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7"/>
  </p:notesMasterIdLst>
  <p:handoutMasterIdLst>
    <p:handoutMasterId r:id="rId28"/>
  </p:handoutMasterIdLst>
  <p:sldIdLst>
    <p:sldId id="332" r:id="rId2"/>
    <p:sldId id="333" r:id="rId3"/>
    <p:sldId id="334" r:id="rId4"/>
    <p:sldId id="335" r:id="rId5"/>
    <p:sldId id="336" r:id="rId6"/>
    <p:sldId id="337" r:id="rId7"/>
    <p:sldId id="338" r:id="rId8"/>
    <p:sldId id="339" r:id="rId9"/>
    <p:sldId id="340" r:id="rId10"/>
    <p:sldId id="342" r:id="rId11"/>
    <p:sldId id="370" r:id="rId12"/>
    <p:sldId id="369" r:id="rId13"/>
    <p:sldId id="343" r:id="rId14"/>
    <p:sldId id="344" r:id="rId15"/>
    <p:sldId id="371" r:id="rId16"/>
    <p:sldId id="366" r:id="rId17"/>
    <p:sldId id="352" r:id="rId18"/>
    <p:sldId id="367" r:id="rId19"/>
    <p:sldId id="373" r:id="rId20"/>
    <p:sldId id="358" r:id="rId21"/>
    <p:sldId id="360" r:id="rId22"/>
    <p:sldId id="361" r:id="rId23"/>
    <p:sldId id="363" r:id="rId24"/>
    <p:sldId id="365" r:id="rId25"/>
    <p:sldId id="368" r:id="rId26"/>
  </p:sldIdLst>
  <p:sldSz cx="9144000" cy="6858000" type="screen4x3"/>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21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ra Shimoni-Ayal" initials="" lastIdx="23" clrIdx="0"/>
  <p:cmAuthor id="1" name="אסף צ'רטקוף"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163"/>
    <a:srgbClr val="595959"/>
    <a:srgbClr val="439337"/>
    <a:srgbClr val="295B21"/>
    <a:srgbClr val="87BC27"/>
    <a:srgbClr val="79B32D"/>
    <a:srgbClr val="724107"/>
    <a:srgbClr val="EEF1F2"/>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7" autoAdjust="0"/>
    <p:restoredTop sz="94394" autoAdjust="0"/>
  </p:normalViewPr>
  <p:slideViewPr>
    <p:cSldViewPr snapToGrid="0">
      <p:cViewPr varScale="1">
        <p:scale>
          <a:sx n="70" d="100"/>
          <a:sy n="70" d="100"/>
        </p:scale>
        <p:origin x="1656" y="90"/>
      </p:cViewPr>
      <p:guideLst>
        <p:guide orient="horz" pos="2210"/>
        <p:guide pos="2880"/>
      </p:guideLst>
    </p:cSldViewPr>
  </p:slideViewPr>
  <p:notesTextViewPr>
    <p:cViewPr>
      <p:scale>
        <a:sx n="3" d="2"/>
        <a:sy n="3" d="2"/>
      </p:scale>
      <p:origin x="0" y="0"/>
    </p:cViewPr>
  </p:notesTextViewPr>
  <p:sorterViewPr>
    <p:cViewPr>
      <p:scale>
        <a:sx n="138" d="100"/>
        <a:sy n="138" d="100"/>
      </p:scale>
      <p:origin x="0" y="-44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156B73D-DF4A-4391-84FE-CBAD8D71DB43}" type="datetimeFigureOut">
              <a:rPr lang="en-US" smtClean="0"/>
              <a:t>3/15/2023</a:t>
            </a:fld>
            <a:endParaRPr lang="en-US"/>
          </a:p>
        </p:txBody>
      </p:sp>
      <p:sp>
        <p:nvSpPr>
          <p:cNvPr id="4" name="מציין מיקום של כותרת תחתונה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מציין מיקום של מספר שקופית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710F02E5-0332-49B0-977C-2AFBC33E61C7}" type="slidenum">
              <a:rPr lang="en-US" smtClean="0"/>
              <a:t>‹#›</a:t>
            </a:fld>
            <a:endParaRPr lang="en-US"/>
          </a:p>
        </p:txBody>
      </p:sp>
    </p:spTree>
    <p:extLst>
      <p:ext uri="{BB962C8B-B14F-4D97-AF65-F5344CB8AC3E}">
        <p14:creationId xmlns:p14="http://schemas.microsoft.com/office/powerpoint/2010/main" val="3404888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7954169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66813" y="1241425"/>
            <a:ext cx="4464050" cy="3349625"/>
          </a:xfrm>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pPr algn="r" rtl="0"/>
            <a:fld id="{D9349913-1ED4-42CF-A765-14932E9CC788}" type="slidenum">
              <a:rPr/>
              <a:t>1</a:t>
            </a:fld>
            <a:endParaRPr lang="en-US"/>
          </a:p>
        </p:txBody>
      </p:sp>
    </p:spTree>
    <p:extLst>
      <p:ext uri="{BB962C8B-B14F-4D97-AF65-F5344CB8AC3E}">
        <p14:creationId xmlns:p14="http://schemas.microsoft.com/office/powerpoint/2010/main" val="426691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sz="1200" b="0" i="0" u="none" strike="noStrike" cap="none" baseline="0">
                <a:solidFill>
                  <a:schemeClr val="dk1"/>
                </a:solidFill>
                <a:effectLst/>
                <a:latin typeface="Calibri" panose="020F0502020204030204"/>
                <a:ea typeface="Calibri" panose="020F0502020204030204"/>
                <a:cs typeface="Calibri" panose="020F0502020204030204"/>
                <a:sym typeface="Calibri" panose="020F0502020204030204"/>
              </a:rPr>
              <a:t>Credit: </a:t>
            </a:r>
            <a:r>
              <a:rPr lang="en-US" sz="1200" b="1" i="1" u="none" strike="noStrike" cap="none" baseline="0">
                <a:solidFill>
                  <a:schemeClr val="dk1"/>
                </a:solidFill>
                <a:effectLst/>
                <a:latin typeface="Calibri" panose="020F0502020204030204"/>
                <a:ea typeface="Calibri" panose="020F0502020204030204"/>
                <a:cs typeface="Calibri" panose="020F0502020204030204"/>
                <a:sym typeface="Calibri" panose="020F0502020204030204"/>
              </a:rPr>
              <a:t>ESA/Alexander Gerst</a:t>
            </a:r>
            <a:endParaRPr lang="en-US" dirty="0"/>
          </a:p>
        </p:txBody>
      </p:sp>
      <p:sp>
        <p:nvSpPr>
          <p:cNvPr id="4" name="מציין מיקום של מספר שקופית 3"/>
          <p:cNvSpPr>
            <a:spLocks noGrp="1"/>
          </p:cNvSpPr>
          <p:nvPr>
            <p:ph type="sldNum" idx="10"/>
          </p:nvPr>
        </p:nvSpPr>
        <p:spPr/>
        <p:txBody>
          <a:bodyPr/>
          <a:lstStyle/>
          <a:p>
            <a:pPr marL="0" marR="0" lvl="0" indent="0" algn="l" rtl="0">
              <a:spcBef>
                <a:spcPts val="0"/>
              </a:spcBef>
              <a:spcAft>
                <a:spcPts val="0"/>
              </a:spcAft>
              <a:buNone/>
            </a:pPr>
            <a:fld id="{00000000-1234-1234-1234-123412341234}" type="slidenum">
              <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17</a:t>
            </a:fld>
            <a:endPar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650407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4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497" name="Google Shape;497;p4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a:latin typeface="Calibri" panose="020F0502020204030204" pitchFamily="34" charset="0"/>
                <a:cs typeface="Calibri" panose="020F0502020204030204" pitchFamily="34" charset="0"/>
              </a:rPr>
              <a:t>18</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6547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4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497" name="Google Shape;497;p4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a:latin typeface="Calibri" panose="020F0502020204030204" pitchFamily="34" charset="0"/>
                <a:cs typeface="Calibri" panose="020F0502020204030204" pitchFamily="34" charset="0"/>
              </a:rPr>
              <a:t>19</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108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idx="10"/>
          </p:nvPr>
        </p:nvSpPr>
        <p:spPr/>
        <p:txBody>
          <a:bodyPr/>
          <a:lstStyle/>
          <a:p>
            <a:pPr marL="0" marR="0" lvl="0" indent="0" algn="l" rtl="0">
              <a:spcBef>
                <a:spcPts val="0"/>
              </a:spcBef>
              <a:spcAft>
                <a:spcPts val="0"/>
              </a:spcAft>
              <a:buNone/>
            </a:pPr>
            <a:fld id="{00000000-1234-1234-1234-123412341234}" type="slidenum">
              <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23</a:t>
            </a:fld>
            <a:endPar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093359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idx="10"/>
          </p:nvPr>
        </p:nvSpPr>
        <p:spPr/>
        <p:txBody>
          <a:bodyPr/>
          <a:lstStyle/>
          <a:p>
            <a:pPr marL="0" marR="0" lvl="0" indent="0" algn="l" rtl="0">
              <a:spcBef>
                <a:spcPts val="0"/>
              </a:spcBef>
              <a:spcAft>
                <a:spcPts val="0"/>
              </a:spcAft>
              <a:buNone/>
            </a:pPr>
            <a:fld id="{00000000-1234-1234-1234-123412341234}" type="slidenum">
              <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24</a:t>
            </a:fld>
            <a:endPar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98071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idx="10"/>
          </p:nvPr>
        </p:nvSpPr>
        <p:spPr/>
        <p:txBody>
          <a:bodyPr/>
          <a:lstStyle/>
          <a:p>
            <a:pPr marL="0" marR="0" lvl="0" indent="0" algn="l" rtl="0">
              <a:spcBef>
                <a:spcPts val="0"/>
              </a:spcBef>
              <a:spcAft>
                <a:spcPts val="0"/>
              </a:spcAft>
              <a:buNone/>
            </a:pPr>
            <a:fld id="{00000000-1234-1234-1234-123412341234}" type="slidenum">
              <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25</a:t>
            </a:fld>
            <a:endPar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50939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pPr algn="r" rtl="0"/>
            <a:fld id="{D9349913-1ED4-42CF-A765-14932E9CC788}" type="slidenum">
              <a:rPr/>
              <a:t>2</a:t>
            </a:fld>
            <a:endParaRPr lang="en-US"/>
          </a:p>
        </p:txBody>
      </p:sp>
    </p:spTree>
    <p:extLst>
      <p:ext uri="{BB962C8B-B14F-4D97-AF65-F5344CB8AC3E}">
        <p14:creationId xmlns:p14="http://schemas.microsoft.com/office/powerpoint/2010/main" val="79462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6</a:t>
            </a:fld>
            <a:endParaRPr lang="x-none"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77565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fld id="{D9349913-1ED4-42CF-A765-14932E9CC788}" type="slidenum">
              <a:rPr/>
              <a:t>8</a:t>
            </a:fld>
            <a:endParaRPr lang="en-US"/>
          </a:p>
        </p:txBody>
      </p:sp>
    </p:spTree>
    <p:extLst>
      <p:ext uri="{BB962C8B-B14F-4D97-AF65-F5344CB8AC3E}">
        <p14:creationId xmlns:p14="http://schemas.microsoft.com/office/powerpoint/2010/main" val="83865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fld id="{D9349913-1ED4-42CF-A765-14932E9CC788}" type="slidenum">
              <a:rPr/>
              <a:t>9</a:t>
            </a:fld>
            <a:endParaRPr lang="en-US"/>
          </a:p>
        </p:txBody>
      </p:sp>
    </p:spTree>
    <p:extLst>
      <p:ext uri="{BB962C8B-B14F-4D97-AF65-F5344CB8AC3E}">
        <p14:creationId xmlns:p14="http://schemas.microsoft.com/office/powerpoint/2010/main" val="329358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12</a:t>
            </a:fld>
            <a:endParaRPr lang="x-none"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1452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4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497" name="Google Shape;497;p4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8410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idx="10"/>
          </p:nvPr>
        </p:nvSpPr>
        <p:spPr/>
        <p:txBody>
          <a:bodyPr/>
          <a:lstStyle/>
          <a:p>
            <a:pPr marL="0" marR="0" lvl="0" indent="0" algn="l" rtl="0">
              <a:spcBef>
                <a:spcPts val="0"/>
              </a:spcBef>
              <a:spcAft>
                <a:spcPts val="0"/>
              </a:spcAft>
              <a:buNone/>
            </a:pPr>
            <a:fld id="{00000000-1234-1234-1234-123412341234}" type="slidenum">
              <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15</a:t>
            </a:fld>
            <a:endPar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11558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4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497" name="Google Shape;497;p4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a:latin typeface="Calibri" panose="020F0502020204030204" pitchFamily="34" charset="0"/>
                <a:cs typeface="Calibri" panose="020F0502020204030204" pitchFamily="34" charset="0"/>
              </a:rPr>
              <a:t>16</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8039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מלבן 6"/>
          <p:cNvSpPr/>
          <p:nvPr/>
        </p:nvSpPr>
        <p:spPr>
          <a:xfrm>
            <a:off x="1" y="-67111"/>
            <a:ext cx="2595714" cy="5872600"/>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9" name="מלבן 8"/>
          <p:cNvSpPr/>
          <p:nvPr/>
        </p:nvSpPr>
        <p:spPr>
          <a:xfrm>
            <a:off x="2595715" y="-8053"/>
            <a:ext cx="6548285" cy="5813542"/>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322040" y="1122363"/>
            <a:ext cx="5136160" cy="2387600"/>
          </a:xfrm>
        </p:spPr>
        <p:txBody>
          <a:bodyPr anchor="b">
            <a:normAutofit/>
          </a:bodyPr>
          <a:lstStyle>
            <a:lvl1pPr algn="ctr">
              <a:defRPr sz="4800"/>
            </a:lvl1pPr>
          </a:lstStyle>
          <a:p>
            <a:r>
              <a:rPr lang="he-IL"/>
              <a:t>לחץ כדי לערוך סגנון כותרת של תבנית בסיס</a:t>
            </a:r>
            <a:endParaRPr lang="en-US" dirty="0"/>
          </a:p>
        </p:txBody>
      </p:sp>
      <p:sp>
        <p:nvSpPr>
          <p:cNvPr id="3" name="Subtitle 2"/>
          <p:cNvSpPr>
            <a:spLocks noGrp="1"/>
          </p:cNvSpPr>
          <p:nvPr>
            <p:ph type="subTitle" idx="1" hasCustomPrompt="1"/>
          </p:nvPr>
        </p:nvSpPr>
        <p:spPr>
          <a:xfrm>
            <a:off x="3322040" y="3602038"/>
            <a:ext cx="467896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defRPr/>
            </a:lvl1pPr>
          </a:lstStyle>
          <a:p>
            <a:endParaRPr lang="he-IL" dirty="0"/>
          </a:p>
        </p:txBody>
      </p:sp>
      <p:sp>
        <p:nvSpPr>
          <p:cNvPr id="5" name="Footer Placeholder 4"/>
          <p:cNvSpPr>
            <a:spLocks noGrp="1"/>
          </p:cNvSpPr>
          <p:nvPr>
            <p:ph type="ftr" sz="quarter" idx="11"/>
          </p:nvPr>
        </p:nvSpPr>
        <p:spPr/>
        <p:txBody>
          <a:bodyPr/>
          <a:lstStyle>
            <a:lvl1pPr>
              <a:defRPr/>
            </a:lvl1pPr>
          </a:lstStyle>
          <a:p>
            <a:endParaRPr lang="he-IL" dirty="0"/>
          </a:p>
        </p:txBody>
      </p:sp>
      <p:sp>
        <p:nvSpPr>
          <p:cNvPr id="6" name="Slide Number Placeholder 5"/>
          <p:cNvSpPr>
            <a:spLocks noGrp="1"/>
          </p:cNvSpPr>
          <p:nvPr>
            <p:ph type="sldNum" sz="quarter" idx="12"/>
          </p:nvPr>
        </p:nvSpPr>
        <p:spPr/>
        <p:txBody>
          <a:bodyPr/>
          <a:lstStyle>
            <a:lvl1pPr>
              <a:defRPr/>
            </a:lvl1pPr>
          </a:lstStyle>
          <a:p>
            <a:fld id="{00000000-1234-1234-1234-123412341234}" type="slidenum">
              <a:rPr lang="x-none" smtClean="0"/>
              <a:t>‹#›</a:t>
            </a:fld>
            <a:endParaRPr lang="x-non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hasCustomPrompt="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lvl1pPr>
              <a:defRPr/>
            </a:lvl1pPr>
          </a:lstStyle>
          <a:p>
            <a:endParaRPr lang="he-IL" dirty="0"/>
          </a:p>
        </p:txBody>
      </p:sp>
      <p:sp>
        <p:nvSpPr>
          <p:cNvPr id="5" name="Footer Placeholder 4"/>
          <p:cNvSpPr>
            <a:spLocks noGrp="1"/>
          </p:cNvSpPr>
          <p:nvPr>
            <p:ph type="ftr" sz="quarter" idx="11"/>
          </p:nvPr>
        </p:nvSpPr>
        <p:spPr/>
        <p:txBody>
          <a:bodyPr/>
          <a:lstStyle>
            <a:lvl1pPr>
              <a:defRPr/>
            </a:lvl1pPr>
          </a:lstStyle>
          <a:p>
            <a:endParaRPr lang="he-IL" dirty="0"/>
          </a:p>
        </p:txBody>
      </p:sp>
      <p:sp>
        <p:nvSpPr>
          <p:cNvPr id="6" name="Slide Number Placeholder 5"/>
          <p:cNvSpPr>
            <a:spLocks noGrp="1"/>
          </p:cNvSpPr>
          <p:nvPr>
            <p:ph type="sldNum" sz="quarter" idx="12"/>
          </p:nvPr>
        </p:nvSpPr>
        <p:spPr/>
        <p:txBody>
          <a:bodyPr/>
          <a:lstStyle>
            <a:lvl1pPr>
              <a:defRPr/>
            </a:lvl1pPr>
          </a:lstStyle>
          <a:p>
            <a:fld id="{00000000-1234-1234-1234-123412341234}" type="slidenum">
              <a:rPr lang="x-none" smtClean="0"/>
              <a:t>‹#›</a:t>
            </a:fld>
            <a:endParaRPr lang="x-non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lvl1pPr>
              <a:defRPr/>
            </a:lvl1pPr>
          </a:lstStyle>
          <a:p>
            <a:endParaRPr lang="he-IL" dirty="0"/>
          </a:p>
        </p:txBody>
      </p:sp>
      <p:sp>
        <p:nvSpPr>
          <p:cNvPr id="5" name="Footer Placeholder 4"/>
          <p:cNvSpPr>
            <a:spLocks noGrp="1"/>
          </p:cNvSpPr>
          <p:nvPr>
            <p:ph type="ftr" sz="quarter" idx="11"/>
          </p:nvPr>
        </p:nvSpPr>
        <p:spPr/>
        <p:txBody>
          <a:bodyPr/>
          <a:lstStyle>
            <a:lvl1pPr>
              <a:defRPr/>
            </a:lvl1pPr>
          </a:lstStyle>
          <a:p>
            <a:endParaRPr lang="he-IL" dirty="0"/>
          </a:p>
        </p:txBody>
      </p:sp>
      <p:sp>
        <p:nvSpPr>
          <p:cNvPr id="6" name="Slide Number Placeholder 5"/>
          <p:cNvSpPr>
            <a:spLocks noGrp="1"/>
          </p:cNvSpPr>
          <p:nvPr>
            <p:ph type="sldNum" sz="quarter" idx="12"/>
          </p:nvPr>
        </p:nvSpPr>
        <p:spPr/>
        <p:txBody>
          <a:bodyPr/>
          <a:lstStyle>
            <a:lvl1pPr>
              <a:defRPr/>
            </a:lvl1pPr>
          </a:lstStyle>
          <a:p>
            <a:fld id="{00000000-1234-1234-1234-123412341234}" type="slidenum">
              <a:rPr lang="x-none" smtClean="0"/>
              <a:t>‹#›</a:t>
            </a:fld>
            <a:endParaRPr lang="x-non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שקופית כותרת">
    <p:spTree>
      <p:nvGrpSpPr>
        <p:cNvPr id="1" name=""/>
        <p:cNvGrpSpPr/>
        <p:nvPr/>
      </p:nvGrpSpPr>
      <p:grpSpPr>
        <a:xfrm>
          <a:off x="0" y="0"/>
          <a:ext cx="0" cy="0"/>
          <a:chOff x="0" y="0"/>
          <a:chExt cx="0" cy="0"/>
        </a:xfrm>
      </p:grpSpPr>
      <p:sp>
        <p:nvSpPr>
          <p:cNvPr id="6" name="מלבן 5"/>
          <p:cNvSpPr/>
          <p:nvPr/>
        </p:nvSpPr>
        <p:spPr>
          <a:xfrm>
            <a:off x="1" y="-1185"/>
            <a:ext cx="2170652" cy="5607435"/>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29" name="כותרת 3"/>
          <p:cNvSpPr>
            <a:spLocks noGrp="1"/>
          </p:cNvSpPr>
          <p:nvPr>
            <p:ph type="ctrTitle" hasCustomPrompt="1"/>
          </p:nvPr>
        </p:nvSpPr>
        <p:spPr>
          <a:xfrm>
            <a:off x="685800" y="2346178"/>
            <a:ext cx="7772400" cy="1818860"/>
          </a:xfrm>
        </p:spPr>
        <p:txBody>
          <a:bodyPr/>
          <a:lstStyle>
            <a:lvl1pPr algn="ctr">
              <a:defRPr b="1">
                <a:solidFill>
                  <a:schemeClr val="tx1"/>
                </a:solidFill>
              </a:defRPr>
            </a:lvl1pPr>
          </a:lstStyle>
          <a:p>
            <a:r>
              <a:rPr lang="he-IL"/>
              <a:t>לחץ כדי לערוך סגנון כותרת של תבנית בסיס</a:t>
            </a:r>
            <a:endParaRPr lang="he-IL" dirty="0"/>
          </a:p>
        </p:txBody>
      </p:sp>
      <p:sp>
        <p:nvSpPr>
          <p:cNvPr id="30" name="כותרת משנה 4"/>
          <p:cNvSpPr>
            <a:spLocks noGrp="1"/>
          </p:cNvSpPr>
          <p:nvPr>
            <p:ph type="subTitle" idx="1" hasCustomPrompt="1"/>
          </p:nvPr>
        </p:nvSpPr>
        <p:spPr>
          <a:xfrm>
            <a:off x="685800" y="4979507"/>
            <a:ext cx="7772400" cy="536713"/>
          </a:xfrm>
        </p:spPr>
        <p:txBody>
          <a:bodyPr/>
          <a:lstStyle>
            <a:lvl1pPr marL="0" indent="0" algn="ctr">
              <a:buNone/>
              <a:defRPr b="1">
                <a:solidFill>
                  <a:srgbClr val="026163"/>
                </a:solidFill>
              </a:defRPr>
            </a:lvl1pPr>
          </a:lstStyle>
          <a:p>
            <a:r>
              <a:rPr lang="he-IL"/>
              <a:t>לחץ כדי לערוך סגנון כותרת משנה של תבנית בסיס</a:t>
            </a:r>
            <a:endParaRPr lang="he-IL" dirty="0"/>
          </a:p>
        </p:txBody>
      </p:sp>
      <p:sp>
        <p:nvSpPr>
          <p:cNvPr id="7" name="מלבן 6"/>
          <p:cNvSpPr/>
          <p:nvPr/>
        </p:nvSpPr>
        <p:spPr>
          <a:xfrm>
            <a:off x="2170653" y="0"/>
            <a:ext cx="6973349" cy="5606250"/>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hasCustomPrompt="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lvl1pPr>
              <a:defRPr/>
            </a:lvl1pPr>
          </a:lstStyle>
          <a:p>
            <a:endParaRPr lang="he-IL" dirty="0"/>
          </a:p>
        </p:txBody>
      </p:sp>
      <p:sp>
        <p:nvSpPr>
          <p:cNvPr id="5" name="Footer Placeholder 4"/>
          <p:cNvSpPr>
            <a:spLocks noGrp="1"/>
          </p:cNvSpPr>
          <p:nvPr>
            <p:ph type="ftr" sz="quarter" idx="11"/>
          </p:nvPr>
        </p:nvSpPr>
        <p:spPr/>
        <p:txBody>
          <a:bodyPr/>
          <a:lstStyle>
            <a:lvl1pPr>
              <a:defRPr/>
            </a:lvl1pPr>
          </a:lstStyle>
          <a:p>
            <a:endParaRPr lang="he-IL" dirty="0"/>
          </a:p>
        </p:txBody>
      </p:sp>
      <p:sp>
        <p:nvSpPr>
          <p:cNvPr id="6" name="Slide Number Placeholder 5"/>
          <p:cNvSpPr>
            <a:spLocks noGrp="1"/>
          </p:cNvSpPr>
          <p:nvPr>
            <p:ph type="sldNum" sz="quarter" idx="12"/>
          </p:nvPr>
        </p:nvSpPr>
        <p:spPr/>
        <p:txBody>
          <a:bodyPr/>
          <a:lstStyle>
            <a:lvl1pPr>
              <a:defRPr/>
            </a:lvl1pPr>
          </a:lstStyle>
          <a:p>
            <a:fld id="{00000000-1234-1234-1234-123412341234}" type="slidenum">
              <a:rPr lang="x-none" smtClean="0"/>
              <a:t>‹#›</a:t>
            </a:fld>
            <a:endParaRPr lang="x-non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9950" y="661115"/>
            <a:ext cx="7886700" cy="2852737"/>
          </a:xfrm>
        </p:spPr>
        <p:txBody>
          <a:bodyPr anchor="b">
            <a:normAutofit/>
          </a:bodyPr>
          <a:lstStyle>
            <a:lvl1pPr>
              <a:defRPr sz="4400">
                <a:solidFill>
                  <a:schemeClr val="tx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hasCustomPrompt="1"/>
          </p:nvPr>
        </p:nvSpPr>
        <p:spPr>
          <a:xfrm>
            <a:off x="869950" y="3616341"/>
            <a:ext cx="7886700" cy="1500187"/>
          </a:xfrm>
        </p:spPr>
        <p:txBody>
          <a:bodyPr/>
          <a:lstStyle>
            <a:lvl1pPr marL="0" indent="0">
              <a:buNone/>
              <a:defRPr sz="2400">
                <a:solidFill>
                  <a:srgbClr val="0261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lvl1pPr>
              <a:defRPr/>
            </a:lvl1pPr>
          </a:lstStyle>
          <a:p>
            <a:endParaRPr lang="he-IL" dirty="0"/>
          </a:p>
        </p:txBody>
      </p:sp>
      <p:sp>
        <p:nvSpPr>
          <p:cNvPr id="5" name="Footer Placeholder 4"/>
          <p:cNvSpPr>
            <a:spLocks noGrp="1"/>
          </p:cNvSpPr>
          <p:nvPr>
            <p:ph type="ftr" sz="quarter" idx="11"/>
          </p:nvPr>
        </p:nvSpPr>
        <p:spPr/>
        <p:txBody>
          <a:bodyPr/>
          <a:lstStyle>
            <a:lvl1pPr>
              <a:defRPr/>
            </a:lvl1pPr>
          </a:lstStyle>
          <a:p>
            <a:endParaRPr lang="he-IL" dirty="0"/>
          </a:p>
        </p:txBody>
      </p:sp>
      <p:sp>
        <p:nvSpPr>
          <p:cNvPr id="6" name="Slide Number Placeholder 5"/>
          <p:cNvSpPr>
            <a:spLocks noGrp="1"/>
          </p:cNvSpPr>
          <p:nvPr>
            <p:ph type="sldNum" sz="quarter" idx="12"/>
          </p:nvPr>
        </p:nvSpPr>
        <p:spPr/>
        <p:txBody>
          <a:bodyPr/>
          <a:lstStyle>
            <a:lvl1pPr>
              <a:defRPr/>
            </a:lvl1pPr>
          </a:lstStyle>
          <a:p>
            <a:fld id="{00000000-1234-1234-1234-123412341234}" type="slidenum">
              <a:rPr lang="x-none" smtClean="0"/>
              <a:t>‹#›</a:t>
            </a:fld>
            <a:endParaRPr lang="x-non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lvl1pPr>
              <a:defRPr/>
            </a:lvl1pPr>
          </a:lstStyle>
          <a:p>
            <a:endParaRPr lang="he-IL" dirty="0"/>
          </a:p>
        </p:txBody>
      </p:sp>
      <p:sp>
        <p:nvSpPr>
          <p:cNvPr id="6" name="Footer Placeholder 5"/>
          <p:cNvSpPr>
            <a:spLocks noGrp="1"/>
          </p:cNvSpPr>
          <p:nvPr>
            <p:ph type="ftr" sz="quarter" idx="11"/>
          </p:nvPr>
        </p:nvSpPr>
        <p:spPr/>
        <p:txBody>
          <a:bodyPr/>
          <a:lstStyle>
            <a:lvl1pPr>
              <a:defRPr/>
            </a:lvl1pPr>
          </a:lstStyle>
          <a:p>
            <a:endParaRPr lang="he-IL" dirty="0"/>
          </a:p>
        </p:txBody>
      </p:sp>
      <p:sp>
        <p:nvSpPr>
          <p:cNvPr id="7" name="Slide Number Placeholder 6"/>
          <p:cNvSpPr>
            <a:spLocks noGrp="1"/>
          </p:cNvSpPr>
          <p:nvPr>
            <p:ph type="sldNum" sz="quarter" idx="12"/>
          </p:nvPr>
        </p:nvSpPr>
        <p:spPr/>
        <p:txBody>
          <a:bodyPr/>
          <a:lstStyle>
            <a:lvl1pPr>
              <a:defRPr/>
            </a:lvl1pPr>
          </a:lstStyle>
          <a:p>
            <a:fld id="{00000000-1234-1234-1234-123412341234}" type="slidenum">
              <a:rPr lang="x-none" smtClean="0"/>
              <a:t>‹#›</a:t>
            </a:fld>
            <a:endParaRPr lang="x-non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hasCustomPrompt="1"/>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lvl1pPr>
              <a:defRPr/>
            </a:lvl1pPr>
          </a:lstStyle>
          <a:p>
            <a:endParaRPr lang="he-IL" dirty="0"/>
          </a:p>
        </p:txBody>
      </p:sp>
      <p:sp>
        <p:nvSpPr>
          <p:cNvPr id="8" name="Footer Placeholder 7"/>
          <p:cNvSpPr>
            <a:spLocks noGrp="1"/>
          </p:cNvSpPr>
          <p:nvPr>
            <p:ph type="ftr" sz="quarter" idx="11"/>
          </p:nvPr>
        </p:nvSpPr>
        <p:spPr/>
        <p:txBody>
          <a:bodyPr/>
          <a:lstStyle>
            <a:lvl1pPr>
              <a:defRPr/>
            </a:lvl1pPr>
          </a:lstStyle>
          <a:p>
            <a:endParaRPr lang="he-IL" dirty="0"/>
          </a:p>
        </p:txBody>
      </p:sp>
      <p:sp>
        <p:nvSpPr>
          <p:cNvPr id="9" name="Slide Number Placeholder 8"/>
          <p:cNvSpPr>
            <a:spLocks noGrp="1"/>
          </p:cNvSpPr>
          <p:nvPr>
            <p:ph type="sldNum" sz="quarter" idx="12"/>
          </p:nvPr>
        </p:nvSpPr>
        <p:spPr/>
        <p:txBody>
          <a:bodyPr/>
          <a:lstStyle>
            <a:lvl1pPr>
              <a:defRPr/>
            </a:lvl1pPr>
          </a:lstStyle>
          <a:p>
            <a:fld id="{00000000-1234-1234-1234-123412341234}" type="slidenum">
              <a:rPr lang="x-none" smtClean="0"/>
              <a:t>‹#›</a:t>
            </a:fld>
            <a:endParaRPr lang="x-non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lvl1pPr>
              <a:defRPr/>
            </a:lvl1pPr>
          </a:lstStyle>
          <a:p>
            <a:endParaRPr lang="he-IL" dirty="0"/>
          </a:p>
        </p:txBody>
      </p:sp>
      <p:sp>
        <p:nvSpPr>
          <p:cNvPr id="4" name="Footer Placeholder 3"/>
          <p:cNvSpPr>
            <a:spLocks noGrp="1"/>
          </p:cNvSpPr>
          <p:nvPr>
            <p:ph type="ftr" sz="quarter" idx="11"/>
          </p:nvPr>
        </p:nvSpPr>
        <p:spPr/>
        <p:txBody>
          <a:bodyPr/>
          <a:lstStyle>
            <a:lvl1pPr>
              <a:defRPr/>
            </a:lvl1pPr>
          </a:lstStyle>
          <a:p>
            <a:endParaRPr lang="he-IL" dirty="0"/>
          </a:p>
        </p:txBody>
      </p:sp>
      <p:sp>
        <p:nvSpPr>
          <p:cNvPr id="5" name="Slide Number Placeholder 4"/>
          <p:cNvSpPr>
            <a:spLocks noGrp="1"/>
          </p:cNvSpPr>
          <p:nvPr>
            <p:ph type="sldNum" sz="quarter" idx="12"/>
          </p:nvPr>
        </p:nvSpPr>
        <p:spPr/>
        <p:txBody>
          <a:bodyPr/>
          <a:lstStyle>
            <a:lvl1pPr>
              <a:defRPr/>
            </a:lvl1pPr>
          </a:lstStyle>
          <a:p>
            <a:fld id="{00000000-1234-1234-1234-123412341234}" type="slidenum">
              <a:rPr lang="x-none" smtClean="0"/>
              <a:t>‹#›</a:t>
            </a:fld>
            <a:endParaRPr lang="x-non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e-IL" dirty="0"/>
          </a:p>
        </p:txBody>
      </p:sp>
      <p:sp>
        <p:nvSpPr>
          <p:cNvPr id="3" name="Footer Placeholder 2"/>
          <p:cNvSpPr>
            <a:spLocks noGrp="1"/>
          </p:cNvSpPr>
          <p:nvPr>
            <p:ph type="ftr" sz="quarter" idx="11"/>
          </p:nvPr>
        </p:nvSpPr>
        <p:spPr/>
        <p:txBody>
          <a:bodyPr/>
          <a:lstStyle>
            <a:lvl1pPr>
              <a:defRPr/>
            </a:lvl1pPr>
          </a:lstStyle>
          <a:p>
            <a:endParaRPr lang="he-IL" dirty="0"/>
          </a:p>
        </p:txBody>
      </p:sp>
      <p:sp>
        <p:nvSpPr>
          <p:cNvPr id="4" name="Slide Number Placeholder 3"/>
          <p:cNvSpPr>
            <a:spLocks noGrp="1"/>
          </p:cNvSpPr>
          <p:nvPr>
            <p:ph type="sldNum" sz="quarter" idx="12"/>
          </p:nvPr>
        </p:nvSpPr>
        <p:spPr/>
        <p:txBody>
          <a:bodyPr/>
          <a:lstStyle>
            <a:lvl1pPr>
              <a:defRPr/>
            </a:lvl1pPr>
          </a:lstStyle>
          <a:p>
            <a:fld id="{00000000-1234-1234-1234-123412341234}" type="slidenum">
              <a:rPr lang="x-none" smtClean="0"/>
              <a:t>‹#›</a:t>
            </a:fld>
            <a:endParaRPr lang="x-non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lvl1pPr>
              <a:defRPr/>
            </a:lvl1pPr>
          </a:lstStyle>
          <a:p>
            <a:endParaRPr lang="he-IL" dirty="0"/>
          </a:p>
        </p:txBody>
      </p:sp>
      <p:sp>
        <p:nvSpPr>
          <p:cNvPr id="6" name="Footer Placeholder 5"/>
          <p:cNvSpPr>
            <a:spLocks noGrp="1"/>
          </p:cNvSpPr>
          <p:nvPr>
            <p:ph type="ftr" sz="quarter" idx="11"/>
          </p:nvPr>
        </p:nvSpPr>
        <p:spPr/>
        <p:txBody>
          <a:bodyPr/>
          <a:lstStyle>
            <a:lvl1pPr>
              <a:defRPr/>
            </a:lvl1pPr>
          </a:lstStyle>
          <a:p>
            <a:endParaRPr lang="he-IL" dirty="0"/>
          </a:p>
        </p:txBody>
      </p:sp>
      <p:sp>
        <p:nvSpPr>
          <p:cNvPr id="7" name="Slide Number Placeholder 6"/>
          <p:cNvSpPr>
            <a:spLocks noGrp="1"/>
          </p:cNvSpPr>
          <p:nvPr>
            <p:ph type="sldNum" sz="quarter" idx="12"/>
          </p:nvPr>
        </p:nvSpPr>
        <p:spPr/>
        <p:txBody>
          <a:bodyPr/>
          <a:lstStyle>
            <a:lvl1pPr>
              <a:defRPr/>
            </a:lvl1pPr>
          </a:lstStyle>
          <a:p>
            <a:fld id="{00000000-1234-1234-1234-123412341234}" type="slidenum">
              <a:rPr lang="x-none" smtClean="0"/>
              <a:t>‹#›</a:t>
            </a:fld>
            <a:endParaRPr lang="x-non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lvl1pPr>
              <a:defRPr/>
            </a:lvl1pPr>
          </a:lstStyle>
          <a:p>
            <a:endParaRPr lang="he-IL" dirty="0"/>
          </a:p>
        </p:txBody>
      </p:sp>
      <p:sp>
        <p:nvSpPr>
          <p:cNvPr id="6" name="Footer Placeholder 5"/>
          <p:cNvSpPr>
            <a:spLocks noGrp="1"/>
          </p:cNvSpPr>
          <p:nvPr>
            <p:ph type="ftr" sz="quarter" idx="11"/>
          </p:nvPr>
        </p:nvSpPr>
        <p:spPr/>
        <p:txBody>
          <a:bodyPr/>
          <a:lstStyle>
            <a:lvl1pPr>
              <a:defRPr/>
            </a:lvl1pPr>
          </a:lstStyle>
          <a:p>
            <a:endParaRPr lang="he-IL" dirty="0"/>
          </a:p>
        </p:txBody>
      </p:sp>
      <p:sp>
        <p:nvSpPr>
          <p:cNvPr id="7" name="Slide Number Placeholder 6"/>
          <p:cNvSpPr>
            <a:spLocks noGrp="1"/>
          </p:cNvSpPr>
          <p:nvPr>
            <p:ph type="sldNum" sz="quarter" idx="12"/>
          </p:nvPr>
        </p:nvSpPr>
        <p:spPr/>
        <p:txBody>
          <a:bodyPr/>
          <a:lstStyle>
            <a:lvl1pPr>
              <a:defRPr/>
            </a:lvl1pPr>
          </a:lstStyle>
          <a:p>
            <a:fld id="{00000000-1234-1234-1234-123412341234}" type="slidenum">
              <a:rPr lang="x-none" smtClean="0"/>
              <a:t>‹#›</a:t>
            </a:fld>
            <a:endParaRPr lang="x-non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מלבן 9"/>
          <p:cNvSpPr/>
          <p:nvPr/>
        </p:nvSpPr>
        <p:spPr>
          <a:xfrm>
            <a:off x="3" y="-28762"/>
            <a:ext cx="628648" cy="5834250"/>
          </a:xfrm>
          <a:prstGeom prst="rect">
            <a:avLst/>
          </a:prstGeom>
          <a:blipFill dpi="0" rotWithShape="1">
            <a:blip r:embed="rId14">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11" name="מלבן 10"/>
          <p:cNvSpPr/>
          <p:nvPr/>
        </p:nvSpPr>
        <p:spPr>
          <a:xfrm>
            <a:off x="528739" y="-28762"/>
            <a:ext cx="8615261" cy="5834250"/>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209963"/>
            <a:ext cx="8141311" cy="1154029"/>
          </a:xfrm>
          <a:prstGeom prst="rect">
            <a:avLst/>
          </a:prstGeom>
        </p:spPr>
        <p:txBody>
          <a:bodyPr vert="horz" lIns="91440" tIns="45720" rIns="91440" bIns="45720" rtlCol="0" anchor="ctr">
            <a:norm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628650" y="1450310"/>
            <a:ext cx="8128000" cy="4229037"/>
          </a:xfrm>
          <a:prstGeom prst="rect">
            <a:avLst/>
          </a:prstGeom>
        </p:spPr>
        <p:txBody>
          <a:bodyPr vert="horz" lIns="91440" tIns="45720" rIns="9144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endParaRPr lang="he-I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he-I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00000000-1234-1234-1234-123412341234}" type="slidenum">
              <a:rPr lang="x-none" smtClean="0"/>
              <a:t>‹#›</a:t>
            </a:fld>
            <a:endParaRPr lang="x-none" dirty="0"/>
          </a:p>
        </p:txBody>
      </p:sp>
      <p:pic>
        <p:nvPicPr>
          <p:cNvPr id="7" name="Picture 2"/>
          <p:cNvPicPr>
            <a:picLocks noChangeAspect="1" noChangeArrowheads="1"/>
          </p:cNvPicPr>
          <p:nvPr/>
        </p:nvPicPr>
        <p:blipFill>
          <a:blip r:embed="rId15" cstate="screen">
            <a:biLevel thresh="25000"/>
            <a:extLst>
              <a:ext uri="{28A0092B-C50C-407E-A947-70E740481C1C}">
                <a14:useLocalDpi xmlns:a14="http://schemas.microsoft.com/office/drawing/2010/main" val="0"/>
              </a:ext>
            </a:extLst>
          </a:blip>
          <a:stretch>
            <a:fillRect/>
          </a:stretch>
        </p:blipFill>
        <p:spPr bwMode="auto">
          <a:xfrm>
            <a:off x="177703" y="5891806"/>
            <a:ext cx="1067276" cy="729998"/>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52365" y="5921916"/>
            <a:ext cx="1317596" cy="689482"/>
          </a:xfrm>
          <a:prstGeom prst="rect">
            <a:avLst/>
          </a:prstGeom>
          <a:noFill/>
          <a:ln>
            <a:noFill/>
          </a:ln>
        </p:spPr>
      </p:pic>
      <p:pic>
        <p:nvPicPr>
          <p:cNvPr id="9" name="Picture 2"/>
          <p:cNvPicPr>
            <a:picLocks noChangeAspect="1" noChangeArrowheads="1"/>
          </p:cNvPicPr>
          <p:nvPr/>
        </p:nvPicPr>
        <p:blipFill>
          <a:blip r:embed="rId17" cstate="screen">
            <a:extLst>
              <a:ext uri="{28A0092B-C50C-407E-A947-70E740481C1C}">
                <a14:useLocalDpi xmlns:a14="http://schemas.microsoft.com/office/drawing/2010/main" val="0"/>
              </a:ext>
            </a:extLst>
          </a:blip>
          <a:stretch>
            <a:fillRect/>
          </a:stretch>
        </p:blipFill>
        <p:spPr bwMode="auto">
          <a:xfrm>
            <a:off x="292003" y="5924937"/>
            <a:ext cx="1421545" cy="731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תמונה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24235" y="6390957"/>
            <a:ext cx="1265052" cy="2721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r" defTabSz="914400" rtl="1" eaLnBrk="1" latinLnBrk="0" hangingPunct="1">
        <a:lnSpc>
          <a:spcPct val="90000"/>
        </a:lnSpc>
        <a:spcBef>
          <a:spcPct val="0"/>
        </a:spcBef>
        <a:buNone/>
        <a:defRPr sz="3200" b="1" kern="1200">
          <a:solidFill>
            <a:srgbClr val="026163"/>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panose="05000000000000000000" pitchFamily="2" charset="2"/>
        <a:buChar char="§"/>
        <a:defRPr sz="1800" kern="1200">
          <a:solidFill>
            <a:srgbClr val="595959"/>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1600" kern="1200">
          <a:solidFill>
            <a:srgbClr val="595959"/>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1400" kern="1200">
          <a:solidFill>
            <a:srgbClr val="595959"/>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200" kern="1200">
          <a:solidFill>
            <a:srgbClr val="595959"/>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2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s/photos/plant-soil?utm_source=unsplash&amp;utm_medium=referral&amp;utm_content=creditCopyText" TargetMode="External"/><Relationship Id="rId2" Type="http://schemas.openxmlformats.org/officeDocument/2006/relationships/hyperlink" Target="https://unsplash.com/@pavlenko?utm_source=unsplash&amp;utm_medium=referral&amp;utm_content=creditCopyText"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hyperlink" Target="https://unsplash.com/s/photos/plant-soil?utm_source=unsplash&amp;utm_medium=referral&amp;utm_content=creditCopyText" TargetMode="External"/><Relationship Id="rId2" Type="http://schemas.openxmlformats.org/officeDocument/2006/relationships/hyperlink" Target="https://unsplash.com/@pavlenko?utm_source=unsplash&amp;utm_medium=referral&amp;utm_content=creditCopyText"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0.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hyperlink" Target="https://unsplash.com/s/photos/plant-soil?utm_source=unsplash&amp;utm_medium=referral&amp;utm_content=creditCopyText" TargetMode="External"/><Relationship Id="rId10" Type="http://schemas.openxmlformats.org/officeDocument/2006/relationships/image" Target="../media/image25.png"/><Relationship Id="rId4" Type="http://schemas.openxmlformats.org/officeDocument/2006/relationships/hyperlink" Target="https://unsplash.com/@pavlenko?utm_source=unsplash&amp;utm_medium=referral&amp;utm_content=creditCopyText" TargetMode="External"/><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www.freepik.com/free-photo/hydroponics-system-planting-vegetables-herbs-without-using-soil-health_4284035.htm#query=hydroponics&amp;position=5&amp;from_view=search&amp;track=sp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www.freepik.com/free-photo/hydroponics-system-planting-vegetables-herbs-without-using-soil-health_4284035.htm#query=hydroponics&amp;position=5&amp;from_view=search&amp;track=sp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Tq0tan49rm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www.freepik.com/free-photo/hydroponics-system-planting-vegetables-herbs-without-using-soil-health_4284035.htm#query=hydroponics&amp;position=5&amp;from_view=search&amp;track=sph"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freepik.com/free-photo/hydroponics-system-planting-vegetables-herbs-without-using-soil-health_4284035.htm#query=hydroponics&amp;position=5&amp;from_view=search&amp;track=sph" TargetMode="External"/><Relationship Id="rId7" Type="http://schemas.openxmlformats.org/officeDocument/2006/relationships/image" Target="../media/image42.png"/><Relationship Id="rId12"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commons.wikimedia.org/wiki/File:Androsace_alpina_Riffelberg.jpg" TargetMode="External"/><Relationship Id="rId3" Type="http://schemas.openxmlformats.org/officeDocument/2006/relationships/hyperlink" Target="https://creativecommons.org/licenses/by-sa/2.0" TargetMode="External"/><Relationship Id="rId7" Type="http://schemas.openxmlformats.org/officeDocument/2006/relationships/hyperlink" Target="https://creativecommons.org/licenses/by/3.0/us/deed.en" TargetMode="External"/><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ommons.wikimedia.org/wiki/File:Starr-070215-4504-Sonchus_oleraceus-plant_on_pavement-Old_macadamia_nut_orchards_Waiehu-Maui_(24255550983).jpg" TargetMode="External"/><Relationship Id="rId11" Type="http://schemas.openxmlformats.org/officeDocument/2006/relationships/image" Target="../media/image10.jpeg"/><Relationship Id="rId5" Type="http://schemas.openxmlformats.org/officeDocument/2006/relationships/hyperlink" Target="https://creativecommons.org/licenses/by-sa/4.0" TargetMode="External"/><Relationship Id="rId10" Type="http://schemas.openxmlformats.org/officeDocument/2006/relationships/image" Target="../media/image9.png"/><Relationship Id="rId4" Type="http://schemas.openxmlformats.org/officeDocument/2006/relationships/hyperlink" Target="https://commons.wikimedia.org/wiki/File:Paisaje_en_el_desierto_de_Atacama,_Chile,_2016-02-06,_DD_16.JPG" TargetMode="External"/><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s://unsplash.com/photos/LdsI29ADeYE?utm_source=unsplash&amp;utm_medium=referral&amp;utm_content=creditCopyText" TargetMode="External"/><Relationship Id="rId4" Type="http://schemas.openxmlformats.org/officeDocument/2006/relationships/image" Target="../media/image14.png"/><Relationship Id="rId9" Type="http://schemas.openxmlformats.org/officeDocument/2006/relationships/hyperlink" Target="https://unsplash.com/@throwingjungle?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UoL1dg3SzO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hyperlink" Target="https://www.youtube.com/watch/UoL1dg3SzOI"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jamie452?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unsplash.com/photos/s9Tf1eBDFqw?utm_source=unsplash&amp;utm_medium=referral&amp;utm_content=creditCopyTex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unsplash.com/photos/s9Tf1eBDFqw?utm_source=unsplash&amp;utm_medium=referral&amp;utm_content=creditCopyText" TargetMode="External"/><Relationship Id="rId7" Type="http://schemas.openxmlformats.org/officeDocument/2006/relationships/image" Target="../media/image24.png"/><Relationship Id="rId2" Type="http://schemas.openxmlformats.org/officeDocument/2006/relationships/hyperlink" Target="https://unsplash.com/@jamie452?utm_source=unsplash&amp;utm_medium=referral&amp;utm_content=creditCopyText" TargetMode="Externa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0.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4294967295"/>
          </p:nvPr>
        </p:nvSpPr>
        <p:spPr>
          <a:xfrm>
            <a:off x="2705735" y="551815"/>
            <a:ext cx="6438265" cy="1407160"/>
          </a:xfrm>
        </p:spPr>
        <p:txBody>
          <a:bodyPr>
            <a:noAutofit/>
          </a:bodyPr>
          <a:lstStyle/>
          <a:p>
            <a:pPr marL="0" indent="0" algn="l" rtl="0">
              <a:buNone/>
            </a:pPr>
            <a:r>
              <a:rPr lang="en-US" sz="4400" b="1" dirty="0" smtClean="0">
                <a:solidFill>
                  <a:srgbClr val="026163"/>
                </a:solidFill>
                <a:latin typeface="+mj-lt"/>
                <a:ea typeface="+mn-lt"/>
                <a:cs typeface="+mn-lt"/>
                <a:sym typeface="+mn-lt"/>
              </a:rPr>
              <a:t>          Growing Plants</a:t>
            </a:r>
          </a:p>
          <a:p>
            <a:pPr marL="0" indent="0" algn="l" rtl="0">
              <a:buNone/>
            </a:pPr>
            <a:r>
              <a:rPr lang="en-US" sz="4400" b="1" dirty="0" smtClean="0">
                <a:solidFill>
                  <a:srgbClr val="026163"/>
                </a:solidFill>
                <a:latin typeface="+mj-lt"/>
                <a:ea typeface="+mn-lt"/>
                <a:cs typeface="+mn-lt"/>
                <a:sym typeface="+mn-lt"/>
              </a:rPr>
              <a:t>             </a:t>
            </a:r>
            <a:r>
              <a:rPr lang="en-US" sz="4400" b="1" dirty="0">
                <a:solidFill>
                  <a:srgbClr val="026163"/>
                </a:solidFill>
                <a:latin typeface="+mj-lt"/>
                <a:ea typeface="+mn-lt"/>
                <a:cs typeface="+mn-lt"/>
                <a:sym typeface="+mn-lt"/>
              </a:rPr>
              <a:t>Without Soil</a:t>
            </a:r>
            <a:endParaRPr lang="en-US" sz="4400" b="1" dirty="0">
              <a:solidFill>
                <a:srgbClr val="026163"/>
              </a:solidFill>
              <a:latin typeface="+mj-lt"/>
              <a:cs typeface="Arial" panose="020B0604020202020204" pitchFamily="34" charset="0"/>
            </a:endParaRPr>
          </a:p>
          <a:p>
            <a:pPr marL="0" indent="0" algn="l" rtl="0">
              <a:buNone/>
            </a:pPr>
            <a:r>
              <a:rPr lang="en-US" sz="4400" b="1" dirty="0" smtClean="0">
                <a:solidFill>
                  <a:srgbClr val="026163"/>
                </a:solidFill>
                <a:latin typeface="+mj-lt"/>
                <a:ea typeface="+mn-lt"/>
                <a:cs typeface="+mn-lt"/>
                <a:sym typeface="+mn-lt"/>
              </a:rPr>
              <a:t>                                                     </a:t>
            </a:r>
            <a:endParaRPr lang="en-US" sz="4400" b="1" dirty="0">
              <a:solidFill>
                <a:srgbClr val="026163"/>
              </a:solidFill>
              <a:latin typeface="+mj-lt"/>
              <a:cs typeface="Arial" panose="020B0604020202020204" pitchFamily="34" charset="0"/>
            </a:endParaRPr>
          </a:p>
        </p:txBody>
      </p:sp>
      <p:pic>
        <p:nvPicPr>
          <p:cNvPr id="1026" name="Picture 2" descr="https://campus.ort.org.il/pluginfile.php/248216/course/section/33785/%D7%9C%D7%92%D7%93%D7%95%D7%9C%20%D7%91%D7%9C%D7%99%20%D7%90%D7%93%D7%9E%D7%94%20-%20%D7%A9%D7%99%D7%98%D7%95%D7%AA%20%D7%92%D7%99%D7%93%D7%95%D7%9C%20%D7%94%D7%99%D7%93%D7%A8%D7%95%D7%A4%D7%95%D7%A0%D7%99%D7%95%D7%A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01" y="2317895"/>
            <a:ext cx="5260488" cy="349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p:cNvSpPr txBox="1"/>
          <p:nvPr/>
        </p:nvSpPr>
        <p:spPr>
          <a:xfrm>
            <a:off x="628650" y="209963"/>
            <a:ext cx="8141311" cy="1154029"/>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200" b="1" kern="1200">
                <a:solidFill>
                  <a:srgbClr val="026163"/>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en-US" b="1" i="0" u="none" baseline="0" dirty="0">
                <a:cs typeface="Arial" panose="020B0604020202020204" pitchFamily="34" charset="0"/>
              </a:rPr>
              <a:t>Are the Quantities Important?</a:t>
            </a:r>
            <a:endParaRPr kumimoji="0" lang="en-US" sz="3200" b="1" i="0" u="none" strike="noStrike" kern="1200" cap="none" spc="0" normalizeH="0" baseline="0" noProof="0" dirty="0">
              <a:ln>
                <a:noFill/>
              </a:ln>
              <a:solidFill>
                <a:srgbClr val="026163"/>
              </a:solidFill>
              <a:effectLst/>
              <a:uLnTx/>
              <a:uFillTx/>
            </a:endParaRPr>
          </a:p>
        </p:txBody>
      </p:sp>
      <p:sp>
        <p:nvSpPr>
          <p:cNvPr id="8" name="מציין מיקום תוכן 2"/>
          <p:cNvSpPr txBox="1"/>
          <p:nvPr/>
        </p:nvSpPr>
        <p:spPr>
          <a:xfrm>
            <a:off x="658437" y="1462511"/>
            <a:ext cx="8283682" cy="1090683"/>
          </a:xfrm>
          <a:prstGeom prst="rect">
            <a:avLst/>
          </a:prstGeom>
        </p:spPr>
        <p:txBody>
          <a:bodyPr vert="horz" lIns="91440" tIns="45720" rIns="91440" bIns="45720" rtlCol="0">
            <a:noAutofit/>
          </a:bodyPr>
          <a:lstStyle>
            <a:lvl1pPr marL="171450" indent="-171450" algn="r" defTabSz="685800" rtl="1" eaLnBrk="1" latinLnBrk="0" hangingPunct="1">
              <a:lnSpc>
                <a:spcPct val="90000"/>
              </a:lnSpc>
              <a:spcBef>
                <a:spcPts val="750"/>
              </a:spcBef>
              <a:buFont typeface="Wingdings" panose="05000000000000000000" pitchFamily="2" charset="2"/>
              <a:buChar char="§"/>
              <a:defRPr sz="135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lnSpc>
                <a:spcPct val="100000"/>
              </a:lnSpc>
              <a:buClrTx/>
              <a:buFont typeface="Wingdings" panose="05000000000000000000" pitchFamily="2" charset="2"/>
              <a:buNone/>
            </a:pPr>
            <a:r>
              <a:rPr lang="en-US" sz="1800" b="1" i="0" u="none" baseline="0" dirty="0">
                <a:solidFill>
                  <a:srgbClr val="595959"/>
                </a:solidFill>
                <a:ea typeface="Arial" panose="020B0604020202020204" pitchFamily="34" charset="0"/>
                <a:cs typeface="Arial" panose="020B0604020202020204" pitchFamily="34" charset="0"/>
                <a:sym typeface="Arial" panose="020B0604020202020204" pitchFamily="34" charset="0"/>
              </a:rPr>
              <a:t>Does it matter how much of each basic need a plant receives?</a:t>
            </a:r>
          </a:p>
          <a:p>
            <a:pPr marL="0" indent="0" algn="l" rtl="0">
              <a:lnSpc>
                <a:spcPct val="100000"/>
              </a:lnSpc>
              <a:buClrTx/>
              <a:buFont typeface="Wingdings" panose="05000000000000000000" pitchFamily="2" charset="2"/>
              <a:buNone/>
            </a:pPr>
            <a:r>
              <a:rPr lang="en-US" sz="1800" b="1" i="0" u="none" baseline="0" dirty="0">
                <a:solidFill>
                  <a:srgbClr val="595959"/>
                </a:solidFill>
                <a:ea typeface="Arial" panose="020B0604020202020204" pitchFamily="34" charset="0"/>
                <a:cs typeface="Arial" panose="020B0604020202020204" pitchFamily="34" charset="0"/>
                <a:sym typeface="Arial" panose="020B0604020202020204" pitchFamily="34" charset="0"/>
              </a:rPr>
              <a:t>Do you think the more a plant receives of each basic need, the better it will grow?</a:t>
            </a:r>
          </a:p>
          <a:p>
            <a:pPr marL="0" indent="0" algn="l" rtl="0">
              <a:lnSpc>
                <a:spcPct val="100000"/>
              </a:lnSpc>
              <a:buClrTx/>
              <a:buFont typeface="Wingdings" panose="05000000000000000000" pitchFamily="2" charset="2"/>
              <a:buNone/>
            </a:pPr>
            <a:endParaRPr lang="en-US" sz="1100" b="1" dirty="0">
              <a:solidFill>
                <a:srgbClr val="595959"/>
              </a:solidFill>
            </a:endParaRPr>
          </a:p>
        </p:txBody>
      </p:sp>
      <p:sp>
        <p:nvSpPr>
          <p:cNvPr id="18" name="Rectangle 1"/>
          <p:cNvSpPr>
            <a:spLocks noChangeArrowheads="1"/>
          </p:cNvSpPr>
          <p:nvPr/>
        </p:nvSpPr>
        <p:spPr bwMode="auto">
          <a:xfrm>
            <a:off x="1456284" y="6586379"/>
            <a:ext cx="2537874"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r" rtl="0">
              <a:buClrTx/>
            </a:pPr>
            <a:r>
              <a:rPr lang="en-US" sz="1000" b="0" i="0" u="none" baseline="0"/>
              <a:t>Photo by </a:t>
            </a:r>
            <a:r>
              <a:rPr lang="en-US" sz="1000" b="0" i="0" u="none" baseline="0">
                <a:solidFill>
                  <a:srgbClr val="767676"/>
                </a:solidFill>
                <a:hlinkClick r:id="rId2"/>
              </a:rPr>
              <a:t>Михаил Павленко</a:t>
            </a:r>
            <a:r>
              <a:rPr lang="en-US" sz="1000" b="0" i="0" u="none" baseline="0"/>
              <a:t> on </a:t>
            </a:r>
            <a:r>
              <a:rPr lang="en-US" sz="1000" b="0" i="0" u="none" baseline="0">
                <a:solidFill>
                  <a:srgbClr val="767676"/>
                </a:solidFill>
                <a:hlinkClick r:id="rId3"/>
              </a:rPr>
              <a:t>Unsplash</a:t>
            </a:r>
            <a:endParaRPr lang="en-US" altLang="en-US" sz="600" dirty="0"/>
          </a:p>
        </p:txBody>
      </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48" y="2651714"/>
            <a:ext cx="4695007" cy="31189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p:cNvSpPr txBox="1"/>
          <p:nvPr/>
        </p:nvSpPr>
        <p:spPr>
          <a:xfrm>
            <a:off x="628650" y="209963"/>
            <a:ext cx="8141311" cy="1154029"/>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200" b="1" kern="1200">
                <a:solidFill>
                  <a:srgbClr val="026163"/>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en-US" b="1" i="0" u="none" baseline="0" dirty="0">
                <a:cs typeface="Arial" panose="020B0604020202020204" pitchFamily="34" charset="0"/>
              </a:rPr>
              <a:t>Are the Quantities Important?</a:t>
            </a:r>
            <a:endParaRPr kumimoji="0" lang="en-US" sz="3200" b="1" i="0" u="none" strike="noStrike" kern="1200" cap="none" spc="0" normalizeH="0" baseline="0" noProof="0" dirty="0">
              <a:ln>
                <a:noFill/>
              </a:ln>
              <a:solidFill>
                <a:srgbClr val="026163"/>
              </a:solidFill>
              <a:effectLst/>
              <a:uLnTx/>
              <a:uFillTx/>
            </a:endParaRPr>
          </a:p>
        </p:txBody>
      </p:sp>
      <p:sp>
        <p:nvSpPr>
          <p:cNvPr id="18" name="Rectangle 1"/>
          <p:cNvSpPr>
            <a:spLocks noChangeArrowheads="1"/>
          </p:cNvSpPr>
          <p:nvPr/>
        </p:nvSpPr>
        <p:spPr bwMode="auto">
          <a:xfrm>
            <a:off x="1456284" y="6586379"/>
            <a:ext cx="2537874"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r" rtl="0">
              <a:buClrTx/>
            </a:pPr>
            <a:r>
              <a:rPr lang="en-US" sz="1000" b="0" i="0" u="none" baseline="0"/>
              <a:t>Photo by </a:t>
            </a:r>
            <a:r>
              <a:rPr lang="en-US" sz="1000" b="0" i="0" u="none" baseline="0">
                <a:solidFill>
                  <a:srgbClr val="767676"/>
                </a:solidFill>
                <a:hlinkClick r:id="rId2"/>
              </a:rPr>
              <a:t>Михаил Павленко</a:t>
            </a:r>
            <a:r>
              <a:rPr lang="en-US" sz="1000" b="0" i="0" u="none" baseline="0"/>
              <a:t> on </a:t>
            </a:r>
            <a:r>
              <a:rPr lang="en-US" sz="1000" b="0" i="0" u="none" baseline="0">
                <a:solidFill>
                  <a:srgbClr val="767676"/>
                </a:solidFill>
                <a:hlinkClick r:id="rId3"/>
              </a:rPr>
              <a:t>Unsplash</a:t>
            </a:r>
            <a:endParaRPr lang="en-US" altLang="en-US" sz="600" dirty="0"/>
          </a:p>
        </p:txBody>
      </p:sp>
      <p:sp>
        <p:nvSpPr>
          <p:cNvPr id="8" name="מציין מיקום תוכן 2"/>
          <p:cNvSpPr txBox="1"/>
          <p:nvPr/>
        </p:nvSpPr>
        <p:spPr>
          <a:xfrm>
            <a:off x="628650" y="1462512"/>
            <a:ext cx="7473108" cy="828292"/>
          </a:xfrm>
          <a:prstGeom prst="rect">
            <a:avLst/>
          </a:prstGeom>
        </p:spPr>
        <p:txBody>
          <a:bodyPr vert="horz" lIns="91440" tIns="45720" rIns="91440" bIns="45720" rtlCol="0">
            <a:noAutofit/>
          </a:bodyPr>
          <a:lstStyle>
            <a:lvl1pPr marL="171450" indent="-171450" algn="r" defTabSz="685800" rtl="1" eaLnBrk="1" latinLnBrk="0" hangingPunct="1">
              <a:lnSpc>
                <a:spcPct val="90000"/>
              </a:lnSpc>
              <a:spcBef>
                <a:spcPts val="750"/>
              </a:spcBef>
              <a:buFont typeface="Wingdings" panose="05000000000000000000" pitchFamily="2" charset="2"/>
              <a:buChar char="§"/>
              <a:defRPr sz="135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ClrTx/>
              <a:buFont typeface="Wingdings" panose="05000000000000000000" pitchFamily="2" charset="2"/>
              <a:buNone/>
            </a:pPr>
            <a:r>
              <a:rPr lang="en-US" sz="1800" b="0" i="0" u="none" baseline="0" dirty="0">
                <a:solidFill>
                  <a:srgbClr val="595959"/>
                </a:solidFill>
                <a:ea typeface="Arial" panose="020B0604020202020204" pitchFamily="34" charset="0"/>
                <a:cs typeface="Arial" panose="020B0604020202020204" pitchFamily="34" charset="0"/>
                <a:sym typeface="Arial" panose="020B0604020202020204" pitchFamily="34" charset="0"/>
              </a:rPr>
              <a:t>For a plant to reach optimal growth, it needs a suitable range of each one of its basic needs. Too much or too little will be harmful to its growth.</a:t>
            </a:r>
          </a:p>
          <a:p>
            <a:pPr marL="0" indent="0" algn="l" rtl="0">
              <a:buClrTx/>
              <a:buFont typeface="Wingdings" panose="05000000000000000000" pitchFamily="2" charset="2"/>
              <a:buNone/>
            </a:pPr>
            <a:endParaRPr lang="en-US" sz="1800" b="1" dirty="0">
              <a:solidFill>
                <a:srgbClr val="595959"/>
              </a:solidFill>
              <a:cs typeface="Arial" panose="020B0604020202020204" pitchFamily="34" charset="0"/>
            </a:endParaRPr>
          </a:p>
          <a:p>
            <a:pPr marL="0" indent="0" algn="l" rtl="0">
              <a:buClrTx/>
              <a:buFont typeface="Wingdings" panose="05000000000000000000" pitchFamily="2" charset="2"/>
              <a:buNone/>
            </a:pPr>
            <a:endParaRPr lang="en-US" sz="1100" b="1" dirty="0">
              <a:solidFill>
                <a:srgbClr val="595959"/>
              </a:solidFill>
            </a:endParaRPr>
          </a:p>
        </p:txBody>
      </p:sp>
      <p:sp>
        <p:nvSpPr>
          <p:cNvPr id="9" name="מציין מיקום תוכן 2"/>
          <p:cNvSpPr txBox="1"/>
          <p:nvPr/>
        </p:nvSpPr>
        <p:spPr>
          <a:xfrm>
            <a:off x="4572067" y="2770324"/>
            <a:ext cx="4319814" cy="1571038"/>
          </a:xfrm>
          <a:prstGeom prst="rect">
            <a:avLst/>
          </a:prstGeom>
        </p:spPr>
        <p:txBody>
          <a:bodyPr vert="horz" lIns="91440" tIns="45720" rIns="91440" bIns="45720" rtlCol="0">
            <a:noAutofit/>
          </a:bodyPr>
          <a:lstStyle>
            <a:lvl1pPr marL="171450" indent="-171450" algn="r" defTabSz="685800" rtl="1" eaLnBrk="1" latinLnBrk="0" hangingPunct="1">
              <a:lnSpc>
                <a:spcPct val="90000"/>
              </a:lnSpc>
              <a:spcBef>
                <a:spcPts val="750"/>
              </a:spcBef>
              <a:buFont typeface="Wingdings" panose="05000000000000000000" pitchFamily="2" charset="2"/>
              <a:buChar char="§"/>
              <a:defRPr sz="135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ClrTx/>
              <a:buNone/>
            </a:pPr>
            <a:r>
              <a:rPr lang="en-US" sz="1800" dirty="0">
                <a:solidFill>
                  <a:srgbClr val="595959"/>
                </a:solidFill>
                <a:ea typeface="Arial" panose="020B0604020202020204" pitchFamily="34" charset="0"/>
                <a:cs typeface="Arial" panose="020B0604020202020204" pitchFamily="34" charset="0"/>
                <a:sym typeface="Arial" panose="020B0604020202020204" pitchFamily="34" charset="0"/>
              </a:rPr>
              <a:t>For example, if we do not provide a plant with enough water - it will wilt.</a:t>
            </a:r>
            <a:endParaRPr lang="en-US" sz="1800" dirty="0">
              <a:solidFill>
                <a:srgbClr val="595959"/>
              </a:solidFill>
              <a:ea typeface="Arial" panose="020B0604020202020204" pitchFamily="34" charset="0"/>
              <a:cs typeface="Arial" panose="020B0604020202020204" pitchFamily="34" charset="0"/>
            </a:endParaRPr>
          </a:p>
          <a:p>
            <a:pPr marL="0" indent="0" algn="l" rtl="0">
              <a:buClrTx/>
              <a:buNone/>
            </a:pPr>
            <a:r>
              <a:rPr lang="en-US" sz="1800" dirty="0">
                <a:solidFill>
                  <a:srgbClr val="595959"/>
                </a:solidFill>
                <a:ea typeface="Arial" panose="020B0604020202020204" pitchFamily="34" charset="0"/>
                <a:cs typeface="Arial" panose="020B0604020202020204" pitchFamily="34" charset="0"/>
                <a:sym typeface="Arial" panose="020B0604020202020204" pitchFamily="34" charset="0"/>
              </a:rPr>
              <a:t>If we give it too much water - its roots will not receive oxygen, causing them to rot and the plant will eventually die.</a:t>
            </a:r>
          </a:p>
          <a:p>
            <a:pPr marL="0" indent="0" algn="l" rtl="0">
              <a:buClrTx/>
              <a:buFont typeface="Wingdings" panose="05000000000000000000" pitchFamily="2" charset="2"/>
              <a:buNone/>
            </a:pPr>
            <a:endParaRPr lang="en-US" sz="1100" b="1" dirty="0"/>
          </a:p>
        </p:txBody>
      </p:sp>
      <p:pic>
        <p:nvPicPr>
          <p:cNvPr id="10" name="תמונה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07" y="2770324"/>
            <a:ext cx="3853897" cy="256018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p:cNvSpPr txBox="1"/>
          <p:nvPr/>
        </p:nvSpPr>
        <p:spPr>
          <a:xfrm>
            <a:off x="628650" y="209963"/>
            <a:ext cx="8141311" cy="1154029"/>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200" b="1" kern="1200">
                <a:solidFill>
                  <a:srgbClr val="026163"/>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200" b="1" i="0" u="none" strike="noStrike" kern="1200" cap="none" spc="0" normalizeH="0" baseline="0" dirty="0">
                <a:ln>
                  <a:noFill/>
                </a:ln>
                <a:solidFill>
                  <a:srgbClr val="026163"/>
                </a:solidFill>
                <a:effectLst/>
                <a:uLnTx/>
                <a:uFillTx/>
                <a:ea typeface="+mj-ea"/>
                <a:cs typeface="Arial" panose="020B0604020202020204" pitchFamily="34" charset="0"/>
              </a:rPr>
              <a:t>Why is </a:t>
            </a:r>
            <a:r>
              <a:rPr kumimoji="0" lang="en-US" sz="3200" b="1" i="0" u="none" strike="noStrike" kern="1200" cap="none" spc="0" normalizeH="0" baseline="0" dirty="0" smtClean="0">
                <a:ln>
                  <a:noFill/>
                </a:ln>
                <a:solidFill>
                  <a:srgbClr val="026163"/>
                </a:solidFill>
                <a:effectLst/>
                <a:uLnTx/>
                <a:uFillTx/>
                <a:ea typeface="+mj-ea"/>
                <a:cs typeface="Arial" panose="020B0604020202020204" pitchFamily="34" charset="0"/>
              </a:rPr>
              <a:t>Soil Needed</a:t>
            </a:r>
            <a:r>
              <a:rPr kumimoji="0" lang="en-US" sz="3200" b="1" i="0" u="none" strike="noStrike" kern="1200" cap="none" spc="0" normalizeH="0" baseline="0" dirty="0">
                <a:ln>
                  <a:noFill/>
                </a:ln>
                <a:solidFill>
                  <a:srgbClr val="026163"/>
                </a:solidFill>
                <a:effectLst/>
                <a:uLnTx/>
                <a:uFillTx/>
                <a:ea typeface="+mj-ea"/>
                <a:cs typeface="Arial" panose="020B0604020202020204" pitchFamily="34" charset="0"/>
              </a:rPr>
              <a:t>?</a:t>
            </a:r>
            <a:endParaRPr kumimoji="0" lang="en-US" sz="3200" b="1" i="0" u="none" strike="noStrike" kern="1200" cap="none" spc="0" normalizeH="0" baseline="0" noProof="0" dirty="0">
              <a:ln>
                <a:noFill/>
              </a:ln>
              <a:solidFill>
                <a:srgbClr val="026163"/>
              </a:solidFill>
              <a:effectLst/>
              <a:uLnTx/>
              <a:uFillTx/>
              <a:ea typeface="+mj-ea"/>
            </a:endParaRPr>
          </a:p>
        </p:txBody>
      </p:sp>
      <p:sp>
        <p:nvSpPr>
          <p:cNvPr id="17" name="מציין מיקום תוכן 2"/>
          <p:cNvSpPr txBox="1"/>
          <p:nvPr/>
        </p:nvSpPr>
        <p:spPr>
          <a:xfrm>
            <a:off x="631230" y="1139792"/>
            <a:ext cx="5779185" cy="1561072"/>
          </a:xfrm>
          <a:prstGeom prst="rect">
            <a:avLst/>
          </a:prstGeom>
        </p:spPr>
        <p:txBody>
          <a:bodyPr vert="horz" lIns="91440" tIns="45720" rIns="91440" bIns="45720" rtlCol="0">
            <a:noAutofit/>
          </a:bodyPr>
          <a:lstStyle>
            <a:lvl1pPr marL="171450" indent="-171450" algn="r" defTabSz="685800" rtl="1" eaLnBrk="1" latinLnBrk="0" hangingPunct="1">
              <a:lnSpc>
                <a:spcPct val="90000"/>
              </a:lnSpc>
              <a:spcBef>
                <a:spcPts val="750"/>
              </a:spcBef>
              <a:buFont typeface="Wingdings" panose="05000000000000000000" pitchFamily="2" charset="2"/>
              <a:buChar char="§"/>
              <a:defRPr sz="135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lnSpc>
                <a:spcPct val="110000"/>
              </a:lnSpc>
              <a:buClrTx/>
              <a:buFont typeface="Wingdings" panose="05000000000000000000" pitchFamily="2" charset="2"/>
              <a:buNone/>
            </a:pPr>
            <a:r>
              <a:rPr lang="en-US" sz="1800" b="1" i="0" u="none" baseline="0" dirty="0">
                <a:solidFill>
                  <a:srgbClr val="595959"/>
                </a:solidFill>
                <a:ea typeface="Arial" panose="020B0604020202020204" pitchFamily="34" charset="0"/>
                <a:cs typeface="Arial" panose="020B0604020202020204" pitchFamily="34" charset="0"/>
                <a:sym typeface="Arial" panose="020B0604020202020204" pitchFamily="34" charset="0"/>
              </a:rPr>
              <a:t>Most plants grow in soil.</a:t>
            </a:r>
          </a:p>
          <a:p>
            <a:pPr marL="0" indent="0" algn="l" rtl="0">
              <a:lnSpc>
                <a:spcPct val="110000"/>
              </a:lnSpc>
              <a:buClrTx/>
              <a:buFont typeface="Wingdings" panose="05000000000000000000" pitchFamily="2" charset="2"/>
              <a:buNone/>
            </a:pPr>
            <a:r>
              <a:rPr lang="en-US" sz="1800" b="1" i="0" u="none" baseline="0" dirty="0">
                <a:solidFill>
                  <a:srgbClr val="595959"/>
                </a:solidFill>
                <a:ea typeface="Arial" panose="020B0604020202020204" pitchFamily="34" charset="0"/>
                <a:cs typeface="Arial" panose="020B0604020202020204" pitchFamily="34" charset="0"/>
                <a:sym typeface="Arial" panose="020B0604020202020204" pitchFamily="34" charset="0"/>
              </a:rPr>
              <a:t>Does soil play a role in obtaining the plant’s basic needs?</a:t>
            </a:r>
          </a:p>
          <a:p>
            <a:pPr marL="0" indent="0" algn="l" rtl="0">
              <a:lnSpc>
                <a:spcPct val="110000"/>
              </a:lnSpc>
              <a:buClrTx/>
              <a:buFont typeface="Wingdings" panose="05000000000000000000" pitchFamily="2" charset="2"/>
              <a:buNone/>
            </a:pPr>
            <a:r>
              <a:rPr lang="en-US" sz="1800" b="1" i="0" u="none" baseline="0" dirty="0">
                <a:solidFill>
                  <a:srgbClr val="595959"/>
                </a:solidFill>
                <a:ea typeface="Arial" panose="020B0604020202020204" pitchFamily="34" charset="0"/>
                <a:cs typeface="Arial" panose="020B0604020202020204" pitchFamily="34" charset="0"/>
                <a:sym typeface="Arial" panose="020B0604020202020204" pitchFamily="34" charset="0"/>
              </a:rPr>
              <a:t>If so - which basic needs does the soil fulfill?</a:t>
            </a:r>
          </a:p>
          <a:p>
            <a:pPr marL="0" indent="0" algn="l" rtl="0">
              <a:lnSpc>
                <a:spcPct val="110000"/>
              </a:lnSpc>
              <a:buClrTx/>
              <a:buFont typeface="Wingdings" panose="05000000000000000000" pitchFamily="2" charset="2"/>
              <a:buNone/>
            </a:pPr>
            <a:endParaRPr lang="en-US" sz="1100" b="1" dirty="0">
              <a:solidFill>
                <a:srgbClr val="595959"/>
              </a:solidFill>
            </a:endParaRPr>
          </a:p>
        </p:txBody>
      </p:sp>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563" y="2408956"/>
            <a:ext cx="3639852" cy="2672742"/>
          </a:xfrm>
          <a:prstGeom prst="rect">
            <a:avLst/>
          </a:prstGeom>
        </p:spPr>
      </p:pic>
      <p:sp>
        <p:nvSpPr>
          <p:cNvPr id="18" name="Rectangle 1"/>
          <p:cNvSpPr>
            <a:spLocks noChangeArrowheads="1"/>
          </p:cNvSpPr>
          <p:nvPr/>
        </p:nvSpPr>
        <p:spPr bwMode="auto">
          <a:xfrm>
            <a:off x="1456284" y="6586379"/>
            <a:ext cx="2537874"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r" rtl="0">
              <a:buClrTx/>
            </a:pPr>
            <a:r>
              <a:rPr lang="en-US" sz="1000" b="0" i="0" u="none" baseline="0"/>
              <a:t>Photo by </a:t>
            </a:r>
            <a:r>
              <a:rPr lang="en-US" sz="1000" b="0" i="0" u="none" baseline="0">
                <a:solidFill>
                  <a:srgbClr val="767676"/>
                </a:solidFill>
                <a:hlinkClick r:id="rId4"/>
              </a:rPr>
              <a:t>Михаил Павленко</a:t>
            </a:r>
            <a:r>
              <a:rPr lang="en-US" sz="1000" b="0" i="0" u="none" baseline="0"/>
              <a:t> on </a:t>
            </a:r>
            <a:r>
              <a:rPr lang="en-US" sz="1000" b="0" i="0" u="none" baseline="0">
                <a:solidFill>
                  <a:srgbClr val="767676"/>
                </a:solidFill>
                <a:hlinkClick r:id="rId5"/>
              </a:rPr>
              <a:t>Unsplash</a:t>
            </a:r>
            <a:endParaRPr lang="en-US" altLang="en-US" sz="600" dirty="0"/>
          </a:p>
        </p:txBody>
      </p:sp>
      <p:grpSp>
        <p:nvGrpSpPr>
          <p:cNvPr id="8" name="קבוצה 7"/>
          <p:cNvGrpSpPr/>
          <p:nvPr/>
        </p:nvGrpSpPr>
        <p:grpSpPr>
          <a:xfrm>
            <a:off x="732185" y="5239882"/>
            <a:ext cx="7934240" cy="553998"/>
            <a:chOff x="648489" y="2785618"/>
            <a:chExt cx="7934240" cy="553998"/>
          </a:xfrm>
        </p:grpSpPr>
        <p:sp>
          <p:nvSpPr>
            <p:cNvPr id="9" name="Rectangle 3"/>
            <p:cNvSpPr/>
            <p:nvPr/>
          </p:nvSpPr>
          <p:spPr>
            <a:xfrm>
              <a:off x="7178567" y="2785618"/>
              <a:ext cx="1404162" cy="553998"/>
            </a:xfrm>
            <a:prstGeom prst="rect">
              <a:avLst/>
            </a:prstGeom>
          </p:spPr>
          <p:txBody>
            <a:bodyPr wrap="square">
              <a:spAutoFit/>
            </a:bodyPr>
            <a:lstStyle/>
            <a:p>
              <a:pPr marL="189230" lvl="6" indent="-189230" rtl="0" fontAlgn="base">
                <a:buSzPct val="150000"/>
                <a:buBlip>
                  <a:blip r:embed="rId6"/>
                </a:buBlip>
              </a:pPr>
              <a:r>
                <a:rPr lang="en-US" sz="1500" b="0" i="0" u="none" baseline="0" dirty="0"/>
                <a:t>Proper temperature</a:t>
              </a:r>
            </a:p>
          </p:txBody>
        </p:sp>
        <p:sp>
          <p:nvSpPr>
            <p:cNvPr id="10" name="Rectangle 4"/>
            <p:cNvSpPr/>
            <p:nvPr/>
          </p:nvSpPr>
          <p:spPr>
            <a:xfrm>
              <a:off x="648489" y="2785618"/>
              <a:ext cx="809902" cy="395814"/>
            </a:xfrm>
            <a:prstGeom prst="rect">
              <a:avLst/>
            </a:prstGeom>
          </p:spPr>
          <p:txBody>
            <a:bodyPr wrap="none">
              <a:spAutoFit/>
            </a:bodyPr>
            <a:lstStyle/>
            <a:p>
              <a:pPr rtl="0" fontAlgn="base">
                <a:lnSpc>
                  <a:spcPct val="150000"/>
                </a:lnSpc>
                <a:buSzPct val="150000"/>
                <a:buBlip>
                  <a:blip r:embed="rId7"/>
                </a:buBlip>
              </a:pPr>
              <a:r>
                <a:rPr lang="en-US" sz="1500" b="0" i="0" u="none" baseline="0" dirty="0"/>
                <a:t>Light</a:t>
              </a:r>
            </a:p>
          </p:txBody>
        </p:sp>
        <p:sp>
          <p:nvSpPr>
            <p:cNvPr id="11" name="Rectangle 5"/>
            <p:cNvSpPr/>
            <p:nvPr/>
          </p:nvSpPr>
          <p:spPr>
            <a:xfrm>
              <a:off x="1439698" y="2785618"/>
              <a:ext cx="913343" cy="395814"/>
            </a:xfrm>
            <a:prstGeom prst="rect">
              <a:avLst/>
            </a:prstGeom>
          </p:spPr>
          <p:txBody>
            <a:bodyPr wrap="square">
              <a:spAutoFit/>
            </a:bodyPr>
            <a:lstStyle/>
            <a:p>
              <a:pPr lvl="1" rtl="0" fontAlgn="base">
                <a:lnSpc>
                  <a:spcPct val="150000"/>
                </a:lnSpc>
                <a:buSzPct val="150000"/>
                <a:buBlip>
                  <a:blip r:embed="rId8"/>
                </a:buBlip>
              </a:pPr>
              <a:r>
                <a:rPr lang="en-US" sz="1500" b="0" i="0" u="none" baseline="0" dirty="0"/>
                <a:t>Water</a:t>
              </a:r>
            </a:p>
          </p:txBody>
        </p:sp>
        <p:sp>
          <p:nvSpPr>
            <p:cNvPr id="12" name="Rectangle 6"/>
            <p:cNvSpPr/>
            <p:nvPr/>
          </p:nvSpPr>
          <p:spPr>
            <a:xfrm>
              <a:off x="2334348" y="2785618"/>
              <a:ext cx="705595" cy="395814"/>
            </a:xfrm>
            <a:prstGeom prst="rect">
              <a:avLst/>
            </a:prstGeom>
          </p:spPr>
          <p:txBody>
            <a:bodyPr wrap="square">
              <a:spAutoFit/>
            </a:bodyPr>
            <a:lstStyle/>
            <a:p>
              <a:pPr lvl="2" rtl="0" fontAlgn="base">
                <a:lnSpc>
                  <a:spcPct val="150000"/>
                </a:lnSpc>
                <a:buSzPct val="150000"/>
                <a:buBlip>
                  <a:blip r:embed="rId9"/>
                </a:buBlip>
              </a:pPr>
              <a:r>
                <a:rPr lang="en-US" sz="1500" b="0" i="0" u="none" baseline="0" dirty="0" smtClean="0"/>
                <a:t> Air</a:t>
              </a:r>
              <a:endParaRPr lang="en-US" sz="1500" b="0" i="0" u="none" baseline="0" dirty="0"/>
            </a:p>
          </p:txBody>
        </p:sp>
        <p:sp>
          <p:nvSpPr>
            <p:cNvPr id="13" name="Rectangle 7"/>
            <p:cNvSpPr/>
            <p:nvPr/>
          </p:nvSpPr>
          <p:spPr>
            <a:xfrm>
              <a:off x="3021250" y="2785618"/>
              <a:ext cx="1276331" cy="395814"/>
            </a:xfrm>
            <a:prstGeom prst="rect">
              <a:avLst/>
            </a:prstGeom>
          </p:spPr>
          <p:txBody>
            <a:bodyPr wrap="square">
              <a:spAutoFit/>
            </a:bodyPr>
            <a:lstStyle/>
            <a:p>
              <a:pPr lvl="3" rtl="0" fontAlgn="base">
                <a:lnSpc>
                  <a:spcPct val="150000"/>
                </a:lnSpc>
                <a:buSzPct val="150000"/>
                <a:buBlip>
                  <a:blip r:embed="rId10"/>
                </a:buBlip>
              </a:pPr>
              <a:r>
                <a:rPr lang="en-US" sz="1500" b="0" i="0" u="none" baseline="0" dirty="0"/>
                <a:t> Nutrients</a:t>
              </a:r>
            </a:p>
          </p:txBody>
        </p:sp>
        <p:sp>
          <p:nvSpPr>
            <p:cNvPr id="14" name="Rectangle 8"/>
            <p:cNvSpPr/>
            <p:nvPr/>
          </p:nvSpPr>
          <p:spPr>
            <a:xfrm>
              <a:off x="4278888" y="2785618"/>
              <a:ext cx="1341757" cy="395814"/>
            </a:xfrm>
            <a:prstGeom prst="rect">
              <a:avLst/>
            </a:prstGeom>
          </p:spPr>
          <p:txBody>
            <a:bodyPr wrap="square">
              <a:spAutoFit/>
            </a:bodyPr>
            <a:lstStyle/>
            <a:p>
              <a:pPr lvl="4" rtl="0" fontAlgn="base">
                <a:lnSpc>
                  <a:spcPct val="150000"/>
                </a:lnSpc>
                <a:buSzPct val="150000"/>
                <a:buBlip>
                  <a:blip r:embed="rId11"/>
                </a:buBlip>
              </a:pPr>
              <a:r>
                <a:rPr lang="en-US" sz="1500" b="0" i="0" u="none" baseline="0" dirty="0"/>
                <a:t>Anchorage</a:t>
              </a:r>
            </a:p>
          </p:txBody>
        </p:sp>
        <p:sp>
          <p:nvSpPr>
            <p:cNvPr id="15" name="Rectangle 9"/>
            <p:cNvSpPr/>
            <p:nvPr/>
          </p:nvSpPr>
          <p:spPr>
            <a:xfrm>
              <a:off x="5601952" y="2785618"/>
              <a:ext cx="1595309" cy="553998"/>
            </a:xfrm>
            <a:prstGeom prst="rect">
              <a:avLst/>
            </a:prstGeom>
          </p:spPr>
          <p:txBody>
            <a:bodyPr wrap="none">
              <a:spAutoFit/>
            </a:bodyPr>
            <a:lstStyle/>
            <a:p>
              <a:pPr marL="273050" lvl="5" indent="-273050" rtl="0" fontAlgn="base">
                <a:buSzPct val="150000"/>
                <a:buBlip>
                  <a:blip r:embed="rId12"/>
                </a:buBlip>
              </a:pPr>
              <a:r>
                <a:rPr lang="en-US" sz="1500" b="0" i="0" u="none" baseline="0" dirty="0" smtClean="0"/>
                <a:t>Protection</a:t>
              </a:r>
              <a:br>
                <a:rPr lang="en-US" sz="1500" b="0" i="0" u="none" baseline="0" dirty="0" smtClean="0"/>
              </a:br>
              <a:r>
                <a:rPr lang="en-US" sz="1500" b="0" i="0" u="none" baseline="0" dirty="0" smtClean="0"/>
                <a:t>against </a:t>
              </a:r>
              <a:r>
                <a:rPr lang="en-US" sz="1500" b="0" i="0" u="none" baseline="0" dirty="0"/>
                <a:t>pests</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מציין מיקום תוכן 5"/>
          <p:cNvGraphicFramePr>
            <a:graphicFrameLocks noGrp="1"/>
          </p:cNvGraphicFramePr>
          <p:nvPr>
            <p:ph idx="1"/>
          </p:nvPr>
        </p:nvGraphicFramePr>
        <p:xfrm>
          <a:off x="1033812" y="1728068"/>
          <a:ext cx="7270216" cy="2955806"/>
        </p:xfrm>
        <a:graphic>
          <a:graphicData uri="http://schemas.openxmlformats.org/drawingml/2006/table">
            <a:tbl>
              <a:tblPr firstRow="1" bandRow="1">
                <a:tableStyleId>{72833802-FEF1-4C79-8D5D-14CF1EAF98D9}</a:tableStyleId>
              </a:tblPr>
              <a:tblGrid>
                <a:gridCol w="5167423"/>
                <a:gridCol w="2102793"/>
              </a:tblGrid>
              <a:tr h="3931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1" i="0" u="none" strike="noStrike" kern="1200" baseline="0" dirty="0">
                          <a:solidFill>
                            <a:schemeClr val="bg1"/>
                          </a:solidFill>
                          <a:effectLst/>
                          <a:latin typeface="+mn-lt"/>
                          <a:ea typeface="+mn-ea"/>
                          <a:cs typeface="+mn-cs"/>
                        </a:rPr>
                        <a:t>What role does soil play in fulfilling this need?</a:t>
                      </a:r>
                      <a:endParaRPr 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616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0" i="0" u="none" baseline="0" dirty="0"/>
                        <a:t>The Basic Need</a:t>
                      </a:r>
                      <a:endParaRPr 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6163"/>
                    </a:solidFill>
                  </a:tcPr>
                </a:tc>
              </a:tr>
              <a:tr h="436057">
                <a:tc>
                  <a:txBody>
                    <a:bodyPr/>
                    <a:lstStyle/>
                    <a:p>
                      <a:pPr marL="90170" marR="457200" algn="l" rtl="0" fontAlgn="t">
                        <a:spcBef>
                          <a:spcPts val="0"/>
                        </a:spcBef>
                        <a:spcAft>
                          <a:spcPts val="0"/>
                        </a:spcAft>
                      </a:pPr>
                      <a:r>
                        <a:rPr lang="en-US" sz="1600" b="0" i="0" u="none" strike="noStrike" baseline="0" dirty="0">
                          <a:solidFill>
                            <a:srgbClr val="595959"/>
                          </a:solidFill>
                          <a:effectLst/>
                          <a:latin typeface="+mn-lt"/>
                          <a:ea typeface="Arial" panose="020B0604020202020204" pitchFamily="34" charset="0"/>
                          <a:cs typeface="Arial" panose="020B0604020202020204" pitchFamily="34" charset="0"/>
                          <a:sym typeface="Arial" panose="020B0604020202020204" pitchFamily="34" charset="0"/>
                        </a:rPr>
                        <a:t>Roots absorb water from the soil</a:t>
                      </a:r>
                      <a:endParaRPr lang="en-US" sz="1600" dirty="0">
                        <a:solidFill>
                          <a:srgbClr val="595959"/>
                        </a:solidFill>
                        <a:effectLst/>
                        <a:latin typeface="+mn-lt"/>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base" latinLnBrk="0" hangingPunct="1">
                        <a:lnSpc>
                          <a:spcPct val="150000"/>
                        </a:lnSpc>
                        <a:spcBef>
                          <a:spcPts val="0"/>
                        </a:spcBef>
                        <a:spcAft>
                          <a:spcPts val="0"/>
                        </a:spcAft>
                        <a:buClrTx/>
                        <a:buSzPct val="150000"/>
                        <a:buFontTx/>
                        <a:buBlip>
                          <a:blip r:embed="rId2"/>
                        </a:buBlip>
                        <a:defRPr/>
                      </a:pPr>
                      <a:r>
                        <a:rPr kumimoji="0" lang="en-US" sz="1600" b="1" i="0" u="none" strike="noStrike" kern="1200" cap="none" spc="0" normalizeH="0" baseline="0" dirty="0">
                          <a:ln>
                            <a:noFill/>
                          </a:ln>
                          <a:solidFill>
                            <a:srgbClr val="595959"/>
                          </a:solidFill>
                          <a:effectLst/>
                          <a:uLnTx/>
                          <a:uFillTx/>
                          <a:latin typeface="+mn-lt"/>
                          <a:ea typeface="+mn-ea"/>
                          <a:cs typeface="Arial" panose="020B0604020202020204" pitchFamily="34" charset="0"/>
                        </a:rPr>
                        <a:t> Water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57">
                <a:tc>
                  <a:txBody>
                    <a:bodyPr/>
                    <a:lstStyle/>
                    <a:p>
                      <a:pPr marL="90170" marR="457200" algn="l" rtl="0" fontAlgn="t">
                        <a:spcBef>
                          <a:spcPts val="0"/>
                        </a:spcBef>
                        <a:spcAft>
                          <a:spcPts val="0"/>
                        </a:spcAft>
                      </a:pPr>
                      <a:r>
                        <a:rPr lang="en-US" sz="1600" b="0" i="0" u="none" strike="noStrike" baseline="0" dirty="0">
                          <a:solidFill>
                            <a:srgbClr val="595959"/>
                          </a:solidFill>
                          <a:effectLst/>
                          <a:latin typeface="+mn-lt"/>
                          <a:ea typeface="Arial" panose="020B0604020202020204" pitchFamily="34" charset="0"/>
                          <a:cs typeface="Arial" panose="020B0604020202020204" pitchFamily="34" charset="0"/>
                          <a:sym typeface="Arial" panose="020B0604020202020204" pitchFamily="34" charset="0"/>
                        </a:rPr>
                        <a:t>The roots absorb oxygen from pockets of air in the soil</a:t>
                      </a:r>
                      <a:endParaRPr lang="en-US" sz="1600" dirty="0">
                        <a:solidFill>
                          <a:srgbClr val="595959"/>
                        </a:solidFill>
                        <a:effectLst/>
                        <a:latin typeface="+mn-lt"/>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base" latinLnBrk="0" hangingPunct="1">
                        <a:lnSpc>
                          <a:spcPct val="150000"/>
                        </a:lnSpc>
                        <a:spcBef>
                          <a:spcPts val="0"/>
                        </a:spcBef>
                        <a:spcAft>
                          <a:spcPts val="0"/>
                        </a:spcAft>
                        <a:buClrTx/>
                        <a:buSzPct val="150000"/>
                        <a:buFontTx/>
                        <a:buBlip>
                          <a:blip r:embed="rId3"/>
                        </a:buBlip>
                        <a:defRPr/>
                      </a:pPr>
                      <a:r>
                        <a:rPr kumimoji="0" lang="en-US" sz="1600" b="1" i="0" u="none" strike="noStrike" kern="1200" cap="none" spc="0" normalizeH="0" baseline="0" dirty="0">
                          <a:ln>
                            <a:noFill/>
                          </a:ln>
                          <a:solidFill>
                            <a:srgbClr val="595959"/>
                          </a:solidFill>
                          <a:effectLst/>
                          <a:uLnTx/>
                          <a:uFillTx/>
                          <a:latin typeface="+mn-lt"/>
                          <a:ea typeface="+mn-ea"/>
                          <a:cs typeface="Arial" panose="020B0604020202020204" pitchFamily="34" charset="0"/>
                        </a:rPr>
                        <a:t> Air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815">
                <a:tc>
                  <a:txBody>
                    <a:bodyPr/>
                    <a:lstStyle/>
                    <a:p>
                      <a:pPr marL="90170" marR="457200" algn="l" rtl="0" fontAlgn="t">
                        <a:spcBef>
                          <a:spcPts val="0"/>
                        </a:spcBef>
                        <a:spcAft>
                          <a:spcPts val="0"/>
                        </a:spcAft>
                      </a:pPr>
                      <a:r>
                        <a:rPr lang="en-US" sz="1600" b="0" i="0" u="none" strike="noStrike" baseline="0">
                          <a:solidFill>
                            <a:srgbClr val="595959"/>
                          </a:solidFill>
                          <a:effectLst/>
                          <a:latin typeface="+mn-lt"/>
                          <a:ea typeface="Arial" panose="020B0604020202020204" pitchFamily="34" charset="0"/>
                          <a:cs typeface="Arial" panose="020B0604020202020204" pitchFamily="34" charset="0"/>
                          <a:sym typeface="Arial" panose="020B0604020202020204" pitchFamily="34" charset="0"/>
                        </a:rPr>
                        <a:t>The roots absorb nutrients (natural or fertilizer) which are dissolved in the water within the soil.</a:t>
                      </a:r>
                      <a:endParaRPr lang="en-US" sz="1600" b="0" i="0" u="none" strike="noStrike" dirty="0">
                        <a:solidFill>
                          <a:srgbClr val="595959"/>
                        </a:solidFill>
                        <a:effectLst/>
                        <a:latin typeface="+mn-lt"/>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3" indent="0" algn="l" defTabSz="914400" rtl="0" eaLnBrk="1" fontAlgn="base" latinLnBrk="0" hangingPunct="1">
                        <a:lnSpc>
                          <a:spcPct val="150000"/>
                        </a:lnSpc>
                        <a:spcBef>
                          <a:spcPts val="0"/>
                        </a:spcBef>
                        <a:spcAft>
                          <a:spcPts val="0"/>
                        </a:spcAft>
                        <a:buClrTx/>
                        <a:buSzPct val="150000"/>
                        <a:buFontTx/>
                        <a:buBlip>
                          <a:blip r:embed="rId4"/>
                        </a:buBlip>
                        <a:defRPr/>
                      </a:pPr>
                      <a:r>
                        <a:rPr kumimoji="0" lang="en-US" sz="1600" b="1" i="0" u="none" strike="noStrike" kern="1200" cap="none" spc="0" normalizeH="0" baseline="0" dirty="0">
                          <a:ln>
                            <a:noFill/>
                          </a:ln>
                          <a:solidFill>
                            <a:srgbClr val="595959"/>
                          </a:solidFill>
                          <a:effectLst/>
                          <a:uLnTx/>
                          <a:uFillTx/>
                          <a:latin typeface="+mn-lt"/>
                          <a:ea typeface="+mn-ea"/>
                          <a:cs typeface="Arial" panose="020B0604020202020204" pitchFamily="34" charset="0"/>
                        </a:rPr>
                        <a:t> Nutrients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57">
                <a:tc>
                  <a:txBody>
                    <a:bodyPr/>
                    <a:lstStyle/>
                    <a:p>
                      <a:pPr marL="90170" algn="l" rtl="0" fontAlgn="t">
                        <a:spcBef>
                          <a:spcPts val="0"/>
                        </a:spcBef>
                        <a:spcAft>
                          <a:spcPts val="0"/>
                        </a:spcAft>
                      </a:pPr>
                      <a:r>
                        <a:rPr lang="en-US" sz="1600" b="0" i="0" u="none" strike="noStrike" baseline="0">
                          <a:solidFill>
                            <a:srgbClr val="595959"/>
                          </a:solidFill>
                          <a:effectLst/>
                          <a:latin typeface="+mn-lt"/>
                          <a:ea typeface="Arial" panose="020B0604020202020204" pitchFamily="34" charset="0"/>
                          <a:cs typeface="Arial" panose="020B0604020202020204" pitchFamily="34" charset="0"/>
                          <a:sym typeface="Arial" panose="020B0604020202020204" pitchFamily="34" charset="0"/>
                        </a:rPr>
                        <a:t>The roots burrow into the ground and anchor the plant</a:t>
                      </a:r>
                      <a:endParaRPr lang="en-US" sz="1600" dirty="0">
                        <a:solidFill>
                          <a:srgbClr val="595959"/>
                        </a:solidFill>
                        <a:effectLst/>
                        <a:latin typeface="+mn-lt"/>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4" indent="0" algn="l" defTabSz="914400" rtl="0" eaLnBrk="1" fontAlgn="base" latinLnBrk="0" hangingPunct="1">
                        <a:lnSpc>
                          <a:spcPct val="150000"/>
                        </a:lnSpc>
                        <a:spcBef>
                          <a:spcPts val="0"/>
                        </a:spcBef>
                        <a:spcAft>
                          <a:spcPts val="0"/>
                        </a:spcAft>
                        <a:buClrTx/>
                        <a:buSzPct val="150000"/>
                        <a:buFontTx/>
                        <a:buBlip>
                          <a:blip r:embed="rId5"/>
                        </a:buBlip>
                        <a:defRPr/>
                      </a:pPr>
                      <a:r>
                        <a:rPr kumimoji="0" lang="en-US" sz="1600" b="1" i="0" u="none" strike="noStrike" kern="1200" cap="none" spc="0" normalizeH="0" baseline="0" dirty="0">
                          <a:ln>
                            <a:noFill/>
                          </a:ln>
                          <a:solidFill>
                            <a:srgbClr val="595959"/>
                          </a:solidFill>
                          <a:effectLst/>
                          <a:uLnTx/>
                          <a:uFillTx/>
                          <a:latin typeface="+mn-lt"/>
                          <a:ea typeface="+mn-ea"/>
                          <a:cs typeface="Arial" panose="020B0604020202020204" pitchFamily="34" charset="0"/>
                        </a:rPr>
                        <a:t> Anchorage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57">
                <a:tc>
                  <a:txBody>
                    <a:bodyPr/>
                    <a:lstStyle/>
                    <a:p>
                      <a:pPr marL="90170" algn="l" rtl="0" fontAlgn="t">
                        <a:spcBef>
                          <a:spcPts val="0"/>
                        </a:spcBef>
                        <a:spcAft>
                          <a:spcPts val="0"/>
                        </a:spcAft>
                      </a:pPr>
                      <a:r>
                        <a:rPr lang="en-US" sz="1600" b="0" i="0" u="none" strike="noStrike" baseline="0" dirty="0">
                          <a:solidFill>
                            <a:srgbClr val="595959"/>
                          </a:solidFill>
                          <a:effectLst/>
                          <a:latin typeface="+mn-lt"/>
                          <a:ea typeface="Arial" panose="020B0604020202020204" pitchFamily="34" charset="0"/>
                          <a:cs typeface="Arial" panose="020B0604020202020204" pitchFamily="34" charset="0"/>
                          <a:sym typeface="Arial" panose="020B0604020202020204" pitchFamily="34" charset="0"/>
                        </a:rPr>
                        <a:t>The soil insulates the roots, protecting them against overheating or overcooling </a:t>
                      </a:r>
                      <a:endParaRPr lang="en-US" sz="1600" dirty="0">
                        <a:solidFill>
                          <a:srgbClr val="595959"/>
                        </a:solidFill>
                        <a:effectLst/>
                        <a:latin typeface="+mn-lt"/>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6" indent="0" algn="l" defTabSz="914400" rtl="0" eaLnBrk="1" fontAlgn="base" latinLnBrk="0" hangingPunct="1">
                        <a:lnSpc>
                          <a:spcPct val="100000"/>
                        </a:lnSpc>
                        <a:spcBef>
                          <a:spcPts val="0"/>
                        </a:spcBef>
                        <a:spcAft>
                          <a:spcPts val="0"/>
                        </a:spcAft>
                        <a:buClrTx/>
                        <a:buSzPct val="150000"/>
                        <a:buFontTx/>
                        <a:buBlip>
                          <a:blip r:embed="rId6"/>
                        </a:buBlip>
                        <a:defRPr/>
                      </a:pPr>
                      <a:r>
                        <a:rPr kumimoji="0" lang="en-US" sz="1600" b="1" i="0" u="none" strike="noStrike" kern="1200" cap="none" spc="0" normalizeH="0" baseline="0" dirty="0">
                          <a:ln>
                            <a:noFill/>
                          </a:ln>
                          <a:solidFill>
                            <a:srgbClr val="595959"/>
                          </a:solidFill>
                          <a:effectLst/>
                          <a:uLnTx/>
                          <a:uFillTx/>
                          <a:latin typeface="+mn-lt"/>
                          <a:ea typeface="+mn-ea"/>
                          <a:cs typeface="Arial" panose="020B0604020202020204" pitchFamily="34" charset="0"/>
                        </a:rPr>
                        <a:t> Proper temperature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כותרת 1"/>
          <p:cNvSpPr txBox="1"/>
          <p:nvPr/>
        </p:nvSpPr>
        <p:spPr>
          <a:xfrm>
            <a:off x="628650" y="209963"/>
            <a:ext cx="8141311" cy="1154029"/>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200" b="1" kern="1200">
                <a:solidFill>
                  <a:srgbClr val="026163"/>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200" b="1" i="0" u="none" strike="noStrike" kern="1200" cap="none" spc="0" normalizeH="0" baseline="0" dirty="0">
                <a:ln>
                  <a:noFill/>
                </a:ln>
                <a:solidFill>
                  <a:srgbClr val="026163"/>
                </a:solidFill>
                <a:effectLst/>
                <a:uLnTx/>
                <a:uFillTx/>
                <a:ea typeface="+mj-ea"/>
                <a:cs typeface="Arial" panose="020B0604020202020204" pitchFamily="34" charset="0"/>
              </a:rPr>
              <a:t>Why is Soil Needed?</a:t>
            </a:r>
            <a:endParaRPr kumimoji="0" lang="en-US" sz="3200" b="1" i="0" u="none" strike="noStrike" kern="1200" cap="none" spc="0" normalizeH="0" baseline="0" noProof="0" dirty="0">
              <a:ln>
                <a:noFill/>
              </a:ln>
              <a:solidFill>
                <a:srgbClr val="026163"/>
              </a:solidFill>
              <a:effectLst/>
              <a:uLnTx/>
              <a:uFillTx/>
              <a:ea typeface="+mj-ea"/>
            </a:endParaRPr>
          </a:p>
        </p:txBody>
      </p:sp>
      <p:sp>
        <p:nvSpPr>
          <p:cNvPr id="8" name="מציין מיקום תוכן 2"/>
          <p:cNvSpPr txBox="1"/>
          <p:nvPr/>
        </p:nvSpPr>
        <p:spPr>
          <a:xfrm>
            <a:off x="628650" y="1181988"/>
            <a:ext cx="7473108" cy="387543"/>
          </a:xfrm>
          <a:prstGeom prst="rect">
            <a:avLst/>
          </a:prstGeom>
        </p:spPr>
        <p:txBody>
          <a:bodyPr vert="horz" lIns="91440" tIns="45720" rIns="91440" bIns="45720" rtlCol="0">
            <a:noAutofit/>
          </a:bodyPr>
          <a:lstStyle>
            <a:lvl1pPr marL="171450" indent="-171450" algn="r" defTabSz="685800" rtl="1" eaLnBrk="1" latinLnBrk="0" hangingPunct="1">
              <a:lnSpc>
                <a:spcPct val="90000"/>
              </a:lnSpc>
              <a:spcBef>
                <a:spcPts val="750"/>
              </a:spcBef>
              <a:buFont typeface="Wingdings" panose="05000000000000000000" pitchFamily="2" charset="2"/>
              <a:buChar char="§"/>
              <a:defRPr sz="135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ClrTx/>
              <a:buFont typeface="Wingdings" panose="05000000000000000000" pitchFamily="2" charset="2"/>
              <a:buNone/>
            </a:pPr>
            <a:r>
              <a:rPr lang="en-US" sz="1800" b="1" i="0" u="none" baseline="0" dirty="0">
                <a:solidFill>
                  <a:srgbClr val="595959"/>
                </a:solidFill>
                <a:ea typeface="Arial" panose="020B0604020202020204" pitchFamily="34" charset="0"/>
                <a:cs typeface="Arial" panose="020B0604020202020204" pitchFamily="34" charset="0"/>
                <a:sym typeface="Arial" panose="020B0604020202020204" pitchFamily="34" charset="0"/>
              </a:rPr>
              <a:t>Soil plays a role in the provision of most of the plant’s needs.</a:t>
            </a:r>
          </a:p>
          <a:p>
            <a:pPr marL="0" indent="0" algn="l" rtl="0">
              <a:buClrTx/>
              <a:buFont typeface="Wingdings" panose="05000000000000000000" pitchFamily="2" charset="2"/>
              <a:buNone/>
            </a:pPr>
            <a:endParaRPr lang="en-US" sz="1100" b="1" dirty="0">
              <a:solidFill>
                <a:srgbClr val="595959"/>
              </a:solidFill>
              <a:cs typeface="Arial" panose="020B0604020202020204" pitchFamily="34" charset="0"/>
            </a:endParaRPr>
          </a:p>
        </p:txBody>
      </p:sp>
      <p:sp>
        <p:nvSpPr>
          <p:cNvPr id="9" name="מציין מיקום תוכן 2"/>
          <p:cNvSpPr txBox="1"/>
          <p:nvPr/>
        </p:nvSpPr>
        <p:spPr>
          <a:xfrm>
            <a:off x="628649" y="5253456"/>
            <a:ext cx="8302699" cy="387543"/>
          </a:xfrm>
          <a:prstGeom prst="rect">
            <a:avLst/>
          </a:prstGeom>
        </p:spPr>
        <p:txBody>
          <a:bodyPr vert="horz" lIns="91440" tIns="45720" rIns="91440" bIns="45720" rtlCol="0">
            <a:noAutofit/>
          </a:bodyPr>
          <a:lstStyle>
            <a:lvl1pPr marL="171450" indent="-171450" algn="r" defTabSz="685800" rtl="1" eaLnBrk="1" latinLnBrk="0" hangingPunct="1">
              <a:lnSpc>
                <a:spcPct val="90000"/>
              </a:lnSpc>
              <a:spcBef>
                <a:spcPts val="750"/>
              </a:spcBef>
              <a:buFont typeface="Wingdings" panose="05000000000000000000" pitchFamily="2" charset="2"/>
              <a:buChar char="§"/>
              <a:defRPr sz="135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ClrTx/>
              <a:buFont typeface="Wingdings" panose="05000000000000000000" pitchFamily="2" charset="2"/>
              <a:buNone/>
            </a:pPr>
            <a:r>
              <a:rPr lang="en-US" sz="1800" b="0" i="0" u="none" baseline="0" dirty="0">
                <a:solidFill>
                  <a:srgbClr val="595959"/>
                </a:solidFill>
                <a:ea typeface="Arial" panose="020B0604020202020204" pitchFamily="34" charset="0"/>
                <a:cs typeface="Arial" panose="020B0604020202020204" pitchFamily="34" charset="0"/>
                <a:sym typeface="Arial" panose="020B0604020202020204" pitchFamily="34" charset="0"/>
              </a:rPr>
              <a:t>At the same time, soil is a source of numerous diseases, which are harmful to the plant.</a:t>
            </a:r>
          </a:p>
          <a:p>
            <a:pPr marL="0" indent="0" algn="l" rtl="0">
              <a:buClrTx/>
              <a:buFont typeface="Wingdings" panose="05000000000000000000" pitchFamily="2" charset="2"/>
              <a:buNone/>
            </a:pPr>
            <a:endParaRPr lang="en-US" sz="1100" b="1" dirty="0">
              <a:solidFill>
                <a:srgbClr val="59595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l" rtl="0">
              <a:spcBef>
                <a:spcPts val="0"/>
              </a:spcBef>
              <a:buClr>
                <a:srgbClr val="282828"/>
              </a:buClr>
              <a:buSzPts val="3500"/>
            </a:pPr>
            <a:r>
              <a:rPr lang="en-US" b="1" i="0" u="none" baseline="0" dirty="0">
                <a:ea typeface="+mn-lt"/>
                <a:cs typeface="+mn-lt"/>
                <a:sym typeface="+mn-lt"/>
              </a:rPr>
              <a:t>Hydroponics - Growing </a:t>
            </a:r>
            <a:r>
              <a:rPr lang="en-US" dirty="0" smtClean="0">
                <a:ea typeface="+mn-lt"/>
                <a:cs typeface="+mn-lt"/>
                <a:sym typeface="+mn-lt"/>
              </a:rPr>
              <a:t>Without </a:t>
            </a:r>
            <a:r>
              <a:rPr lang="en-US" b="1" i="0" u="none" baseline="0" dirty="0" smtClean="0">
                <a:ea typeface="+mn-lt"/>
                <a:cs typeface="+mn-lt"/>
                <a:sym typeface="+mn-lt"/>
              </a:rPr>
              <a:t>Soil</a:t>
            </a:r>
            <a:endParaRPr dirty="0"/>
          </a:p>
        </p:txBody>
      </p:sp>
      <p:sp>
        <p:nvSpPr>
          <p:cNvPr id="3" name="מציין מיקום תוכן 2"/>
          <p:cNvSpPr>
            <a:spLocks noGrp="1"/>
          </p:cNvSpPr>
          <p:nvPr>
            <p:ph idx="1"/>
          </p:nvPr>
        </p:nvSpPr>
        <p:spPr>
          <a:xfrm>
            <a:off x="641961" y="1212882"/>
            <a:ext cx="8128000" cy="1583482"/>
          </a:xfrm>
        </p:spPr>
        <p:txBody>
          <a:bodyPr/>
          <a:lstStyle/>
          <a:p>
            <a:pPr marL="0" indent="0" algn="l" rtl="0">
              <a:lnSpc>
                <a:spcPct val="100000"/>
              </a:lnSpc>
              <a:buClr>
                <a:srgbClr val="026163"/>
              </a:buClr>
              <a:buSzPct val="110000"/>
              <a:buNone/>
            </a:pPr>
            <a:r>
              <a:rPr lang="en-US" b="0" i="0" u="none" baseline="0" dirty="0">
                <a:ea typeface="Arial" panose="020B0604020202020204" pitchFamily="34" charset="0"/>
                <a:cs typeface="Arial" panose="020B0604020202020204" pitchFamily="34" charset="0"/>
                <a:sym typeface="Arial" panose="020B0604020202020204" pitchFamily="34" charset="0"/>
              </a:rPr>
              <a:t>Hydroponics is one of the popular methods of cultivation in urban agriculture.</a:t>
            </a:r>
            <a:endParaRPr lang="en-US" dirty="0">
              <a:cs typeface="Arial" panose="020B0604020202020204" pitchFamily="34" charset="0"/>
            </a:endParaRPr>
          </a:p>
          <a:p>
            <a:pPr marL="0" indent="0" algn="l" rtl="0">
              <a:lnSpc>
                <a:spcPct val="100000"/>
              </a:lnSpc>
              <a:buClr>
                <a:srgbClr val="026163"/>
              </a:buClr>
              <a:buSzPct val="110000"/>
              <a:buNone/>
            </a:pPr>
            <a:r>
              <a:rPr lang="en-US" b="0" i="0" u="none" baseline="0" dirty="0">
                <a:ea typeface="Arial" panose="020B0604020202020204" pitchFamily="34" charset="0"/>
                <a:cs typeface="Arial" panose="020B0604020202020204" pitchFamily="34" charset="0"/>
                <a:sym typeface="Arial" panose="020B0604020202020204" pitchFamily="34" charset="0"/>
              </a:rPr>
              <a:t>With this method, the plants grow on a medium consisting of a solution of water and fertilizer, with no soil involved.</a:t>
            </a:r>
            <a:endParaRPr lang="en-US" dirty="0">
              <a:cs typeface="Arial" panose="020B0604020202020204" pitchFamily="34" charset="0"/>
            </a:endParaRPr>
          </a:p>
          <a:p>
            <a:pPr marL="0" indent="0" algn="l" rtl="0">
              <a:lnSpc>
                <a:spcPct val="100000"/>
              </a:lnSpc>
              <a:buClr>
                <a:srgbClr val="026163"/>
              </a:buClr>
              <a:buSzPct val="110000"/>
              <a:buNone/>
            </a:pPr>
            <a:r>
              <a:rPr lang="en-US" b="0" i="0" u="none" baseline="0" dirty="0">
                <a:ea typeface="Arial" panose="020B0604020202020204" pitchFamily="34" charset="0"/>
                <a:cs typeface="Arial" panose="020B0604020202020204" pitchFamily="34" charset="0"/>
                <a:sym typeface="Arial" panose="020B0604020202020204" pitchFamily="34" charset="0"/>
              </a:rPr>
              <a:t>Hydroponics: hydro = water, </a:t>
            </a:r>
            <a:r>
              <a:rPr lang="en-US" b="0" i="0" u="none" baseline="0" dirty="0" err="1">
                <a:ea typeface="Arial" panose="020B0604020202020204" pitchFamily="34" charset="0"/>
                <a:cs typeface="Arial" panose="020B0604020202020204" pitchFamily="34" charset="0"/>
                <a:sym typeface="Arial" panose="020B0604020202020204" pitchFamily="34" charset="0"/>
              </a:rPr>
              <a:t>ponic</a:t>
            </a:r>
            <a:r>
              <a:rPr lang="en-US" b="0" i="0" u="none" baseline="0" dirty="0">
                <a:ea typeface="Arial" panose="020B0604020202020204" pitchFamily="34" charset="0"/>
                <a:cs typeface="Arial" panose="020B0604020202020204" pitchFamily="34" charset="0"/>
                <a:sym typeface="Arial" panose="020B0604020202020204" pitchFamily="34" charset="0"/>
              </a:rPr>
              <a:t> = work.</a:t>
            </a:r>
            <a:endParaRPr lang="en-US" dirty="0">
              <a:cs typeface="Arial" panose="020B0604020202020204" pitchFamily="34" charset="0"/>
            </a:endParaRPr>
          </a:p>
          <a:p>
            <a:pPr marL="0" indent="0" algn="l" rtl="0">
              <a:lnSpc>
                <a:spcPct val="100000"/>
              </a:lnSpc>
              <a:buClr>
                <a:srgbClr val="026163"/>
              </a:buClr>
              <a:buSzPct val="110000"/>
              <a:buNone/>
            </a:pPr>
            <a:r>
              <a:rPr lang="en-US" dirty="0">
                <a:cs typeface="Arial" panose="020B0604020202020204" pitchFamily="34" charset="0"/>
              </a:rPr>
              <a:t/>
            </a:r>
            <a:br>
              <a:rPr lang="en-US" dirty="0">
                <a:cs typeface="Arial" panose="020B0604020202020204" pitchFamily="34" charset="0"/>
              </a:rPr>
            </a:br>
            <a:endParaRPr lang="en-US" dirty="0">
              <a:cs typeface="Arial" panose="020B0604020202020204" pitchFamily="34" charset="0"/>
            </a:endParaRPr>
          </a:p>
        </p:txBody>
      </p:sp>
      <p:sp>
        <p:nvSpPr>
          <p:cNvPr id="501" name="Google Shape;501;p44"/>
          <p:cNvSpPr/>
          <p:nvPr/>
        </p:nvSpPr>
        <p:spPr>
          <a:xfrm>
            <a:off x="1612565" y="6396376"/>
            <a:ext cx="4397710" cy="461624"/>
          </a:xfrm>
          <a:prstGeom prst="rect">
            <a:avLst/>
          </a:prstGeom>
          <a:noFill/>
          <a:ln>
            <a:noFill/>
          </a:ln>
        </p:spPr>
        <p:txBody>
          <a:bodyPr spcFirstLastPara="1" wrap="square" lIns="91425" tIns="45700" rIns="91425" bIns="45700" anchor="t" anchorCtr="0">
            <a:spAutoFit/>
          </a:bodyPr>
          <a:lstStyle/>
          <a:p>
            <a:pPr lvl="0" algn="r" rtl="0"/>
            <a:r>
              <a:rPr lang="en-US" sz="800" b="0" i="0" u="none" baseline="0">
                <a:solidFill>
                  <a:schemeClr val="dk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3"/>
              </a:rPr>
              <a:t>https://www.freepik.com/free-photo/hydroponics-system-planting-vegetables-herbs-without-using-soil-health_4284035.htm#query=hydroponics&amp;position=5&amp;from_view=search&amp;track=sph</a:t>
            </a:r>
            <a:r>
              <a:rPr lang="en-US" sz="800">
                <a:solidFill>
                  <a:schemeClr val="dk1"/>
                </a:solidFill>
                <a:latin typeface="Calibri" panose="020F0502020204030204" pitchFamily="34" charset="0"/>
                <a:cs typeface="Calibri" panose="020F0502020204030204" pitchFamily="34" charset="0"/>
              </a:rPr>
              <a:t/>
            </a:r>
            <a:br>
              <a:rPr lang="en-US" sz="800">
                <a:solidFill>
                  <a:schemeClr val="dk1"/>
                </a:solidFill>
                <a:latin typeface="Calibri" panose="020F0502020204030204" pitchFamily="34" charset="0"/>
                <a:cs typeface="Calibri" panose="020F0502020204030204" pitchFamily="34" charset="0"/>
              </a:rPr>
            </a:br>
            <a:r>
              <a:rPr lang="en-US" sz="800" b="0" i="0" u="none" baseline="0">
                <a:solidFill>
                  <a:schemeClr val="dk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Image by jcomp on Freepik </a:t>
            </a:r>
            <a:endParaRPr sz="800" dirty="0">
              <a:solidFill>
                <a:schemeClr val="dk1"/>
              </a:solidFill>
              <a:latin typeface="Calibri" panose="020F0502020204030204" pitchFamily="34" charset="0"/>
              <a:cs typeface="Calibri" panose="020F0502020204030204" pitchFamily="34" charset="0"/>
              <a:sym typeface="Arial" panose="020B0604020202020204"/>
            </a:endParaRPr>
          </a:p>
        </p:txBody>
      </p:sp>
      <p:pic>
        <p:nvPicPr>
          <p:cNvPr id="9" name="Picture 2" descr="https://campus.ort.org.il/pluginfile.php/248216/course/section/33785/%D7%9C%D7%92%D7%93%D7%95%D7%9C%20%D7%91%D7%9C%D7%99%20%D7%90%D7%93%D7%9E%D7%94%20-%20%D7%A9%D7%99%D7%98%D7%95%D7%AA%20%D7%92%D7%99%D7%93%D7%95%D7%9C%20%D7%94%D7%99%D7%93%D7%A8%D7%95%D7%A4%D7%95%D7%A0%D7%99%D7%95%D7%A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996" y="2975751"/>
            <a:ext cx="4191342" cy="27843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b="1" i="0" u="none" baseline="0" dirty="0"/>
              <a:t>Hydroponics - Growing </a:t>
            </a:r>
            <a:r>
              <a:rPr lang="en-US" dirty="0">
                <a:ea typeface="+mn-lt"/>
                <a:cs typeface="+mn-lt"/>
                <a:sym typeface="+mn-lt"/>
              </a:rPr>
              <a:t>Without Soil</a:t>
            </a:r>
            <a:endParaRPr lang="en-US" dirty="0"/>
          </a:p>
        </p:txBody>
      </p:sp>
      <p:sp>
        <p:nvSpPr>
          <p:cNvPr id="3" name="מציין מיקום תוכן 2"/>
          <p:cNvSpPr>
            <a:spLocks noGrp="1"/>
          </p:cNvSpPr>
          <p:nvPr>
            <p:ph idx="1"/>
          </p:nvPr>
        </p:nvSpPr>
        <p:spPr>
          <a:xfrm>
            <a:off x="628650" y="1297724"/>
            <a:ext cx="8128000" cy="2210677"/>
          </a:xfrm>
        </p:spPr>
        <p:txBody>
          <a:bodyPr>
            <a:normAutofit fontScale="25000"/>
          </a:bodyPr>
          <a:lstStyle/>
          <a:p>
            <a:pPr marL="0" indent="0" algn="l" rtl="0">
              <a:lnSpc>
                <a:spcPct val="110000"/>
              </a:lnSpc>
              <a:buClr>
                <a:srgbClr val="026163"/>
              </a:buClr>
              <a:buSzPct val="110000"/>
              <a:buNone/>
            </a:pPr>
            <a:r>
              <a:rPr lang="en-US" sz="6665" b="0" i="0" u="none" baseline="0" dirty="0">
                <a:ea typeface="Arial" panose="020B0604020202020204" pitchFamily="34" charset="0"/>
                <a:cs typeface="Arial" panose="020B0604020202020204" pitchFamily="34" charset="0"/>
                <a:sym typeface="Arial" panose="020B0604020202020204" pitchFamily="34" charset="0"/>
              </a:rPr>
              <a:t>In hydroponics, plants grow without soil. However, sometimes the planting vessel includes a </a:t>
            </a:r>
            <a:r>
              <a:rPr lang="en-US" sz="6665" b="1" i="0" u="none" baseline="0" dirty="0">
                <a:ea typeface="Arial" panose="020B0604020202020204" pitchFamily="34" charset="0"/>
                <a:cs typeface="Arial" panose="020B0604020202020204" pitchFamily="34" charset="0"/>
                <a:sym typeface="Arial" panose="020B0604020202020204" pitchFamily="34" charset="0"/>
              </a:rPr>
              <a:t>growth medium, </a:t>
            </a:r>
            <a:r>
              <a:rPr lang="en-US" sz="6665" i="0" u="none" baseline="0" dirty="0">
                <a:ea typeface="Arial" panose="020B0604020202020204" pitchFamily="34" charset="0"/>
                <a:cs typeface="Arial" panose="020B0604020202020204" pitchFamily="34" charset="0"/>
                <a:sym typeface="Arial" panose="020B0604020202020204" pitchFamily="34" charset="0"/>
              </a:rPr>
              <a:t>which is</a:t>
            </a:r>
            <a:endParaRPr lang="en-US" sz="6665" dirty="0">
              <a:cs typeface="Arial" panose="020B0604020202020204" pitchFamily="34" charset="0"/>
            </a:endParaRPr>
          </a:p>
          <a:p>
            <a:pPr lvl="1" algn="l" rtl="0">
              <a:lnSpc>
                <a:spcPct val="110000"/>
              </a:lnSpc>
              <a:buClr>
                <a:srgbClr val="026163"/>
              </a:buClr>
              <a:buSzPct val="110000"/>
              <a:buFont typeface="Arial" panose="020B0604020202020204" pitchFamily="34" charset="0"/>
              <a:buChar char="•"/>
            </a:pPr>
            <a:r>
              <a:rPr lang="en-US" sz="6665" b="0" i="0" u="none" baseline="0" dirty="0">
                <a:ea typeface="Arial" panose="020B0604020202020204" pitchFamily="34" charset="0"/>
                <a:cs typeface="Arial" panose="020B0604020202020204" pitchFamily="34" charset="0"/>
                <a:sym typeface="Arial" panose="020B0604020202020204" pitchFamily="34" charset="0"/>
              </a:rPr>
              <a:t>a material with no nutritional value</a:t>
            </a:r>
          </a:p>
          <a:p>
            <a:pPr lvl="1" algn="l" rtl="0">
              <a:lnSpc>
                <a:spcPct val="110000"/>
              </a:lnSpc>
              <a:buClr>
                <a:srgbClr val="026163"/>
              </a:buClr>
              <a:buSzPct val="110000"/>
              <a:buFont typeface="Arial" panose="020B0604020202020204" pitchFamily="34" charset="0"/>
              <a:buChar char="•"/>
            </a:pPr>
            <a:r>
              <a:rPr lang="en-US" sz="6665" b="0" i="0" u="none" baseline="0" dirty="0">
                <a:ea typeface="Arial" panose="020B0604020202020204" pitchFamily="34" charset="0"/>
                <a:cs typeface="Arial" panose="020B0604020202020204" pitchFamily="34" charset="0"/>
                <a:sym typeface="Arial" panose="020B0604020202020204" pitchFamily="34" charset="0"/>
              </a:rPr>
              <a:t>that usually contains aerated pores</a:t>
            </a:r>
          </a:p>
          <a:p>
            <a:pPr lvl="1" algn="l" rtl="0">
              <a:lnSpc>
                <a:spcPct val="110000"/>
              </a:lnSpc>
              <a:buClr>
                <a:srgbClr val="026163"/>
              </a:buClr>
              <a:buSzPct val="110000"/>
              <a:buFont typeface="Arial" panose="020B0604020202020204" pitchFamily="34" charset="0"/>
              <a:buChar char="•"/>
            </a:pPr>
            <a:r>
              <a:rPr lang="en-US" sz="6665" b="0" i="0" u="none" baseline="0" dirty="0">
                <a:ea typeface="Arial" panose="020B0604020202020204" pitchFamily="34" charset="0"/>
                <a:cs typeface="Arial" panose="020B0604020202020204" pitchFamily="34" charset="0"/>
                <a:sym typeface="Arial" panose="020B0604020202020204" pitchFamily="34" charset="0"/>
              </a:rPr>
              <a:t>and is capable of absorbing certain amounts of water.</a:t>
            </a:r>
            <a:endParaRPr lang="en-US" sz="6665" dirty="0">
              <a:cs typeface="Arial" panose="020B0604020202020204" pitchFamily="34" charset="0"/>
            </a:endParaRPr>
          </a:p>
          <a:p>
            <a:pPr marL="0" indent="0" algn="l" rtl="0">
              <a:lnSpc>
                <a:spcPct val="110000"/>
              </a:lnSpc>
              <a:buClr>
                <a:srgbClr val="026163"/>
              </a:buClr>
              <a:buSzPct val="110000"/>
              <a:buNone/>
            </a:pPr>
            <a:endParaRPr lang="he-IL" b="1" i="0" u="none" baseline="0" dirty="0" smtClean="0">
              <a:ea typeface="Arial" panose="020B0604020202020204" pitchFamily="34" charset="0"/>
              <a:cs typeface="Arial" panose="020B0604020202020204" pitchFamily="34" charset="0"/>
              <a:sym typeface="Arial" panose="020B0604020202020204" pitchFamily="34" charset="0"/>
            </a:endParaRPr>
          </a:p>
          <a:p>
            <a:pPr marL="0" indent="0" algn="l" rtl="0">
              <a:lnSpc>
                <a:spcPct val="110000"/>
              </a:lnSpc>
              <a:buClr>
                <a:srgbClr val="026163"/>
              </a:buClr>
              <a:buSzPct val="110000"/>
              <a:buNone/>
            </a:pPr>
            <a:r>
              <a:rPr lang="en-US" b="1" i="0" u="none" baseline="0" dirty="0" smtClean="0">
                <a:ea typeface="Arial" panose="020B0604020202020204" pitchFamily="34" charset="0"/>
                <a:cs typeface="Arial" panose="020B0604020202020204" pitchFamily="34" charset="0"/>
                <a:sym typeface="Arial" panose="020B0604020202020204" pitchFamily="34" charset="0"/>
              </a:rPr>
              <a:t>Examples </a:t>
            </a:r>
            <a:r>
              <a:rPr lang="en-US" b="1" i="0" u="none" baseline="0" dirty="0">
                <a:ea typeface="Arial" panose="020B0604020202020204" pitchFamily="34" charset="0"/>
                <a:cs typeface="Arial" panose="020B0604020202020204" pitchFamily="34" charset="0"/>
                <a:sym typeface="Arial" panose="020B0604020202020204" pitchFamily="34" charset="0"/>
              </a:rPr>
              <a:t>of growth media:</a:t>
            </a:r>
            <a:r>
              <a:rPr lang="en-US" dirty="0">
                <a:cs typeface="Arial" panose="020B0604020202020204" pitchFamily="34" charset="0"/>
              </a:rPr>
              <a:t/>
            </a:r>
            <a:br>
              <a:rPr lang="en-US" dirty="0">
                <a:cs typeface="Arial" panose="020B0604020202020204" pitchFamily="34" charset="0"/>
              </a:rPr>
            </a:br>
            <a:endParaRPr lang="en-US" dirty="0">
              <a:cs typeface="Arial" panose="020B0604020202020204" pitchFamily="34" charset="0"/>
            </a:endParaRPr>
          </a:p>
        </p:txBody>
      </p:sp>
      <p:grpSp>
        <p:nvGrpSpPr>
          <p:cNvPr id="20" name="קבוצה 19"/>
          <p:cNvGrpSpPr/>
          <p:nvPr/>
        </p:nvGrpSpPr>
        <p:grpSpPr>
          <a:xfrm>
            <a:off x="1249708" y="3651997"/>
            <a:ext cx="6905235" cy="1833709"/>
            <a:chOff x="1249708" y="3651997"/>
            <a:chExt cx="6905235" cy="1833709"/>
          </a:xfrm>
        </p:grpSpPr>
        <p:grpSp>
          <p:nvGrpSpPr>
            <p:cNvPr id="17" name="קבוצה 16"/>
            <p:cNvGrpSpPr/>
            <p:nvPr/>
          </p:nvGrpSpPr>
          <p:grpSpPr>
            <a:xfrm>
              <a:off x="6428448" y="3651997"/>
              <a:ext cx="1726495" cy="1833709"/>
              <a:chOff x="7159112" y="3763210"/>
              <a:chExt cx="1726495" cy="1833709"/>
            </a:xfrm>
          </p:grpSpPr>
          <p:pic>
            <p:nvPicPr>
              <p:cNvPr id="4" name="תמונה 3"/>
              <p:cNvPicPr>
                <a:picLocks noChangeAspect="1"/>
              </p:cNvPicPr>
              <p:nvPr/>
            </p:nvPicPr>
            <p:blipFill rotWithShape="1">
              <a:blip r:embed="rId3" cstate="print">
                <a:extLst>
                  <a:ext uri="{28A0092B-C50C-407E-A947-70E740481C1C}">
                    <a14:useLocalDpi xmlns:a14="http://schemas.microsoft.com/office/drawing/2010/main" val="0"/>
                  </a:ext>
                </a:extLst>
              </a:blip>
              <a:srcRect r="-1"/>
              <a:stretch>
                <a:fillRect/>
              </a:stretch>
            </p:blipFill>
            <p:spPr>
              <a:xfrm>
                <a:off x="7392360" y="4336919"/>
                <a:ext cx="1260000" cy="12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מלבן 9"/>
              <p:cNvSpPr/>
              <p:nvPr/>
            </p:nvSpPr>
            <p:spPr>
              <a:xfrm>
                <a:off x="7159112" y="3763210"/>
                <a:ext cx="1726495" cy="584775"/>
              </a:xfrm>
              <a:prstGeom prst="rect">
                <a:avLst/>
              </a:prstGeom>
            </p:spPr>
            <p:txBody>
              <a:bodyPr wrap="square">
                <a:spAutoFit/>
              </a:bodyPr>
              <a:lstStyle/>
              <a:p>
                <a:pPr algn="ctr"/>
                <a:r>
                  <a:rPr lang="en-US" sz="1600" b="1" dirty="0">
                    <a:solidFill>
                      <a:srgbClr val="595959"/>
                    </a:solidFill>
                    <a:latin typeface="+mn-lt"/>
                  </a:rPr>
                  <a:t>Clay pebbles </a:t>
                </a:r>
                <a:br>
                  <a:rPr lang="en-US" sz="1600" b="1" dirty="0">
                    <a:solidFill>
                      <a:srgbClr val="595959"/>
                    </a:solidFill>
                    <a:latin typeface="+mn-lt"/>
                  </a:rPr>
                </a:br>
                <a:r>
                  <a:rPr lang="en-US" sz="1600" b="1" dirty="0" smtClean="0">
                    <a:solidFill>
                      <a:srgbClr val="595959"/>
                    </a:solidFill>
                    <a:latin typeface="+mn-lt"/>
                  </a:rPr>
                  <a:t>(</a:t>
                </a:r>
                <a:r>
                  <a:rPr lang="en-US" sz="1600" b="1" dirty="0" err="1" smtClean="0">
                    <a:solidFill>
                      <a:srgbClr val="595959"/>
                    </a:solidFill>
                    <a:latin typeface="+mn-lt"/>
                  </a:rPr>
                  <a:t>Hydroton</a:t>
                </a:r>
                <a:r>
                  <a:rPr lang="en-US" sz="1600" b="1" dirty="0">
                    <a:solidFill>
                      <a:srgbClr val="595959"/>
                    </a:solidFill>
                    <a:latin typeface="+mn-lt"/>
                  </a:rPr>
                  <a:t>) </a:t>
                </a:r>
              </a:p>
            </p:txBody>
          </p:sp>
        </p:grpSp>
        <p:grpSp>
          <p:nvGrpSpPr>
            <p:cNvPr id="15" name="קבוצה 14"/>
            <p:cNvGrpSpPr/>
            <p:nvPr/>
          </p:nvGrpSpPr>
          <p:grpSpPr>
            <a:xfrm>
              <a:off x="3131807" y="3651997"/>
              <a:ext cx="1260000" cy="1833709"/>
              <a:chOff x="3131807" y="3763210"/>
              <a:chExt cx="1260000" cy="1833709"/>
            </a:xfrm>
          </p:grpSpPr>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07" y="4336919"/>
                <a:ext cx="1260000" cy="12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מלבן 10"/>
              <p:cNvSpPr/>
              <p:nvPr/>
            </p:nvSpPr>
            <p:spPr>
              <a:xfrm>
                <a:off x="3252638" y="3763210"/>
                <a:ext cx="1018338" cy="584775"/>
              </a:xfrm>
              <a:prstGeom prst="rect">
                <a:avLst/>
              </a:prstGeom>
            </p:spPr>
            <p:txBody>
              <a:bodyPr wrap="square">
                <a:spAutoFit/>
              </a:bodyPr>
              <a:lstStyle/>
              <a:p>
                <a:pPr algn="ctr" rtl="0"/>
                <a:r>
                  <a:rPr lang="en-US" sz="1600" b="1" dirty="0"/>
                  <a:t/>
                </a:r>
                <a:br>
                  <a:rPr lang="en-US" sz="1600" b="1" dirty="0"/>
                </a:br>
                <a:r>
                  <a:rPr lang="en-US" sz="1600" b="1" dirty="0">
                    <a:solidFill>
                      <a:srgbClr val="595959"/>
                    </a:solidFill>
                    <a:latin typeface="+mn-lt"/>
                  </a:rPr>
                  <a:t>Perlite</a:t>
                </a:r>
              </a:p>
            </p:txBody>
          </p:sp>
        </p:grpSp>
        <p:grpSp>
          <p:nvGrpSpPr>
            <p:cNvPr id="13" name="קבוצה 12"/>
            <p:cNvGrpSpPr/>
            <p:nvPr/>
          </p:nvGrpSpPr>
          <p:grpSpPr>
            <a:xfrm>
              <a:off x="1249708" y="3651997"/>
              <a:ext cx="1493248" cy="1833709"/>
              <a:chOff x="884907" y="3763210"/>
              <a:chExt cx="1493248" cy="1833709"/>
            </a:xfrm>
          </p:grpSpPr>
          <p:pic>
            <p:nvPicPr>
              <p:cNvPr id="8" name="תמונה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531" y="4336919"/>
                <a:ext cx="1260000" cy="12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מלבן 11"/>
              <p:cNvSpPr/>
              <p:nvPr/>
            </p:nvSpPr>
            <p:spPr>
              <a:xfrm>
                <a:off x="884907" y="3763210"/>
                <a:ext cx="1493248" cy="584775"/>
              </a:xfrm>
              <a:prstGeom prst="rect">
                <a:avLst/>
              </a:prstGeom>
            </p:spPr>
            <p:txBody>
              <a:bodyPr wrap="square">
                <a:spAutoFit/>
              </a:bodyPr>
              <a:lstStyle/>
              <a:p>
                <a:pPr algn="ctr" rtl="0"/>
                <a:r>
                  <a:rPr lang="en-US" sz="1600" b="1" dirty="0"/>
                  <a:t/>
                </a:r>
                <a:br>
                  <a:rPr lang="en-US" sz="1600" b="1" dirty="0"/>
                </a:br>
                <a:r>
                  <a:rPr lang="en-US" sz="1600" b="1" i="0" u="none" baseline="0" dirty="0">
                    <a:solidFill>
                      <a:srgbClr val="595959"/>
                    </a:solidFill>
                    <a:latin typeface="+mn-lt"/>
                  </a:rPr>
                  <a:t>Vermiculite</a:t>
                </a:r>
                <a:endParaRPr lang="en-US" sz="1600" b="1" dirty="0">
                  <a:solidFill>
                    <a:srgbClr val="595959"/>
                  </a:solidFill>
                  <a:latin typeface="+mn-lt"/>
                </a:endParaRPr>
              </a:p>
            </p:txBody>
          </p:sp>
        </p:grpSp>
        <p:grpSp>
          <p:nvGrpSpPr>
            <p:cNvPr id="19" name="קבוצה 18"/>
            <p:cNvGrpSpPr/>
            <p:nvPr/>
          </p:nvGrpSpPr>
          <p:grpSpPr>
            <a:xfrm>
              <a:off x="4751540" y="3663435"/>
              <a:ext cx="1550424" cy="1822271"/>
              <a:chOff x="4751540" y="3663435"/>
              <a:chExt cx="1550424" cy="1822271"/>
            </a:xfrm>
          </p:grpSpPr>
          <p:sp>
            <p:nvSpPr>
              <p:cNvPr id="9" name="מלבן 8"/>
              <p:cNvSpPr/>
              <p:nvPr/>
            </p:nvSpPr>
            <p:spPr>
              <a:xfrm>
                <a:off x="4751540" y="3663435"/>
                <a:ext cx="1550424" cy="584775"/>
              </a:xfrm>
              <a:prstGeom prst="rect">
                <a:avLst/>
              </a:prstGeom>
            </p:spPr>
            <p:txBody>
              <a:bodyPr wrap="none">
                <a:spAutoFit/>
              </a:bodyPr>
              <a:lstStyle/>
              <a:p>
                <a:pPr algn="ctr"/>
                <a:r>
                  <a:rPr lang="en-US" sz="1600" b="1" dirty="0">
                    <a:solidFill>
                      <a:srgbClr val="595959"/>
                    </a:solidFill>
                    <a:latin typeface="+mn-lt"/>
                  </a:rPr>
                  <a:t>Coconut shreds</a:t>
                </a:r>
                <a:br>
                  <a:rPr lang="en-US" sz="1600" b="1" dirty="0">
                    <a:solidFill>
                      <a:srgbClr val="595959"/>
                    </a:solidFill>
                    <a:latin typeface="+mn-lt"/>
                  </a:rPr>
                </a:br>
                <a:r>
                  <a:rPr lang="en-US" sz="1600" b="1" dirty="0">
                    <a:solidFill>
                      <a:srgbClr val="595959"/>
                    </a:solidFill>
                    <a:latin typeface="+mn-lt"/>
                  </a:rPr>
                  <a:t>or coconut fiber</a:t>
                </a:r>
              </a:p>
            </p:txBody>
          </p:sp>
          <p:pic>
            <p:nvPicPr>
              <p:cNvPr id="18" name="תמונה 17"/>
              <p:cNvPicPr/>
              <p:nvPr/>
            </p:nvPicPr>
            <p:blipFill>
              <a:blip r:embed="rId6">
                <a:extLst>
                  <a:ext uri="{28A0092B-C50C-407E-A947-70E740481C1C}">
                    <a14:useLocalDpi xmlns:a14="http://schemas.microsoft.com/office/drawing/2010/main" val="0"/>
                  </a:ext>
                </a:extLst>
              </a:blip>
              <a:stretch>
                <a:fillRect/>
              </a:stretch>
            </p:blipFill>
            <p:spPr>
              <a:xfrm>
                <a:off x="4899493" y="4225706"/>
                <a:ext cx="1260000" cy="12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l" rtl="0">
              <a:spcBef>
                <a:spcPts val="0"/>
              </a:spcBef>
              <a:buClr>
                <a:srgbClr val="282828"/>
              </a:buClr>
              <a:buSzPts val="3500"/>
            </a:pPr>
            <a:r>
              <a:rPr lang="en-US" b="1" i="0" u="none" baseline="0" dirty="0">
                <a:ea typeface="+mn-lt"/>
                <a:cs typeface="+mn-lt"/>
                <a:sym typeface="+mn-lt"/>
              </a:rPr>
              <a:t>Hydroponics - A Technological Solution for Plant Needs</a:t>
            </a:r>
            <a:endParaRPr dirty="0"/>
          </a:p>
        </p:txBody>
      </p:sp>
      <p:sp>
        <p:nvSpPr>
          <p:cNvPr id="3" name="מציין מיקום תוכן 2"/>
          <p:cNvSpPr>
            <a:spLocks noGrp="1"/>
          </p:cNvSpPr>
          <p:nvPr>
            <p:ph idx="1"/>
          </p:nvPr>
        </p:nvSpPr>
        <p:spPr>
          <a:xfrm>
            <a:off x="641961" y="1212881"/>
            <a:ext cx="8128000" cy="1776048"/>
          </a:xfrm>
        </p:spPr>
        <p:txBody>
          <a:bodyPr>
            <a:noAutofit/>
          </a:bodyPr>
          <a:lstStyle/>
          <a:p>
            <a:pPr marL="0" indent="0" algn="l" rtl="0">
              <a:lnSpc>
                <a:spcPct val="100000"/>
              </a:lnSpc>
              <a:buClr>
                <a:srgbClr val="026163"/>
              </a:buClr>
              <a:buSzPct val="110000"/>
              <a:buNone/>
            </a:pPr>
            <a:r>
              <a:rPr lang="en-US" b="0" i="0" u="none" baseline="0" dirty="0">
                <a:ea typeface="Arial" panose="020B0604020202020204" pitchFamily="34" charset="0"/>
                <a:cs typeface="Arial" panose="020B0604020202020204" pitchFamily="34" charset="0"/>
                <a:sym typeface="Arial" panose="020B0604020202020204" pitchFamily="34" charset="0"/>
              </a:rPr>
              <a:t>A hydroponic system provides a technological solution for the plant’s various needs.</a:t>
            </a:r>
          </a:p>
          <a:p>
            <a:pPr marL="0" indent="0" algn="l" rtl="0">
              <a:lnSpc>
                <a:spcPct val="100000"/>
              </a:lnSpc>
              <a:buClr>
                <a:srgbClr val="026163"/>
              </a:buClr>
              <a:buSzPct val="110000"/>
              <a:buNone/>
            </a:pPr>
            <a:r>
              <a:rPr lang="en-US" b="0" i="0" u="none" baseline="0" dirty="0">
                <a:ea typeface="Arial" panose="020B0604020202020204" pitchFamily="34" charset="0"/>
                <a:cs typeface="Arial" panose="020B0604020202020204" pitchFamily="34" charset="0"/>
                <a:sym typeface="Arial" panose="020B0604020202020204" pitchFamily="34" charset="0"/>
              </a:rPr>
              <a:t>The better the hydroponic system is able to fulfill more of the soil’s functions, providing more of the plant’s needs, the better and more efficiently it enables the plant to grow</a:t>
            </a:r>
            <a:r>
              <a:rPr lang="en-US" b="0" i="0" u="none" baseline="0" dirty="0" smtClean="0">
                <a:ea typeface="Arial" panose="020B0604020202020204" pitchFamily="34" charset="0"/>
                <a:cs typeface="Arial" panose="020B0604020202020204" pitchFamily="34" charset="0"/>
                <a:sym typeface="Arial" panose="020B0604020202020204" pitchFamily="34" charset="0"/>
              </a:rPr>
              <a:t>.</a:t>
            </a:r>
          </a:p>
          <a:p>
            <a:pPr marL="0" indent="0" algn="l" rtl="0">
              <a:lnSpc>
                <a:spcPct val="100000"/>
              </a:lnSpc>
              <a:buClr>
                <a:srgbClr val="026163"/>
              </a:buClr>
              <a:buSzPct val="110000"/>
              <a:buNone/>
            </a:pPr>
            <a:endParaRPr lang="en-US" b="0" i="0" u="none" baseline="0" dirty="0">
              <a:ea typeface="Arial" panose="020B0604020202020204" pitchFamily="34" charset="0"/>
              <a:cs typeface="Arial" panose="020B0604020202020204" pitchFamily="34" charset="0"/>
              <a:sym typeface="Arial" panose="020B0604020202020204" pitchFamily="34" charset="0"/>
            </a:endParaRPr>
          </a:p>
          <a:p>
            <a:pPr marL="0" indent="0" algn="l" rtl="0">
              <a:lnSpc>
                <a:spcPct val="100000"/>
              </a:lnSpc>
              <a:buNone/>
            </a:pPr>
            <a:r>
              <a:rPr lang="en-US" b="1" i="0" u="none" baseline="0" dirty="0"/>
              <a:t>Common types of hydroponic systems are:</a:t>
            </a:r>
            <a:endParaRPr lang="en-US" b="1" dirty="0"/>
          </a:p>
          <a:p>
            <a:pPr marL="0" indent="0" algn="l" rtl="0">
              <a:lnSpc>
                <a:spcPct val="100000"/>
              </a:lnSpc>
              <a:buClr>
                <a:srgbClr val="026163"/>
              </a:buClr>
              <a:buSzPct val="110000"/>
              <a:buNone/>
            </a:pPr>
            <a:endParaRPr lang="en-US" dirty="0">
              <a:cs typeface="Arial" panose="020B0604020202020204" pitchFamily="34" charset="0"/>
            </a:endParaRPr>
          </a:p>
          <a:p>
            <a:pPr marL="0" indent="0" algn="l" rtl="0">
              <a:lnSpc>
                <a:spcPct val="100000"/>
              </a:lnSpc>
              <a:buClr>
                <a:srgbClr val="026163"/>
              </a:buClr>
              <a:buSzPct val="110000"/>
              <a:buNone/>
            </a:pPr>
            <a:endParaRPr lang="en-US" dirty="0" smtClean="0">
              <a:cs typeface="Arial" panose="020B0604020202020204" pitchFamily="34" charset="0"/>
            </a:endParaRPr>
          </a:p>
          <a:p>
            <a:pPr marL="0" indent="0" algn="l" rtl="0">
              <a:lnSpc>
                <a:spcPct val="100000"/>
              </a:lnSpc>
              <a:buClr>
                <a:srgbClr val="026163"/>
              </a:buClr>
              <a:buSzPct val="110000"/>
              <a:buNone/>
            </a:pPr>
            <a:endParaRPr lang="en-US" dirty="0">
              <a:cs typeface="Arial" panose="020B0604020202020204" pitchFamily="34" charset="0"/>
            </a:endParaRPr>
          </a:p>
          <a:p>
            <a:pPr marL="0" indent="0" algn="l" rtl="0">
              <a:lnSpc>
                <a:spcPct val="100000"/>
              </a:lnSpc>
              <a:buClr>
                <a:srgbClr val="026163"/>
              </a:buClr>
              <a:buSzPct val="110000"/>
              <a:buNone/>
            </a:pPr>
            <a:r>
              <a:rPr lang="en-US" dirty="0">
                <a:cs typeface="Arial" panose="020B0604020202020204" pitchFamily="34" charset="0"/>
              </a:rPr>
              <a:t/>
            </a:r>
            <a:br>
              <a:rPr lang="en-US" dirty="0">
                <a:cs typeface="Arial" panose="020B0604020202020204" pitchFamily="34" charset="0"/>
              </a:rPr>
            </a:br>
            <a:endParaRPr lang="en-US" dirty="0">
              <a:cs typeface="Arial" panose="020B0604020202020204" pitchFamily="34" charset="0"/>
            </a:endParaRPr>
          </a:p>
        </p:txBody>
      </p:sp>
      <p:sp>
        <p:nvSpPr>
          <p:cNvPr id="501" name="Google Shape;501;p44"/>
          <p:cNvSpPr/>
          <p:nvPr/>
        </p:nvSpPr>
        <p:spPr>
          <a:xfrm>
            <a:off x="1612565" y="6396376"/>
            <a:ext cx="4397710" cy="461624"/>
          </a:xfrm>
          <a:prstGeom prst="rect">
            <a:avLst/>
          </a:prstGeom>
          <a:noFill/>
          <a:ln>
            <a:noFill/>
          </a:ln>
        </p:spPr>
        <p:txBody>
          <a:bodyPr spcFirstLastPara="1" wrap="square" lIns="91425" tIns="45700" rIns="91425" bIns="45700" anchor="t" anchorCtr="0">
            <a:spAutoFit/>
          </a:bodyPr>
          <a:lstStyle/>
          <a:p>
            <a:pPr lvl="0" algn="r" rtl="0"/>
            <a:r>
              <a:rPr lang="en-US" sz="800" b="0" i="0" u="none" baseline="0">
                <a:solidFill>
                  <a:schemeClr val="dk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3"/>
              </a:rPr>
              <a:t>https://www.freepik.com/free-photo/hydroponics-system-planting-vegetables-herbs-without-using-soil-health_4284035.htm#query=hydroponics&amp;position=5&amp;from_view=search&amp;track=sph</a:t>
            </a:r>
            <a:r>
              <a:rPr lang="en-US" sz="800">
                <a:solidFill>
                  <a:schemeClr val="dk1"/>
                </a:solidFill>
                <a:latin typeface="Calibri" panose="020F0502020204030204" pitchFamily="34" charset="0"/>
                <a:cs typeface="Calibri" panose="020F0502020204030204" pitchFamily="34" charset="0"/>
              </a:rPr>
              <a:t/>
            </a:r>
            <a:br>
              <a:rPr lang="en-US" sz="800">
                <a:solidFill>
                  <a:schemeClr val="dk1"/>
                </a:solidFill>
                <a:latin typeface="Calibri" panose="020F0502020204030204" pitchFamily="34" charset="0"/>
                <a:cs typeface="Calibri" panose="020F0502020204030204" pitchFamily="34" charset="0"/>
              </a:rPr>
            </a:br>
            <a:r>
              <a:rPr lang="en-US" sz="800" b="0" i="0" u="none" baseline="0">
                <a:solidFill>
                  <a:schemeClr val="dk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Image by jcomp on Freepik </a:t>
            </a:r>
            <a:endParaRPr sz="800" dirty="0">
              <a:solidFill>
                <a:schemeClr val="dk1"/>
              </a:solidFill>
              <a:latin typeface="Calibri" panose="020F0502020204030204" pitchFamily="34" charset="0"/>
              <a:cs typeface="Calibri" panose="020F0502020204030204" pitchFamily="34" charset="0"/>
              <a:sym typeface="Arial" panose="020B0604020202020204"/>
            </a:endParaRPr>
          </a:p>
        </p:txBody>
      </p:sp>
      <p:grpSp>
        <p:nvGrpSpPr>
          <p:cNvPr id="4" name="קבוצה 3"/>
          <p:cNvGrpSpPr/>
          <p:nvPr/>
        </p:nvGrpSpPr>
        <p:grpSpPr>
          <a:xfrm>
            <a:off x="208856" y="3539083"/>
            <a:ext cx="8935144" cy="1881917"/>
            <a:chOff x="208856" y="3539083"/>
            <a:chExt cx="8935144" cy="1881917"/>
          </a:xfrm>
        </p:grpSpPr>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597" y="3964304"/>
              <a:ext cx="3207403" cy="1456696"/>
            </a:xfrm>
            <a:prstGeom prst="rect">
              <a:avLst/>
            </a:prstGeom>
          </p:spPr>
        </p:pic>
        <p:pic>
          <p:nvPicPr>
            <p:cNvPr id="9" name="תמונה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4763" y="3723749"/>
              <a:ext cx="3207403" cy="1697251"/>
            </a:xfrm>
            <a:prstGeom prst="rect">
              <a:avLst/>
            </a:prstGeom>
          </p:spPr>
        </p:pic>
        <p:pic>
          <p:nvPicPr>
            <p:cNvPr id="10" name="תמונה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856" y="3852934"/>
              <a:ext cx="3207403" cy="1403239"/>
            </a:xfrm>
            <a:prstGeom prst="rect">
              <a:avLst/>
            </a:prstGeom>
          </p:spPr>
        </p:pic>
        <p:sp>
          <p:nvSpPr>
            <p:cNvPr id="2" name="מלבן 1"/>
            <p:cNvSpPr/>
            <p:nvPr/>
          </p:nvSpPr>
          <p:spPr>
            <a:xfrm>
              <a:off x="1364596" y="3539083"/>
              <a:ext cx="6748046" cy="369332"/>
            </a:xfrm>
            <a:prstGeom prst="rect">
              <a:avLst/>
            </a:prstGeom>
          </p:spPr>
          <p:txBody>
            <a:bodyPr wrap="square">
              <a:spAutoFit/>
            </a:bodyPr>
            <a:lstStyle/>
            <a:p>
              <a:pPr rtl="1" fontAlgn="base"/>
              <a:r>
                <a:rPr lang="en-US" sz="1800" b="1" dirty="0" smtClean="0">
                  <a:solidFill>
                    <a:srgbClr val="595959"/>
                  </a:solidFill>
                  <a:latin typeface="+mn-lt"/>
                </a:rPr>
                <a:t>Wick                                                 NFT                                                  DWC </a:t>
              </a:r>
              <a:endParaRPr lang="en-US" sz="1800" b="1" dirty="0">
                <a:solidFill>
                  <a:srgbClr val="595959"/>
                </a:solidFill>
                <a:latin typeface="+mn-lt"/>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b="1" i="0" u="none" baseline="0" dirty="0"/>
              <a:t>Hydroponic Systems in Space</a:t>
            </a:r>
            <a:endParaRPr lang="en-US" dirty="0"/>
          </a:p>
        </p:txBody>
      </p:sp>
      <p:sp>
        <p:nvSpPr>
          <p:cNvPr id="3" name="מציין מיקום תוכן 2"/>
          <p:cNvSpPr>
            <a:spLocks noGrp="1"/>
          </p:cNvSpPr>
          <p:nvPr>
            <p:ph idx="1"/>
          </p:nvPr>
        </p:nvSpPr>
        <p:spPr>
          <a:xfrm>
            <a:off x="628650" y="1099436"/>
            <a:ext cx="7789658" cy="4229037"/>
          </a:xfrm>
        </p:spPr>
        <p:txBody>
          <a:bodyPr/>
          <a:lstStyle/>
          <a:p>
            <a:pPr marL="0" indent="0" algn="l" rtl="0">
              <a:lnSpc>
                <a:spcPct val="100000"/>
              </a:lnSpc>
              <a:spcBef>
                <a:spcPts val="600"/>
              </a:spcBef>
              <a:buNone/>
            </a:pPr>
            <a:r>
              <a:rPr lang="en-US" b="0" i="0" u="none" baseline="0" dirty="0"/>
              <a:t>Can edible plants be grown in space?</a:t>
            </a:r>
          </a:p>
          <a:p>
            <a:pPr marL="0" indent="0" algn="l" rtl="0">
              <a:lnSpc>
                <a:spcPct val="100000"/>
              </a:lnSpc>
              <a:spcBef>
                <a:spcPts val="600"/>
              </a:spcBef>
              <a:buNone/>
            </a:pPr>
            <a:r>
              <a:rPr lang="en-US" dirty="0"/>
              <a:t>Y</a:t>
            </a:r>
            <a:r>
              <a:rPr lang="en-US" b="0" i="0" u="none" baseline="0" dirty="0" smtClean="0"/>
              <a:t>es</a:t>
            </a:r>
            <a:r>
              <a:rPr lang="en-US" b="0" i="0" u="none" baseline="0" dirty="0"/>
              <a:t>! </a:t>
            </a:r>
            <a:r>
              <a:rPr lang="en-US" dirty="0"/>
              <a:t/>
            </a:r>
            <a:br>
              <a:rPr lang="en-US" dirty="0"/>
            </a:br>
            <a:r>
              <a:rPr lang="en-US" b="0" i="0" u="none" baseline="0" dirty="0"/>
              <a:t>The crew on board the International Space Station </a:t>
            </a:r>
            <a:r>
              <a:rPr lang="en-US" b="0" i="0" u="none" baseline="0" dirty="0" smtClean="0"/>
              <a:t>is growing </a:t>
            </a:r>
            <a:r>
              <a:rPr lang="en-US" b="0" i="0" u="none" baseline="0" dirty="0"/>
              <a:t>lettuce, kale, and even chili peppers</a:t>
            </a:r>
            <a:r>
              <a:rPr lang="en-US" b="0" i="0" u="none" baseline="0" dirty="0" smtClean="0"/>
              <a:t>. </a:t>
            </a:r>
            <a:br>
              <a:rPr lang="en-US" b="0" i="0" u="none" baseline="0" dirty="0" smtClean="0"/>
            </a:br>
            <a:r>
              <a:rPr lang="en-US" b="0" i="0" u="none" baseline="0" dirty="0" smtClean="0"/>
              <a:t>One </a:t>
            </a:r>
            <a:r>
              <a:rPr lang="en-US" b="0" i="0" u="none" baseline="0" dirty="0"/>
              <a:t>of the methods enabling soilless cultivation of vegetables in space is hydroponics</a:t>
            </a:r>
            <a:r>
              <a:rPr lang="en-US" dirty="0"/>
              <a:t>. </a:t>
            </a:r>
            <a:endParaRPr lang="en-US" dirty="0" smtClean="0"/>
          </a:p>
          <a:p>
            <a:pPr marL="0" indent="0" algn="l" rtl="0">
              <a:lnSpc>
                <a:spcPct val="100000"/>
              </a:lnSpc>
              <a:spcBef>
                <a:spcPts val="600"/>
              </a:spcBef>
              <a:buNone/>
            </a:pPr>
            <a:r>
              <a:rPr lang="en-US" dirty="0" smtClean="0"/>
              <a:t>The </a:t>
            </a:r>
            <a:r>
              <a:rPr lang="en-US" dirty="0"/>
              <a:t>crew of the future Mars mission will need this knowledge as they will be far from Earth.</a:t>
            </a:r>
          </a:p>
          <a:p>
            <a:pPr marL="0" indent="0" algn="l" rtl="0">
              <a:lnSpc>
                <a:spcPct val="100000"/>
              </a:lnSpc>
              <a:spcBef>
                <a:spcPts val="600"/>
              </a:spcBef>
              <a:buNone/>
            </a:pPr>
            <a:endParaRPr lang="en-US" dirty="0"/>
          </a:p>
          <a:p>
            <a:pPr marL="0" indent="0" algn="l" rtl="0">
              <a:lnSpc>
                <a:spcPct val="100000"/>
              </a:lnSpc>
              <a:spcBef>
                <a:spcPts val="600"/>
              </a:spcBef>
              <a:buNone/>
            </a:pPr>
            <a:r>
              <a:rPr lang="en-US" dirty="0"/>
              <a:t/>
            </a:r>
            <a:br>
              <a:rPr lang="en-US" dirty="0"/>
            </a:br>
            <a:endParaRPr lang="en-US" dirty="0"/>
          </a:p>
        </p:txBody>
      </p:sp>
      <p:pic>
        <p:nvPicPr>
          <p:cNvPr id="2050" name="Picture 2" descr="https://lh6.googleusercontent.com/CrjEhuGucVrRa58QvNhgCPwoaO4_Z5FcHTTZZ2PeUAKQlThDjXdkw76v6hqRnyBUAeHWWOR-sF9f9GYXB9gPPPogkl3iV2mz8RhGoSac3Aj-lvLmbEMmEvcJnnngg1BO_2d9W79LllIR-bWm1Dnaz5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695" y="3398068"/>
            <a:ext cx="3572924" cy="2378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4"/>
          <p:cNvSpPr txBox="1">
            <a:spLocks noGrp="1"/>
          </p:cNvSpPr>
          <p:nvPr>
            <p:ph type="title"/>
          </p:nvPr>
        </p:nvSpPr>
        <p:spPr>
          <a:xfrm>
            <a:off x="597981" y="6837"/>
            <a:ext cx="8141311" cy="1154029"/>
          </a:xfrm>
          <a:prstGeom prst="rect">
            <a:avLst/>
          </a:prstGeom>
          <a:noFill/>
          <a:ln>
            <a:noFill/>
          </a:ln>
        </p:spPr>
        <p:txBody>
          <a:bodyPr spcFirstLastPara="1" wrap="square" lIns="91425" tIns="45700" rIns="91425" bIns="45700" anchor="ctr" anchorCtr="0">
            <a:normAutofit fontScale="90000"/>
          </a:bodyPr>
          <a:lstStyle/>
          <a:p>
            <a:pPr lvl="0" algn="l" rtl="0">
              <a:spcBef>
                <a:spcPts val="0"/>
              </a:spcBef>
              <a:buClr>
                <a:srgbClr val="282828"/>
              </a:buClr>
              <a:buSzPts val="3500"/>
            </a:pPr>
            <a:r>
              <a:rPr lang="en-US" sz="3110" b="1" i="0" u="none" baseline="0" dirty="0">
                <a:ea typeface="+mn-lt"/>
                <a:cs typeface="+mn-lt"/>
                <a:sym typeface="+mn-lt"/>
              </a:rPr>
              <a:t>Group Activity:</a:t>
            </a:r>
            <a:r>
              <a:rPr lang="en-US" sz="3110" dirty="0"/>
              <a:t/>
            </a:r>
            <a:br>
              <a:rPr lang="en-US" sz="3110" dirty="0"/>
            </a:br>
            <a:r>
              <a:rPr lang="en-US" sz="3110" b="1" i="0" u="none" baseline="0" dirty="0">
                <a:ea typeface="+mn-lt"/>
                <a:cs typeface="+mn-lt"/>
                <a:sym typeface="+mn-lt"/>
              </a:rPr>
              <a:t>Researching and Recommending a Hydroponic System</a:t>
            </a:r>
            <a:r>
              <a:rPr lang="en-US" b="1" i="0" u="none" baseline="0" dirty="0">
                <a:ea typeface="+mn-lt"/>
                <a:cs typeface="+mn-lt"/>
                <a:sym typeface="+mn-lt"/>
              </a:rPr>
              <a:t/>
            </a:r>
            <a:br>
              <a:rPr lang="en-US" b="1" i="0" u="none" baseline="0" dirty="0">
                <a:ea typeface="+mn-lt"/>
                <a:cs typeface="+mn-lt"/>
                <a:sym typeface="+mn-lt"/>
              </a:rPr>
            </a:br>
            <a:endParaRPr dirty="0"/>
          </a:p>
        </p:txBody>
      </p:sp>
      <p:sp>
        <p:nvSpPr>
          <p:cNvPr id="3" name="מציין מיקום תוכן 2"/>
          <p:cNvSpPr>
            <a:spLocks noGrp="1"/>
          </p:cNvSpPr>
          <p:nvPr>
            <p:ph idx="1"/>
          </p:nvPr>
        </p:nvSpPr>
        <p:spPr>
          <a:xfrm>
            <a:off x="598170" y="1000760"/>
            <a:ext cx="8400415" cy="1428115"/>
          </a:xfrm>
        </p:spPr>
        <p:txBody>
          <a:bodyPr>
            <a:noAutofit/>
          </a:bodyPr>
          <a:lstStyle/>
          <a:p>
            <a:pPr marL="0" indent="0" algn="l" rtl="0">
              <a:lnSpc>
                <a:spcPct val="100000"/>
              </a:lnSpc>
              <a:spcBef>
                <a:spcPts val="400"/>
              </a:spcBef>
              <a:buClr>
                <a:srgbClr val="026163"/>
              </a:buClr>
              <a:buSzPct val="110000"/>
              <a:buNone/>
            </a:pPr>
            <a:r>
              <a:rPr lang="en-US" b="1" i="0" u="none" baseline="0" dirty="0" smtClean="0">
                <a:ea typeface="Arial" panose="020B0604020202020204" pitchFamily="34" charset="0"/>
                <a:cs typeface="Arial" panose="020B0604020202020204" pitchFamily="34" charset="0"/>
                <a:sym typeface="Arial" panose="020B0604020202020204" pitchFamily="34" charset="0"/>
              </a:rPr>
              <a:t>Research </a:t>
            </a:r>
            <a:r>
              <a:rPr lang="en-US" b="1" i="0" u="none" baseline="0" dirty="0">
                <a:ea typeface="Arial" panose="020B0604020202020204" pitchFamily="34" charset="0"/>
                <a:cs typeface="Arial" panose="020B0604020202020204" pitchFamily="34" charset="0"/>
                <a:sym typeface="Arial" panose="020B0604020202020204" pitchFamily="34" charset="0"/>
              </a:rPr>
              <a:t>one of the types of hydroponic systems.</a:t>
            </a:r>
            <a:endParaRPr lang="en-US" b="1" i="0" u="none" baseline="0" dirty="0" smtClean="0">
              <a:ea typeface="Arial" panose="020B0604020202020204" pitchFamily="34" charset="0"/>
              <a:cs typeface="Arial" panose="020B0604020202020204" pitchFamily="34" charset="0"/>
              <a:sym typeface="Arial" panose="020B0604020202020204" pitchFamily="34" charset="0"/>
            </a:endParaRPr>
          </a:p>
          <a:p>
            <a:pPr marL="0" indent="0" algn="l" rtl="0">
              <a:lnSpc>
                <a:spcPct val="100000"/>
              </a:lnSpc>
              <a:spcBef>
                <a:spcPts val="400"/>
              </a:spcBef>
              <a:buClr>
                <a:srgbClr val="026163"/>
              </a:buClr>
              <a:buSzPct val="110000"/>
              <a:buNone/>
            </a:pPr>
            <a:r>
              <a:rPr lang="en-US" b="1" dirty="0" smtClean="0">
                <a:ea typeface="Arial" panose="020B0604020202020204" pitchFamily="34" charset="0"/>
                <a:cs typeface="Arial" panose="020B0604020202020204" pitchFamily="34" charset="0"/>
                <a:sym typeface="Arial" panose="020B0604020202020204" pitchFamily="34" charset="0"/>
              </a:rPr>
              <a:t>P</a:t>
            </a:r>
            <a:r>
              <a:rPr lang="en-US" b="1" i="0" u="none" baseline="0" dirty="0" smtClean="0">
                <a:ea typeface="Arial" panose="020B0604020202020204" pitchFamily="34" charset="0"/>
                <a:cs typeface="Arial" panose="020B0604020202020204" pitchFamily="34" charset="0"/>
                <a:sym typeface="Arial" panose="020B0604020202020204" pitchFamily="34" charset="0"/>
              </a:rPr>
              <a:t>repare </a:t>
            </a:r>
            <a:r>
              <a:rPr lang="en-US" b="1" i="0" u="none" baseline="0" dirty="0">
                <a:ea typeface="Arial" panose="020B0604020202020204" pitchFamily="34" charset="0"/>
                <a:cs typeface="Arial" panose="020B0604020202020204" pitchFamily="34" charset="0"/>
                <a:sym typeface="Arial" panose="020B0604020202020204" pitchFamily="34" charset="0"/>
              </a:rPr>
              <a:t>a 2-minute </a:t>
            </a:r>
            <a:r>
              <a:rPr lang="en-US" b="1" dirty="0" smtClean="0">
                <a:ea typeface="Arial" panose="020B0604020202020204" pitchFamily="34" charset="0"/>
                <a:cs typeface="Arial" panose="020B0604020202020204" pitchFamily="34" charset="0"/>
                <a:sym typeface="Arial" panose="020B0604020202020204" pitchFamily="34" charset="0"/>
              </a:rPr>
              <a:t>elevator pitch</a:t>
            </a:r>
            <a:r>
              <a:rPr lang="en-US" b="1" i="0" u="none" baseline="0" dirty="0" smtClean="0">
                <a:ea typeface="Arial" panose="020B0604020202020204" pitchFamily="34" charset="0"/>
                <a:cs typeface="Arial" panose="020B0604020202020204" pitchFamily="34" charset="0"/>
                <a:sym typeface="Arial" panose="020B0604020202020204" pitchFamily="34" charset="0"/>
              </a:rPr>
              <a:t>: </a:t>
            </a:r>
          </a:p>
          <a:p>
            <a:pPr algn="l" rtl="0">
              <a:lnSpc>
                <a:spcPct val="100000"/>
              </a:lnSpc>
              <a:spcBef>
                <a:spcPts val="400"/>
              </a:spcBef>
              <a:buClr>
                <a:srgbClr val="026163"/>
              </a:buClr>
              <a:buSzPct val="110000"/>
            </a:pPr>
            <a:r>
              <a:rPr lang="en-US" b="1" i="0" u="none" baseline="0" dirty="0" smtClean="0">
                <a:ea typeface="Arial" panose="020B0604020202020204" pitchFamily="34" charset="0"/>
                <a:cs typeface="Arial" panose="020B0604020202020204" pitchFamily="34" charset="0"/>
                <a:sym typeface="Arial" panose="020B0604020202020204" pitchFamily="34" charset="0"/>
              </a:rPr>
              <a:t>How </a:t>
            </a:r>
            <a:r>
              <a:rPr lang="en-US" b="1" i="0" u="none" baseline="0" dirty="0">
                <a:ea typeface="Arial" panose="020B0604020202020204" pitchFamily="34" charset="0"/>
                <a:cs typeface="Arial" panose="020B0604020202020204" pitchFamily="34" charset="0"/>
                <a:sym typeface="Arial" panose="020B0604020202020204" pitchFamily="34" charset="0"/>
              </a:rPr>
              <a:t>does the system provide the plant with its key </a:t>
            </a:r>
            <a:r>
              <a:rPr lang="en-US" b="1" i="0" u="none" baseline="0" dirty="0" smtClean="0">
                <a:ea typeface="Arial" panose="020B0604020202020204" pitchFamily="34" charset="0"/>
                <a:cs typeface="Arial" panose="020B0604020202020204" pitchFamily="34" charset="0"/>
                <a:sym typeface="Arial" panose="020B0604020202020204" pitchFamily="34" charset="0"/>
              </a:rPr>
              <a:t>needs?</a:t>
            </a:r>
          </a:p>
          <a:p>
            <a:pPr algn="l" rtl="0">
              <a:lnSpc>
                <a:spcPct val="100000"/>
              </a:lnSpc>
              <a:spcBef>
                <a:spcPts val="400"/>
              </a:spcBef>
              <a:buClr>
                <a:srgbClr val="026163"/>
              </a:buClr>
              <a:buSzPct val="110000"/>
            </a:pPr>
            <a:r>
              <a:rPr lang="en-US" b="1" i="0" u="none" baseline="0" dirty="0" smtClean="0">
                <a:ea typeface="Arial" panose="020B0604020202020204" pitchFamily="34" charset="0"/>
                <a:cs typeface="Arial" panose="020B0604020202020204" pitchFamily="34" charset="0"/>
                <a:sym typeface="Arial" panose="020B0604020202020204" pitchFamily="34" charset="0"/>
              </a:rPr>
              <a:t>Why </a:t>
            </a:r>
            <a:r>
              <a:rPr lang="en-US" b="1" i="0" u="none" baseline="0" dirty="0">
                <a:ea typeface="Arial" panose="020B0604020202020204" pitchFamily="34" charset="0"/>
                <a:cs typeface="Arial" panose="020B0604020202020204" pitchFamily="34" charset="0"/>
                <a:sym typeface="Arial" panose="020B0604020202020204" pitchFamily="34" charset="0"/>
              </a:rPr>
              <a:t>do you think this system is recommended for use </a:t>
            </a:r>
            <a:r>
              <a:rPr lang="en-US" b="1" dirty="0" smtClean="0">
                <a:ea typeface="Arial" panose="020B0604020202020204" pitchFamily="34" charset="0"/>
                <a:cs typeface="Arial" panose="020B0604020202020204" pitchFamily="34" charset="0"/>
                <a:sym typeface="Arial" panose="020B0604020202020204" pitchFamily="34" charset="0"/>
              </a:rPr>
              <a:t>on the far away planet Mars</a:t>
            </a:r>
            <a:r>
              <a:rPr lang="en-US" b="1" i="0" u="none" baseline="0" dirty="0" smtClean="0">
                <a:ea typeface="Arial" panose="020B0604020202020204" pitchFamily="34" charset="0"/>
                <a:cs typeface="Arial" panose="020B0604020202020204" pitchFamily="34" charset="0"/>
                <a:sym typeface="Arial" panose="020B0604020202020204" pitchFamily="34" charset="0"/>
              </a:rPr>
              <a:t>?</a:t>
            </a:r>
            <a:endParaRPr lang="en-US" b="1" dirty="0">
              <a:cs typeface="Arial" panose="020B0604020202020204" pitchFamily="34" charset="0"/>
            </a:endParaRPr>
          </a:p>
          <a:p>
            <a:pPr marL="0" indent="0" algn="l" rtl="0">
              <a:lnSpc>
                <a:spcPct val="100000"/>
              </a:lnSpc>
              <a:spcBef>
                <a:spcPts val="400"/>
              </a:spcBef>
              <a:buClr>
                <a:srgbClr val="026163"/>
              </a:buClr>
              <a:buSzPct val="110000"/>
              <a:buNone/>
            </a:pPr>
            <a:endParaRPr lang="en-US" b="1" dirty="0">
              <a:cs typeface="Arial" panose="020B0604020202020204" pitchFamily="34" charset="0"/>
            </a:endParaRPr>
          </a:p>
          <a:p>
            <a:pPr marL="0" indent="0" algn="l" rtl="0">
              <a:lnSpc>
                <a:spcPct val="100000"/>
              </a:lnSpc>
              <a:spcBef>
                <a:spcPts val="400"/>
              </a:spcBef>
              <a:buClr>
                <a:srgbClr val="026163"/>
              </a:buClr>
              <a:buSzPct val="110000"/>
              <a:buNone/>
            </a:pPr>
            <a:r>
              <a:rPr lang="en-US" b="1" dirty="0" smtClean="0">
                <a:cs typeface="Arial" panose="020B0604020202020204" pitchFamily="34" charset="0"/>
              </a:rPr>
              <a:t>What is an elevator pitch?</a:t>
            </a:r>
          </a:p>
          <a:p>
            <a:pPr marL="0" indent="0" algn="l" rtl="0">
              <a:lnSpc>
                <a:spcPct val="100000"/>
              </a:lnSpc>
              <a:spcBef>
                <a:spcPts val="400"/>
              </a:spcBef>
              <a:buClr>
                <a:srgbClr val="026163"/>
              </a:buClr>
              <a:buSzPct val="110000"/>
              <a:buNone/>
            </a:pPr>
            <a:r>
              <a:rPr lang="en-US" b="1" dirty="0">
                <a:cs typeface="Arial" panose="020B0604020202020204" pitchFamily="34" charset="0"/>
                <a:hlinkClick r:id="rId3"/>
              </a:rPr>
              <a:t>https://</a:t>
            </a:r>
            <a:r>
              <a:rPr lang="en-US" b="1" dirty="0" smtClean="0">
                <a:cs typeface="Arial" panose="020B0604020202020204" pitchFamily="34" charset="0"/>
                <a:hlinkClick r:id="rId3"/>
              </a:rPr>
              <a:t>www.youtube.com/watch?v=Tq0tan49rmc</a:t>
            </a:r>
            <a:r>
              <a:rPr lang="en-US" b="1" dirty="0" smtClean="0">
                <a:cs typeface="Arial" panose="020B0604020202020204" pitchFamily="34" charset="0"/>
              </a:rPr>
              <a:t> </a:t>
            </a:r>
            <a:r>
              <a:rPr lang="en-US" b="1" dirty="0">
                <a:cs typeface="Arial" panose="020B0604020202020204" pitchFamily="34" charset="0"/>
              </a:rPr>
              <a:t/>
            </a:r>
            <a:br>
              <a:rPr lang="en-US" b="1" dirty="0">
                <a:cs typeface="Arial" panose="020B0604020202020204" pitchFamily="34" charset="0"/>
              </a:rPr>
            </a:br>
            <a:endParaRPr lang="en-US" b="1" dirty="0">
              <a:cs typeface="Arial" panose="020B0604020202020204" pitchFamily="34" charset="0"/>
            </a:endParaRPr>
          </a:p>
        </p:txBody>
      </p:sp>
      <p:sp>
        <p:nvSpPr>
          <p:cNvPr id="501" name="Google Shape;501;p44"/>
          <p:cNvSpPr/>
          <p:nvPr/>
        </p:nvSpPr>
        <p:spPr>
          <a:xfrm>
            <a:off x="1612565" y="6396376"/>
            <a:ext cx="4397710" cy="461624"/>
          </a:xfrm>
          <a:prstGeom prst="rect">
            <a:avLst/>
          </a:prstGeom>
          <a:noFill/>
          <a:ln>
            <a:noFill/>
          </a:ln>
        </p:spPr>
        <p:txBody>
          <a:bodyPr spcFirstLastPara="1" wrap="square" lIns="91425" tIns="45700" rIns="91425" bIns="45700" anchor="t" anchorCtr="0">
            <a:spAutoFit/>
          </a:bodyPr>
          <a:lstStyle/>
          <a:p>
            <a:pPr lvl="0" algn="r" rtl="0"/>
            <a:r>
              <a:rPr lang="en-US" sz="800" b="0" i="0" u="none" baseline="0">
                <a:solidFill>
                  <a:schemeClr val="dk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4"/>
              </a:rPr>
              <a:t>https://www.freepik.com/free-photo/hydroponics-system-planting-vegetables-herbs-without-using-soil-health_4284035.htm#query=hydroponics&amp;position=5&amp;from_view=search&amp;track=sph</a:t>
            </a:r>
            <a:r>
              <a:rPr lang="en-US" sz="800">
                <a:solidFill>
                  <a:schemeClr val="dk1"/>
                </a:solidFill>
                <a:latin typeface="Calibri" panose="020F0502020204030204" pitchFamily="34" charset="0"/>
                <a:cs typeface="Calibri" panose="020F0502020204030204" pitchFamily="34" charset="0"/>
              </a:rPr>
              <a:t/>
            </a:r>
            <a:br>
              <a:rPr lang="en-US" sz="800">
                <a:solidFill>
                  <a:schemeClr val="dk1"/>
                </a:solidFill>
                <a:latin typeface="Calibri" panose="020F0502020204030204" pitchFamily="34" charset="0"/>
                <a:cs typeface="Calibri" panose="020F0502020204030204" pitchFamily="34" charset="0"/>
              </a:rPr>
            </a:br>
            <a:r>
              <a:rPr lang="en-US" sz="800" b="0" i="0" u="none" baseline="0">
                <a:solidFill>
                  <a:schemeClr val="dk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Image by jcomp on Freepik </a:t>
            </a:r>
            <a:endParaRPr sz="800" dirty="0">
              <a:solidFill>
                <a:schemeClr val="dk1"/>
              </a:solidFill>
              <a:latin typeface="Calibri" panose="020F0502020204030204" pitchFamily="34" charset="0"/>
              <a:cs typeface="Calibri" panose="020F0502020204030204" pitchFamily="34" charset="0"/>
              <a:sym typeface="Arial" panose="020B0604020202020204"/>
            </a:endParaRPr>
          </a:p>
        </p:txBody>
      </p:sp>
      <p:pic>
        <p:nvPicPr>
          <p:cNvPr id="11" name="תמונה 10">
            <a:hlinkClick r:id="rId3"/>
          </p:cNvPr>
          <p:cNvPicPr>
            <a:picLocks noChangeAspect="1"/>
          </p:cNvPicPr>
          <p:nvPr/>
        </p:nvPicPr>
        <p:blipFill>
          <a:blip r:embed="rId5"/>
          <a:stretch>
            <a:fillRect/>
          </a:stretch>
        </p:blipFill>
        <p:spPr>
          <a:xfrm>
            <a:off x="3841415" y="3371799"/>
            <a:ext cx="4205650" cy="248256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4"/>
          <p:cNvSpPr txBox="1">
            <a:spLocks noGrp="1"/>
          </p:cNvSpPr>
          <p:nvPr>
            <p:ph type="title"/>
          </p:nvPr>
        </p:nvSpPr>
        <p:spPr>
          <a:xfrm>
            <a:off x="597981" y="6837"/>
            <a:ext cx="8141311" cy="1154029"/>
          </a:xfrm>
          <a:prstGeom prst="rect">
            <a:avLst/>
          </a:prstGeom>
          <a:noFill/>
          <a:ln>
            <a:noFill/>
          </a:ln>
        </p:spPr>
        <p:txBody>
          <a:bodyPr spcFirstLastPara="1" wrap="square" lIns="91425" tIns="45700" rIns="91425" bIns="45700" anchor="ctr" anchorCtr="0">
            <a:normAutofit fontScale="90000"/>
          </a:bodyPr>
          <a:lstStyle/>
          <a:p>
            <a:pPr lvl="0" algn="l" rtl="0">
              <a:spcBef>
                <a:spcPts val="0"/>
              </a:spcBef>
              <a:buClr>
                <a:srgbClr val="282828"/>
              </a:buClr>
              <a:buSzPts val="3500"/>
            </a:pPr>
            <a:r>
              <a:rPr lang="en-US" sz="3110" b="1" i="0" u="none" baseline="0" dirty="0">
                <a:ea typeface="+mn-lt"/>
                <a:cs typeface="+mn-lt"/>
                <a:sym typeface="+mn-lt"/>
              </a:rPr>
              <a:t>Group Activity:</a:t>
            </a:r>
            <a:r>
              <a:rPr lang="en-US" sz="3110" dirty="0"/>
              <a:t/>
            </a:r>
            <a:br>
              <a:rPr lang="en-US" sz="3110" dirty="0"/>
            </a:br>
            <a:r>
              <a:rPr lang="en-US" sz="3110" b="1" i="0" u="none" baseline="0" dirty="0">
                <a:ea typeface="+mn-lt"/>
                <a:cs typeface="+mn-lt"/>
                <a:sym typeface="+mn-lt"/>
              </a:rPr>
              <a:t>Researching and Recommending a Hydroponic System</a:t>
            </a:r>
            <a:endParaRPr sz="3110" dirty="0"/>
          </a:p>
        </p:txBody>
      </p:sp>
      <p:sp>
        <p:nvSpPr>
          <p:cNvPr id="3" name="מציין מיקום תוכן 2"/>
          <p:cNvSpPr>
            <a:spLocks noGrp="1"/>
          </p:cNvSpPr>
          <p:nvPr>
            <p:ph idx="1"/>
          </p:nvPr>
        </p:nvSpPr>
        <p:spPr>
          <a:xfrm>
            <a:off x="628650" y="1160780"/>
            <a:ext cx="8270240" cy="1535430"/>
          </a:xfrm>
        </p:spPr>
        <p:txBody>
          <a:bodyPr>
            <a:noAutofit/>
          </a:bodyPr>
          <a:lstStyle/>
          <a:p>
            <a:pPr marL="0" indent="0" algn="l" rtl="0">
              <a:lnSpc>
                <a:spcPct val="100000"/>
              </a:lnSpc>
              <a:spcBef>
                <a:spcPts val="400"/>
              </a:spcBef>
              <a:buClr>
                <a:srgbClr val="026163"/>
              </a:buClr>
              <a:buSzPct val="110000"/>
              <a:buNone/>
            </a:pPr>
            <a:r>
              <a:rPr lang="en-US" b="1" i="0" u="none" baseline="0" dirty="0" smtClean="0">
                <a:ea typeface="Arial" panose="020B0604020202020204" pitchFamily="34" charset="0"/>
                <a:cs typeface="Arial" panose="020B0604020202020204" pitchFamily="34" charset="0"/>
                <a:sym typeface="Arial" panose="020B0604020202020204" pitchFamily="34" charset="0"/>
              </a:rPr>
              <a:t>Research </a:t>
            </a:r>
            <a:r>
              <a:rPr lang="en-US" b="1" i="0" u="none" baseline="0" dirty="0">
                <a:ea typeface="Arial" panose="020B0604020202020204" pitchFamily="34" charset="0"/>
                <a:cs typeface="Arial" panose="020B0604020202020204" pitchFamily="34" charset="0"/>
                <a:sym typeface="Arial" panose="020B0604020202020204" pitchFamily="34" charset="0"/>
              </a:rPr>
              <a:t>one of the types of hydroponic systems.</a:t>
            </a:r>
            <a:endParaRPr lang="en-US" b="1" i="0" u="none" baseline="0" dirty="0" smtClean="0">
              <a:ea typeface="Arial" panose="020B0604020202020204" pitchFamily="34" charset="0"/>
              <a:cs typeface="Arial" panose="020B0604020202020204" pitchFamily="34" charset="0"/>
              <a:sym typeface="Arial" panose="020B0604020202020204" pitchFamily="34" charset="0"/>
            </a:endParaRPr>
          </a:p>
          <a:p>
            <a:pPr marL="0" indent="0" algn="l" rtl="0">
              <a:lnSpc>
                <a:spcPct val="100000"/>
              </a:lnSpc>
              <a:spcBef>
                <a:spcPts val="400"/>
              </a:spcBef>
              <a:buClr>
                <a:srgbClr val="026163"/>
              </a:buClr>
              <a:buSzPct val="110000"/>
              <a:buNone/>
            </a:pPr>
            <a:r>
              <a:rPr lang="en-US" b="1" dirty="0" smtClean="0">
                <a:ea typeface="Arial" panose="020B0604020202020204" pitchFamily="34" charset="0"/>
                <a:cs typeface="Arial" panose="020B0604020202020204" pitchFamily="34" charset="0"/>
                <a:sym typeface="Arial" panose="020B0604020202020204" pitchFamily="34" charset="0"/>
              </a:rPr>
              <a:t>P</a:t>
            </a:r>
            <a:r>
              <a:rPr lang="en-US" b="1" i="0" u="none" baseline="0" dirty="0" smtClean="0">
                <a:ea typeface="Arial" panose="020B0604020202020204" pitchFamily="34" charset="0"/>
                <a:cs typeface="Arial" panose="020B0604020202020204" pitchFamily="34" charset="0"/>
                <a:sym typeface="Arial" panose="020B0604020202020204" pitchFamily="34" charset="0"/>
              </a:rPr>
              <a:t>repare </a:t>
            </a:r>
            <a:r>
              <a:rPr lang="en-US" b="1" i="0" u="none" baseline="0" dirty="0">
                <a:ea typeface="Arial" panose="020B0604020202020204" pitchFamily="34" charset="0"/>
                <a:cs typeface="Arial" panose="020B0604020202020204" pitchFamily="34" charset="0"/>
                <a:sym typeface="Arial" panose="020B0604020202020204" pitchFamily="34" charset="0"/>
              </a:rPr>
              <a:t>a 2-minute </a:t>
            </a:r>
            <a:r>
              <a:rPr lang="en-US" b="1" dirty="0" smtClean="0">
                <a:ea typeface="Arial" panose="020B0604020202020204" pitchFamily="34" charset="0"/>
                <a:cs typeface="Arial" panose="020B0604020202020204" pitchFamily="34" charset="0"/>
                <a:sym typeface="Arial" panose="020B0604020202020204" pitchFamily="34" charset="0"/>
              </a:rPr>
              <a:t>elevator pitch</a:t>
            </a:r>
            <a:r>
              <a:rPr lang="en-US" b="1" i="0" u="none" baseline="0" dirty="0" smtClean="0">
                <a:ea typeface="Arial" panose="020B0604020202020204" pitchFamily="34" charset="0"/>
                <a:cs typeface="Arial" panose="020B0604020202020204" pitchFamily="34" charset="0"/>
                <a:sym typeface="Arial" panose="020B0604020202020204" pitchFamily="34" charset="0"/>
              </a:rPr>
              <a:t>: </a:t>
            </a:r>
          </a:p>
          <a:p>
            <a:pPr algn="l" rtl="0">
              <a:lnSpc>
                <a:spcPct val="100000"/>
              </a:lnSpc>
              <a:spcBef>
                <a:spcPts val="400"/>
              </a:spcBef>
              <a:buClr>
                <a:srgbClr val="026163"/>
              </a:buClr>
              <a:buSzPct val="110000"/>
            </a:pPr>
            <a:r>
              <a:rPr lang="en-US" b="1" i="0" u="none" baseline="0" dirty="0" smtClean="0">
                <a:ea typeface="Arial" panose="020B0604020202020204" pitchFamily="34" charset="0"/>
                <a:cs typeface="Arial" panose="020B0604020202020204" pitchFamily="34" charset="0"/>
                <a:sym typeface="Arial" panose="020B0604020202020204" pitchFamily="34" charset="0"/>
              </a:rPr>
              <a:t>How </a:t>
            </a:r>
            <a:r>
              <a:rPr lang="en-US" b="1" i="0" u="none" baseline="0" dirty="0">
                <a:ea typeface="Arial" panose="020B0604020202020204" pitchFamily="34" charset="0"/>
                <a:cs typeface="Arial" panose="020B0604020202020204" pitchFamily="34" charset="0"/>
                <a:sym typeface="Arial" panose="020B0604020202020204" pitchFamily="34" charset="0"/>
              </a:rPr>
              <a:t>does the system provide the plant with its key </a:t>
            </a:r>
            <a:r>
              <a:rPr lang="en-US" b="1" i="0" u="none" baseline="0" dirty="0" smtClean="0">
                <a:ea typeface="Arial" panose="020B0604020202020204" pitchFamily="34" charset="0"/>
                <a:cs typeface="Arial" panose="020B0604020202020204" pitchFamily="34" charset="0"/>
                <a:sym typeface="Arial" panose="020B0604020202020204" pitchFamily="34" charset="0"/>
              </a:rPr>
              <a:t>needs?</a:t>
            </a:r>
          </a:p>
          <a:p>
            <a:pPr algn="l" rtl="0">
              <a:lnSpc>
                <a:spcPct val="100000"/>
              </a:lnSpc>
              <a:spcBef>
                <a:spcPts val="400"/>
              </a:spcBef>
              <a:buClr>
                <a:srgbClr val="026163"/>
              </a:buClr>
              <a:buSzPct val="110000"/>
            </a:pPr>
            <a:r>
              <a:rPr lang="en-US" b="1" i="0" u="none" baseline="0" dirty="0" smtClean="0">
                <a:ea typeface="Arial" panose="020B0604020202020204" pitchFamily="34" charset="0"/>
                <a:cs typeface="Arial" panose="020B0604020202020204" pitchFamily="34" charset="0"/>
                <a:sym typeface="Arial" panose="020B0604020202020204" pitchFamily="34" charset="0"/>
              </a:rPr>
              <a:t>Why </a:t>
            </a:r>
            <a:r>
              <a:rPr lang="en-US" b="1" i="0" u="none" baseline="0" dirty="0">
                <a:ea typeface="Arial" panose="020B0604020202020204" pitchFamily="34" charset="0"/>
                <a:cs typeface="Arial" panose="020B0604020202020204" pitchFamily="34" charset="0"/>
                <a:sym typeface="Arial" panose="020B0604020202020204" pitchFamily="34" charset="0"/>
              </a:rPr>
              <a:t>do you think this system is recommended for use </a:t>
            </a:r>
            <a:r>
              <a:rPr lang="en-US" b="1" dirty="0" smtClean="0">
                <a:ea typeface="Arial" panose="020B0604020202020204" pitchFamily="34" charset="0"/>
                <a:cs typeface="Arial" panose="020B0604020202020204" pitchFamily="34" charset="0"/>
                <a:sym typeface="Arial" panose="020B0604020202020204" pitchFamily="34" charset="0"/>
              </a:rPr>
              <a:t>on the far away planet Mars</a:t>
            </a:r>
            <a:r>
              <a:rPr lang="en-US" b="1" i="0" u="none" baseline="0" dirty="0" smtClean="0">
                <a:ea typeface="Arial" panose="020B0604020202020204" pitchFamily="34" charset="0"/>
                <a:cs typeface="Arial" panose="020B0604020202020204" pitchFamily="34" charset="0"/>
                <a:sym typeface="Arial" panose="020B0604020202020204" pitchFamily="34" charset="0"/>
              </a:rPr>
              <a:t>?</a:t>
            </a:r>
            <a:endParaRPr lang="en-US" b="1" dirty="0">
              <a:cs typeface="Arial" panose="020B0604020202020204" pitchFamily="34" charset="0"/>
            </a:endParaRPr>
          </a:p>
          <a:p>
            <a:pPr marL="0" indent="0" algn="l" rtl="0">
              <a:lnSpc>
                <a:spcPct val="100000"/>
              </a:lnSpc>
              <a:spcBef>
                <a:spcPts val="400"/>
              </a:spcBef>
              <a:buClr>
                <a:srgbClr val="026163"/>
              </a:buClr>
              <a:buSzPct val="110000"/>
              <a:buNone/>
            </a:pPr>
            <a:endParaRPr lang="en-US" b="1" dirty="0">
              <a:cs typeface="Arial" panose="020B0604020202020204" pitchFamily="34" charset="0"/>
            </a:endParaRPr>
          </a:p>
          <a:p>
            <a:pPr marL="0" indent="0" algn="l" rtl="0">
              <a:lnSpc>
                <a:spcPct val="100000"/>
              </a:lnSpc>
              <a:spcBef>
                <a:spcPts val="400"/>
              </a:spcBef>
              <a:buClr>
                <a:srgbClr val="026163"/>
              </a:buClr>
              <a:buSzPct val="110000"/>
              <a:buNone/>
            </a:pPr>
            <a:r>
              <a:rPr lang="en-US" b="1" dirty="0">
                <a:cs typeface="Arial" panose="020B0604020202020204" pitchFamily="34" charset="0"/>
              </a:rPr>
              <a:t/>
            </a:r>
            <a:br>
              <a:rPr lang="en-US" b="1" dirty="0">
                <a:cs typeface="Arial" panose="020B0604020202020204" pitchFamily="34" charset="0"/>
              </a:rPr>
            </a:br>
            <a:endParaRPr lang="en-US" b="1" dirty="0">
              <a:cs typeface="Arial" panose="020B0604020202020204" pitchFamily="34" charset="0"/>
            </a:endParaRPr>
          </a:p>
        </p:txBody>
      </p:sp>
      <p:sp>
        <p:nvSpPr>
          <p:cNvPr id="501" name="Google Shape;501;p44"/>
          <p:cNvSpPr/>
          <p:nvPr/>
        </p:nvSpPr>
        <p:spPr>
          <a:xfrm>
            <a:off x="1612565" y="6396376"/>
            <a:ext cx="4397710" cy="461624"/>
          </a:xfrm>
          <a:prstGeom prst="rect">
            <a:avLst/>
          </a:prstGeom>
          <a:noFill/>
          <a:ln>
            <a:noFill/>
          </a:ln>
        </p:spPr>
        <p:txBody>
          <a:bodyPr spcFirstLastPara="1" wrap="square" lIns="91425" tIns="45700" rIns="91425" bIns="45700" anchor="t" anchorCtr="0">
            <a:spAutoFit/>
          </a:bodyPr>
          <a:lstStyle/>
          <a:p>
            <a:pPr lvl="0" algn="r" rtl="0"/>
            <a:r>
              <a:rPr lang="en-US" sz="800" b="0" i="0" u="none" baseline="0">
                <a:solidFill>
                  <a:schemeClr val="dk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3"/>
              </a:rPr>
              <a:t>https://www.freepik.com/free-photo/hydroponics-system-planting-vegetables-herbs-without-using-soil-health_4284035.htm#query=hydroponics&amp;position=5&amp;from_view=search&amp;track=sph</a:t>
            </a:r>
            <a:r>
              <a:rPr lang="en-US" sz="800">
                <a:solidFill>
                  <a:schemeClr val="dk1"/>
                </a:solidFill>
                <a:latin typeface="Calibri" panose="020F0502020204030204" pitchFamily="34" charset="0"/>
                <a:cs typeface="Calibri" panose="020F0502020204030204" pitchFamily="34" charset="0"/>
              </a:rPr>
              <a:t/>
            </a:r>
            <a:br>
              <a:rPr lang="en-US" sz="800">
                <a:solidFill>
                  <a:schemeClr val="dk1"/>
                </a:solidFill>
                <a:latin typeface="Calibri" panose="020F0502020204030204" pitchFamily="34" charset="0"/>
                <a:cs typeface="Calibri" panose="020F0502020204030204" pitchFamily="34" charset="0"/>
              </a:rPr>
            </a:br>
            <a:r>
              <a:rPr lang="en-US" sz="800" b="0" i="0" u="none" baseline="0">
                <a:solidFill>
                  <a:schemeClr val="dk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Image by jcomp on Freepik </a:t>
            </a:r>
            <a:endParaRPr sz="800" dirty="0">
              <a:solidFill>
                <a:schemeClr val="dk1"/>
              </a:solidFill>
              <a:latin typeface="Calibri" panose="020F0502020204030204" pitchFamily="34" charset="0"/>
              <a:cs typeface="Calibri" panose="020F0502020204030204" pitchFamily="34" charset="0"/>
              <a:sym typeface="Arial" panose="020B0604020202020204"/>
            </a:endParaRPr>
          </a:p>
        </p:txBody>
      </p:sp>
      <p:grpSp>
        <p:nvGrpSpPr>
          <p:cNvPr id="10" name="קבוצה 9"/>
          <p:cNvGrpSpPr/>
          <p:nvPr/>
        </p:nvGrpSpPr>
        <p:grpSpPr>
          <a:xfrm>
            <a:off x="3301870" y="2571025"/>
            <a:ext cx="3207403" cy="3151950"/>
            <a:chOff x="3167885" y="2551975"/>
            <a:chExt cx="3207403" cy="3151950"/>
          </a:xfrm>
        </p:grpSpPr>
        <p:sp>
          <p:nvSpPr>
            <p:cNvPr id="9" name="מלבן מעוגל 8"/>
            <p:cNvSpPr/>
            <p:nvPr/>
          </p:nvSpPr>
          <p:spPr>
            <a:xfrm>
              <a:off x="3516871" y="2551975"/>
              <a:ext cx="2590800" cy="3151950"/>
            </a:xfrm>
            <a:prstGeom prst="roundRect">
              <a:avLst/>
            </a:prstGeom>
            <a:noFill/>
            <a:ln w="38100">
              <a:solidFill>
                <a:srgbClr val="02616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US" sz="1800" b="1" i="0" u="none" baseline="0" dirty="0">
                  <a:solidFill>
                    <a:srgbClr val="026163"/>
                  </a:solidFill>
                </a:rPr>
                <a:t>Group </a:t>
              </a:r>
              <a:r>
                <a:rPr lang="en-US" sz="1800" b="1" i="0" u="none" baseline="0" dirty="0" smtClean="0">
                  <a:solidFill>
                    <a:srgbClr val="026163"/>
                  </a:solidFill>
                </a:rPr>
                <a:t>2 - NFT</a:t>
              </a:r>
              <a:endParaRPr lang="en-US" sz="1800" b="1" i="0" u="none" baseline="0" dirty="0">
                <a:solidFill>
                  <a:srgbClr val="026163"/>
                </a:solidFill>
              </a:endParaRPr>
            </a:p>
            <a:p>
              <a:pPr algn="ctr" rtl="0"/>
              <a:endParaRPr lang="en-US" sz="1800" b="1" dirty="0">
                <a:solidFill>
                  <a:srgbClr val="026163"/>
                </a:solidFill>
              </a:endParaRPr>
            </a:p>
          </p:txBody>
        </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885" y="2914835"/>
              <a:ext cx="3207403" cy="1697251"/>
            </a:xfrm>
            <a:prstGeom prst="rect">
              <a:avLst/>
            </a:prstGeom>
          </p:spPr>
        </p:pic>
        <p:pic>
          <p:nvPicPr>
            <p:cNvPr id="4" name="תמונה 3"/>
            <p:cNvPicPr>
              <a:picLocks noChangeAspect="1"/>
            </p:cNvPicPr>
            <p:nvPr/>
          </p:nvPicPr>
          <p:blipFill>
            <a:blip r:embed="rId5"/>
            <a:stretch>
              <a:fillRect/>
            </a:stretch>
          </p:blipFill>
          <p:spPr>
            <a:xfrm>
              <a:off x="3795485" y="4477712"/>
              <a:ext cx="961200" cy="961200"/>
            </a:xfrm>
            <a:prstGeom prst="rect">
              <a:avLst/>
            </a:prstGeom>
          </p:spPr>
        </p:pic>
        <p:pic>
          <p:nvPicPr>
            <p:cNvPr id="5" name="תמונה 4"/>
            <p:cNvPicPr>
              <a:picLocks noChangeAspect="1"/>
            </p:cNvPicPr>
            <p:nvPr/>
          </p:nvPicPr>
          <p:blipFill>
            <a:blip r:embed="rId6"/>
            <a:stretch>
              <a:fillRect/>
            </a:stretch>
          </p:blipFill>
          <p:spPr>
            <a:xfrm>
              <a:off x="4915057" y="4477712"/>
              <a:ext cx="961200" cy="961200"/>
            </a:xfrm>
            <a:prstGeom prst="rect">
              <a:avLst/>
            </a:prstGeom>
          </p:spPr>
        </p:pic>
      </p:grpSp>
      <p:grpSp>
        <p:nvGrpSpPr>
          <p:cNvPr id="8" name="קבוצה 7"/>
          <p:cNvGrpSpPr/>
          <p:nvPr/>
        </p:nvGrpSpPr>
        <p:grpSpPr>
          <a:xfrm>
            <a:off x="6026302" y="2551975"/>
            <a:ext cx="3207403" cy="3151950"/>
            <a:chOff x="6026302" y="2551975"/>
            <a:chExt cx="3207403" cy="3151950"/>
          </a:xfrm>
        </p:grpSpPr>
        <p:grpSp>
          <p:nvGrpSpPr>
            <p:cNvPr id="7" name="קבוצה 6"/>
            <p:cNvGrpSpPr/>
            <p:nvPr/>
          </p:nvGrpSpPr>
          <p:grpSpPr>
            <a:xfrm>
              <a:off x="6407761" y="2551975"/>
              <a:ext cx="2590800" cy="3151950"/>
              <a:chOff x="6407761" y="1975560"/>
              <a:chExt cx="2590800" cy="3543300"/>
            </a:xfrm>
          </p:grpSpPr>
          <p:sp>
            <p:nvSpPr>
              <p:cNvPr id="2" name="מלבן מעוגל 1"/>
              <p:cNvSpPr/>
              <p:nvPr/>
            </p:nvSpPr>
            <p:spPr>
              <a:xfrm>
                <a:off x="6407761" y="1975560"/>
                <a:ext cx="2590800" cy="3543300"/>
              </a:xfrm>
              <a:prstGeom prst="roundRect">
                <a:avLst/>
              </a:prstGeom>
              <a:noFill/>
              <a:ln w="38100">
                <a:solidFill>
                  <a:srgbClr val="02616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US" sz="1800" b="1" i="0" u="none" baseline="0" dirty="0">
                    <a:solidFill>
                      <a:srgbClr val="026163"/>
                    </a:solidFill>
                  </a:rPr>
                  <a:t>Group </a:t>
                </a:r>
                <a:r>
                  <a:rPr lang="en-US" sz="1800" b="1" i="0" u="none" baseline="0" dirty="0" smtClean="0">
                    <a:solidFill>
                      <a:srgbClr val="026163"/>
                    </a:solidFill>
                  </a:rPr>
                  <a:t>3 - DWC</a:t>
                </a:r>
                <a:endParaRPr lang="en-US" sz="1800" b="1" i="0" u="none" baseline="0" dirty="0">
                  <a:solidFill>
                    <a:srgbClr val="026163"/>
                  </a:solidFill>
                </a:endParaRPr>
              </a:p>
            </p:txBody>
          </p:sp>
          <p:pic>
            <p:nvPicPr>
              <p:cNvPr id="4100" name="Picture 4" descr="https://chart.googleapis.com/chart?cht=qr&amp;chs=300x300&amp;choe=UTF-8&amp;chld=H&amp;chl=https://tinyurl.com/2a3q9lm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0004" y="4167131"/>
                <a:ext cx="1080000" cy="10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תמונה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6302" y="3040598"/>
              <a:ext cx="3207403" cy="1456696"/>
            </a:xfrm>
            <a:prstGeom prst="rect">
              <a:avLst/>
            </a:prstGeom>
          </p:spPr>
        </p:pic>
        <p:pic>
          <p:nvPicPr>
            <p:cNvPr id="1026" name="Picture 2" descr="https://chart.googleapis.com/chart?cht=qr&amp;chs=300x300&amp;choe=UTF-8&amp;chld=H&amp;chl=https://tinyurl.com/2zqlaho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3682" y="4501250"/>
              <a:ext cx="961200" cy="961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קבוצה 5"/>
          <p:cNvGrpSpPr/>
          <p:nvPr/>
        </p:nvGrpSpPr>
        <p:grpSpPr>
          <a:xfrm>
            <a:off x="309245" y="2552065"/>
            <a:ext cx="3207385" cy="3152140"/>
            <a:chOff x="309468" y="2551975"/>
            <a:chExt cx="3207403" cy="3151950"/>
          </a:xfrm>
        </p:grpSpPr>
        <p:sp>
          <p:nvSpPr>
            <p:cNvPr id="14" name="מלבן מעוגל 13"/>
            <p:cNvSpPr/>
            <p:nvPr/>
          </p:nvSpPr>
          <p:spPr>
            <a:xfrm>
              <a:off x="628650" y="2551975"/>
              <a:ext cx="2590800" cy="3151950"/>
            </a:xfrm>
            <a:prstGeom prst="roundRect">
              <a:avLst/>
            </a:prstGeom>
            <a:noFill/>
            <a:ln w="38100">
              <a:solidFill>
                <a:srgbClr val="02616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US" sz="1800" b="1" i="0" u="none" baseline="0" dirty="0">
                  <a:solidFill>
                    <a:srgbClr val="026163"/>
                  </a:solidFill>
                </a:rPr>
                <a:t>Group </a:t>
              </a:r>
              <a:r>
                <a:rPr lang="en-US" sz="1800" b="1" i="0" u="none" baseline="0" dirty="0" smtClean="0">
                  <a:solidFill>
                    <a:srgbClr val="026163"/>
                  </a:solidFill>
                </a:rPr>
                <a:t>1 - Wick</a:t>
              </a:r>
              <a:endParaRPr lang="en-US" sz="1800" b="1" dirty="0">
                <a:solidFill>
                  <a:srgbClr val="026163"/>
                </a:solidFill>
              </a:endParaRPr>
            </a:p>
          </p:txBody>
        </p:sp>
        <p:pic>
          <p:nvPicPr>
            <p:cNvPr id="17" name="תמונה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468" y="3020400"/>
              <a:ext cx="3207403" cy="1403239"/>
            </a:xfrm>
            <a:prstGeom prst="rect">
              <a:avLst/>
            </a:prstGeom>
          </p:spPr>
        </p:pic>
        <p:pic>
          <p:nvPicPr>
            <p:cNvPr id="1028" name="Picture 4" descr="https://chart.googleapis.com/chart?cht=qr&amp;chs=300x300&amp;choe=UTF-8&amp;chld=H&amp;chl=https://tinyurl.com/2oqbo93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9689" y="4555739"/>
              <a:ext cx="961200" cy="96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hart.googleapis.com/chart?cht=qr&amp;chs=300x300&amp;choe=UTF-8&amp;chld=H&amp;chl=https://tinyurl.com/2hr9t67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97893" y="4552296"/>
              <a:ext cx="961200" cy="9612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54028" y="1533615"/>
            <a:ext cx="8311800" cy="2618255"/>
          </a:xfrm>
        </p:spPr>
        <p:txBody>
          <a:bodyPr/>
          <a:lstStyle/>
          <a:p>
            <a:pPr marL="0" indent="0" algn="l" rtl="0">
              <a:buNone/>
            </a:pPr>
            <a:r>
              <a:rPr lang="en-US" sz="2400" b="0" i="0" u="none" baseline="0" dirty="0"/>
              <a:t>Plants are everywhere, even in the most unexpected places</a:t>
            </a:r>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p:txBody>
      </p:sp>
      <p:sp>
        <p:nvSpPr>
          <p:cNvPr id="4" name="מציין מיקום של מספר שקופית 3"/>
          <p:cNvSpPr>
            <a:spLocks noGrp="1"/>
          </p:cNvSpPr>
          <p:nvPr>
            <p:ph type="sldNum" sz="quarter" idx="4294967295"/>
          </p:nvPr>
        </p:nvSpPr>
        <p:spPr>
          <a:xfrm>
            <a:off x="1217004" y="5612606"/>
            <a:ext cx="1087986" cy="273844"/>
          </a:xfrm>
          <a:prstGeom prst="rect">
            <a:avLst/>
          </a:prstGeom>
        </p:spPr>
        <p:txBody>
          <a:bodyPr/>
          <a:lstStyle/>
          <a:p>
            <a:pPr algn="l" rtl="0"/>
            <a:fld id="{D7F610F9-1689-4ABC-97B5-36C8CA40E461}" type="slidenum">
              <a:rPr/>
              <a:t>2</a:t>
            </a:fld>
            <a:endParaRPr lang="en-US" dirty="0"/>
          </a:p>
        </p:txBody>
      </p:sp>
      <p:sp>
        <p:nvSpPr>
          <p:cNvPr id="2" name="כותרת 1"/>
          <p:cNvSpPr>
            <a:spLocks noGrp="1"/>
          </p:cNvSpPr>
          <p:nvPr>
            <p:ph type="title"/>
          </p:nvPr>
        </p:nvSpPr>
        <p:spPr/>
        <p:txBody>
          <a:bodyPr/>
          <a:lstStyle/>
          <a:p>
            <a:pPr algn="l" rtl="0"/>
            <a:r>
              <a:rPr lang="en-US" b="1" i="0" u="none" baseline="0"/>
              <a:t>Animal? Vegetable? Mineral?</a:t>
            </a:r>
            <a:endParaRPr lang="en-US" dirty="0"/>
          </a:p>
        </p:txBody>
      </p:sp>
      <p:sp>
        <p:nvSpPr>
          <p:cNvPr id="6" name="Rectangle 5"/>
          <p:cNvSpPr/>
          <p:nvPr/>
        </p:nvSpPr>
        <p:spPr>
          <a:xfrm>
            <a:off x="1506012" y="5802157"/>
            <a:ext cx="1756186" cy="253916"/>
          </a:xfrm>
          <a:prstGeom prst="rect">
            <a:avLst/>
          </a:prstGeom>
        </p:spPr>
        <p:txBody>
          <a:bodyPr wrap="square">
            <a:spAutoFit/>
          </a:bodyPr>
          <a:lstStyle/>
          <a:p>
            <a:pPr algn="r" rtl="0"/>
            <a:r>
              <a:rPr lang="en-US" sz="525" b="0" i="0" u="none" baseline="0"/>
              <a:t>Liam Quinn, </a:t>
            </a:r>
            <a:r>
              <a:rPr lang="en-US" sz="525" b="0" i="0" u="none" baseline="0">
                <a:hlinkClick r:id="rId3"/>
              </a:rPr>
              <a:t>CC BY-SA 2.0 </a:t>
            </a:r>
            <a:r>
              <a:rPr lang="en-US" sz="525" b="0" i="0" u="none" baseline="0"/>
              <a:t>via Wikimedia Commons Antarctic_Pearlwort.jpg</a:t>
            </a:r>
          </a:p>
        </p:txBody>
      </p:sp>
      <p:sp>
        <p:nvSpPr>
          <p:cNvPr id="7" name="Rectangle 6"/>
          <p:cNvSpPr/>
          <p:nvPr/>
        </p:nvSpPr>
        <p:spPr>
          <a:xfrm>
            <a:off x="3043531" y="5768855"/>
            <a:ext cx="2409713" cy="392415"/>
          </a:xfrm>
          <a:prstGeom prst="rect">
            <a:avLst/>
          </a:prstGeom>
        </p:spPr>
        <p:txBody>
          <a:bodyPr wrap="square">
            <a:spAutoFit/>
          </a:bodyPr>
          <a:lstStyle/>
          <a:p>
            <a:pPr algn="r" rtl="0"/>
            <a:r>
              <a:rPr lang="en-US" sz="450">
                <a:solidFill>
                  <a:srgbClr val="0645AD"/>
                </a:solidFill>
                <a:latin typeface="Arial" panose="020B0604020202020204" pitchFamily="34" charset="0"/>
                <a:hlinkClick r:id="rId4"/>
              </a:rPr>
              <a:t/>
            </a:r>
            <a:br>
              <a:rPr lang="en-US" sz="450">
                <a:solidFill>
                  <a:srgbClr val="0645AD"/>
                </a:solidFill>
                <a:latin typeface="Arial" panose="020B0604020202020204" pitchFamily="34" charset="0"/>
                <a:hlinkClick r:id="rId4"/>
              </a:rPr>
            </a:br>
            <a:r>
              <a:rPr lang="en-US" sz="450" b="0" i="0" u="none" baseline="0">
                <a:solidFill>
                  <a:srgbClr val="0645AD"/>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rPr>
              <a:t>Diego Delso</a:t>
            </a:r>
            <a:r>
              <a:rPr lang="en-US" sz="450" b="0" i="0" u="none" baseline="0">
                <a:solidFill>
                  <a:srgbClr val="362B3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en-US" sz="450" b="0" i="0" u="none" baseline="0">
                <a:solidFill>
                  <a:srgbClr val="0645AD"/>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5"/>
              </a:rPr>
              <a:t>CC BY-SA 4.0</a:t>
            </a:r>
            <a:r>
              <a:rPr lang="en-US" sz="450" b="0" i="0" u="none" baseline="0">
                <a:solidFill>
                  <a:srgbClr val="362B3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via Wikimedia Commons: Paisaje_en_el_desierto_de_Atacama,_Chile,_2016-02-06,_DD_16.JPG</a:t>
            </a:r>
          </a:p>
          <a:p>
            <a:pPr algn="r" rtl="0"/>
            <a:endParaRPr lang="en-US" sz="600" dirty="0"/>
          </a:p>
        </p:txBody>
      </p:sp>
      <p:sp>
        <p:nvSpPr>
          <p:cNvPr id="8" name="Rectangle 7"/>
          <p:cNvSpPr/>
          <p:nvPr/>
        </p:nvSpPr>
        <p:spPr>
          <a:xfrm>
            <a:off x="-62329" y="5782229"/>
            <a:ext cx="1749742" cy="300082"/>
          </a:xfrm>
          <a:prstGeom prst="rect">
            <a:avLst/>
          </a:prstGeom>
        </p:spPr>
        <p:txBody>
          <a:bodyPr wrap="square">
            <a:spAutoFit/>
          </a:bodyPr>
          <a:lstStyle/>
          <a:p>
            <a:pPr algn="r" rtl="0"/>
            <a:r>
              <a:rPr lang="en-US" sz="450" b="0" i="0" u="none" baseline="0">
                <a:hlinkClick r:id="rId6"/>
              </a:rPr>
              <a:t>Forest &amp; Kim Starr</a:t>
            </a:r>
            <a:r>
              <a:rPr lang="en-US" sz="450" b="0" i="0" u="none" baseline="0"/>
              <a:t>, </a:t>
            </a:r>
            <a:r>
              <a:rPr lang="en-US" sz="450" b="0" i="0" u="none" baseline="0">
                <a:hlinkClick r:id="rId7"/>
              </a:rPr>
              <a:t>CC BY 3.0 US</a:t>
            </a:r>
            <a:r>
              <a:rPr lang="en-US" sz="450" b="0" i="0" u="none" baseline="0"/>
              <a:t>, via Wikimedia Commons</a:t>
            </a:r>
          </a:p>
          <a:p>
            <a:pPr algn="r" rtl="0"/>
            <a:r>
              <a:rPr lang="en-US" sz="450" b="0" i="0" u="none" baseline="0"/>
              <a:t>Starr-070215-4504-Sonchus_oleraceus-plant_on_pavement</a:t>
            </a:r>
          </a:p>
          <a:p>
            <a:pPr algn="r" rtl="0"/>
            <a:r>
              <a:rPr lang="en-US" sz="450" b="0" i="0" u="none" baseline="0"/>
              <a:t>-Old_macadamia_nut_orchards_Waiehu-Maui_(24255550983).jpg</a:t>
            </a:r>
            <a:endParaRPr lang="en-US" sz="450" dirty="0"/>
          </a:p>
        </p:txBody>
      </p:sp>
      <p:sp>
        <p:nvSpPr>
          <p:cNvPr id="10" name="Rectangle 9"/>
          <p:cNvSpPr/>
          <p:nvPr/>
        </p:nvSpPr>
        <p:spPr>
          <a:xfrm>
            <a:off x="4968913" y="5803479"/>
            <a:ext cx="1612942" cy="161583"/>
          </a:xfrm>
          <a:prstGeom prst="rect">
            <a:avLst/>
          </a:prstGeom>
        </p:spPr>
        <p:txBody>
          <a:bodyPr wrap="none">
            <a:spAutoFit/>
          </a:bodyPr>
          <a:lstStyle/>
          <a:p>
            <a:pPr algn="r" rtl="0"/>
            <a:r>
              <a:rPr lang="en-US" sz="450" b="0" i="0" u="none" baseline="0"/>
              <a:t>https://en.wikipedia.org/wiki/File:Water_Lily_Sambalpur.jpg</a:t>
            </a:r>
          </a:p>
        </p:txBody>
      </p:sp>
      <p:grpSp>
        <p:nvGrpSpPr>
          <p:cNvPr id="17" name="קבוצה 16"/>
          <p:cNvGrpSpPr/>
          <p:nvPr/>
        </p:nvGrpSpPr>
        <p:grpSpPr>
          <a:xfrm>
            <a:off x="451113" y="2210919"/>
            <a:ext cx="8514715" cy="1853393"/>
            <a:chOff x="451113" y="2210919"/>
            <a:chExt cx="8514715" cy="1853393"/>
          </a:xfrm>
        </p:grpSpPr>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0828" y="2863064"/>
              <a:ext cx="1673225" cy="1195070"/>
            </a:xfrm>
            <a:prstGeom prst="rect">
              <a:avLst/>
            </a:prstGeom>
          </p:spPr>
        </p:pic>
        <p:pic>
          <p:nvPicPr>
            <p:cNvPr id="1028" name="Picture 4" descr="https://upload.wikimedia.org/wikipedia/commons/thumb/d/db/Paisaje_en_el_desierto_de_Atacama%2C_Chile%2C_2016-02-06%2C_DD_16.JPG/512px-Paisaje_en_el_desierto_de_Atacama%2C_Chile%2C_2016-02-06%2C_DD_1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4688" y="2858619"/>
              <a:ext cx="1791335" cy="1198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3/31/Starr-070215-4504-Sonchus_oleraceus-plant_on_pavement-Old_macadamia_nut_orchards_Waiehu-Maui_%2824255550983%29.jpg/256px-Starr-070215-4504-Sonchus_oleraceus-plant_on_pavement-Old_macadamia_nut_orchards_Waiehu-Maui_%2824255550983%2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6998" y="2857984"/>
              <a:ext cx="1432560" cy="11912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01958" y="2210919"/>
              <a:ext cx="1601767" cy="523220"/>
            </a:xfrm>
            <a:prstGeom prst="rect">
              <a:avLst/>
            </a:prstGeom>
            <a:noFill/>
          </p:spPr>
          <p:txBody>
            <a:bodyPr wrap="square" rtlCol="0">
              <a:spAutoFit/>
            </a:bodyPr>
            <a:lstStyle/>
            <a:p>
              <a:pPr algn="ctr" rtl="0"/>
              <a:r>
                <a:rPr lang="en-US" b="0" i="0" u="none" baseline="0" dirty="0"/>
                <a:t>In frozen Antarctica</a:t>
              </a:r>
              <a:endParaRPr lang="en-US" dirty="0"/>
            </a:p>
          </p:txBody>
        </p:sp>
        <p:sp>
          <p:nvSpPr>
            <p:cNvPr id="13" name="TextBox 12"/>
            <p:cNvSpPr txBox="1"/>
            <p:nvPr/>
          </p:nvSpPr>
          <p:spPr>
            <a:xfrm>
              <a:off x="3445993" y="2210919"/>
              <a:ext cx="1601767" cy="646331"/>
            </a:xfrm>
            <a:prstGeom prst="rect">
              <a:avLst/>
            </a:prstGeom>
            <a:noFill/>
          </p:spPr>
          <p:txBody>
            <a:bodyPr wrap="square" rtlCol="0">
              <a:spAutoFit/>
            </a:bodyPr>
            <a:lstStyle/>
            <a:p>
              <a:pPr algn="ctr" rtl="0"/>
              <a:r>
                <a:rPr lang="en-US" b="0" i="0" u="none" baseline="0"/>
                <a:t>In the most arid deserts</a:t>
              </a:r>
              <a:endParaRPr lang="en-US" dirty="0"/>
            </a:p>
          </p:txBody>
        </p:sp>
        <p:sp>
          <p:nvSpPr>
            <p:cNvPr id="14" name="TextBox 13"/>
            <p:cNvSpPr txBox="1"/>
            <p:nvPr/>
          </p:nvSpPr>
          <p:spPr>
            <a:xfrm>
              <a:off x="451113" y="2210919"/>
              <a:ext cx="1328858" cy="646331"/>
            </a:xfrm>
            <a:prstGeom prst="rect">
              <a:avLst/>
            </a:prstGeom>
            <a:noFill/>
          </p:spPr>
          <p:txBody>
            <a:bodyPr wrap="square" rtlCol="0">
              <a:spAutoFit/>
            </a:bodyPr>
            <a:lstStyle/>
            <a:p>
              <a:pPr algn="ctr" rtl="0"/>
              <a:r>
                <a:rPr lang="en-US" b="0" i="0" u="none" baseline="0" dirty="0"/>
                <a:t>In a crack in the pavement</a:t>
              </a:r>
              <a:endParaRPr lang="en-US" dirty="0"/>
            </a:p>
          </p:txBody>
        </p:sp>
        <p:sp>
          <p:nvSpPr>
            <p:cNvPr id="15" name="TextBox 14"/>
            <p:cNvSpPr txBox="1"/>
            <p:nvPr/>
          </p:nvSpPr>
          <p:spPr>
            <a:xfrm>
              <a:off x="5551188" y="2245543"/>
              <a:ext cx="1601767" cy="577081"/>
            </a:xfrm>
            <a:prstGeom prst="rect">
              <a:avLst/>
            </a:prstGeom>
            <a:noFill/>
          </p:spPr>
          <p:txBody>
            <a:bodyPr wrap="square" rtlCol="0">
              <a:spAutoFit/>
            </a:bodyPr>
            <a:lstStyle/>
            <a:p>
              <a:pPr algn="ctr" rtl="0"/>
              <a:r>
                <a:rPr lang="en-US" b="0" i="0" u="none" baseline="0"/>
                <a:t>In lakes</a:t>
              </a:r>
            </a:p>
            <a:p>
              <a:pPr algn="ctr" rtl="0"/>
              <a:endParaRPr lang="en-US" sz="1350" dirty="0"/>
            </a:p>
          </p:txBody>
        </p:sp>
        <p:pic>
          <p:nvPicPr>
            <p:cNvPr id="1034" name="Picture 10" descr="https://upload.wikimedia.org/wikipedia/en/thumb/f/f7/Water_Lily_Sambalpur.jpg/320px-Water_Lily_Sambalpu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6184" y="2858348"/>
              <a:ext cx="1811776" cy="12059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upload.wikimedia.org/wikipedia/commons/thumb/9/98/Androsace_alpina_Riffelberg.jpg/320px-Androsace_alpina_Riffelber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7959" y="2858130"/>
              <a:ext cx="1707869" cy="120618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465560" y="2241582"/>
              <a:ext cx="1292665" cy="646331"/>
            </a:xfrm>
            <a:prstGeom prst="rect">
              <a:avLst/>
            </a:prstGeom>
            <a:noFill/>
          </p:spPr>
          <p:txBody>
            <a:bodyPr wrap="square" rtlCol="0">
              <a:spAutoFit/>
            </a:bodyPr>
            <a:lstStyle/>
            <a:p>
              <a:pPr algn="ctr" rtl="0"/>
              <a:r>
                <a:rPr lang="en-US" b="0" i="0" u="none" baseline="0"/>
                <a:t>On mountaintops</a:t>
              </a:r>
            </a:p>
            <a:p>
              <a:pPr algn="ctr" rtl="0"/>
              <a:endParaRPr lang="en-US" dirty="0"/>
            </a:p>
          </p:txBody>
        </p:sp>
      </p:grpSp>
      <p:sp>
        <p:nvSpPr>
          <p:cNvPr id="12" name="Rectangle 11"/>
          <p:cNvSpPr/>
          <p:nvPr/>
        </p:nvSpPr>
        <p:spPr>
          <a:xfrm>
            <a:off x="628651" y="4403896"/>
            <a:ext cx="6791400" cy="830997"/>
          </a:xfrm>
          <a:prstGeom prst="rect">
            <a:avLst/>
          </a:prstGeom>
        </p:spPr>
        <p:txBody>
          <a:bodyPr wrap="square">
            <a:spAutoFit/>
          </a:bodyPr>
          <a:lstStyle/>
          <a:p>
            <a:pPr algn="r" rtl="0"/>
            <a:r>
              <a:rPr lang="en-US" sz="2400" b="0" i="0" u="none" baseline="0" dirty="0">
                <a:solidFill>
                  <a:srgbClr val="595959"/>
                </a:solidFill>
              </a:rPr>
              <a:t>What do you think - are plants living organisms?</a:t>
            </a:r>
            <a:endParaRPr lang="en-US" sz="2400" dirty="0">
              <a:solidFill>
                <a:srgbClr val="595959"/>
              </a:solidFill>
            </a:endParaRPr>
          </a:p>
          <a:p>
            <a:pPr algn="ctr" rtl="0"/>
            <a:r>
              <a:rPr lang="en-US" sz="2400" b="0" i="0" u="none" baseline="0" dirty="0">
                <a:solidFill>
                  <a:srgbClr val="595959"/>
                </a:solidFill>
              </a:rPr>
              <a:t>(Yes? No? Partially?)</a:t>
            </a:r>
          </a:p>
        </p:txBody>
      </p:sp>
      <p:sp>
        <p:nvSpPr>
          <p:cNvPr id="16" name="Rectangle 15"/>
          <p:cNvSpPr/>
          <p:nvPr/>
        </p:nvSpPr>
        <p:spPr>
          <a:xfrm>
            <a:off x="6738948" y="5734230"/>
            <a:ext cx="2226880" cy="230832"/>
          </a:xfrm>
          <a:prstGeom prst="rect">
            <a:avLst/>
          </a:prstGeom>
        </p:spPr>
        <p:txBody>
          <a:bodyPr wrap="square">
            <a:spAutoFit/>
          </a:bodyPr>
          <a:lstStyle/>
          <a:p>
            <a:pPr algn="r" rtl="0"/>
            <a:r>
              <a:rPr lang="en-US" sz="450">
                <a:hlinkClick r:id="rId13"/>
              </a:rPr>
              <a:t/>
            </a:r>
            <a:br>
              <a:rPr lang="en-US" sz="450">
                <a:hlinkClick r:id="rId13"/>
              </a:rPr>
            </a:br>
            <a:r>
              <a:rPr lang="en-US" sz="450" b="0" i="0" u="none" baseline="0">
                <a:hlinkClick r:id="rId13"/>
              </a:rPr>
              <a:t>MurielBendel</a:t>
            </a:r>
            <a:r>
              <a:rPr lang="en-US" sz="450" b="0" i="0" u="none" baseline="0"/>
              <a:t>, </a:t>
            </a:r>
            <a:r>
              <a:rPr lang="en-US" sz="450" b="0" i="0" u="none" baseline="0">
                <a:hlinkClick r:id="rId5"/>
              </a:rPr>
              <a:t>CC BY-SA 4.0</a:t>
            </a:r>
            <a:r>
              <a:rPr lang="en-US" sz="450" b="0" i="0" u="none" baseline="0"/>
              <a:t>, via Wikimedia Commons Androsace_alpina_Riffelberg.jpg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b="1" i="0" u="none" baseline="0" dirty="0"/>
              <a:t>Similarities Between the Hydroponic Systems</a:t>
            </a:r>
            <a:endParaRPr lang="en-US" dirty="0"/>
          </a:p>
        </p:txBody>
      </p:sp>
      <p:sp>
        <p:nvSpPr>
          <p:cNvPr id="3" name="מציין מיקום תוכן 2"/>
          <p:cNvSpPr>
            <a:spLocks noGrp="1"/>
          </p:cNvSpPr>
          <p:nvPr>
            <p:ph idx="1"/>
          </p:nvPr>
        </p:nvSpPr>
        <p:spPr>
          <a:xfrm>
            <a:off x="628649" y="1450310"/>
            <a:ext cx="6236607" cy="4229037"/>
          </a:xfrm>
        </p:spPr>
        <p:txBody>
          <a:bodyPr/>
          <a:lstStyle/>
          <a:p>
            <a:pPr marL="0" indent="0" algn="l" rtl="0">
              <a:buNone/>
            </a:pPr>
            <a:r>
              <a:rPr lang="en-US" b="1" i="0" u="none" baseline="0" dirty="0"/>
              <a:t>What do all the hydroponic systems we have seen have in common?</a:t>
            </a:r>
          </a:p>
          <a:p>
            <a:pPr marL="0" indent="0" algn="l" rtl="0">
              <a:buNone/>
            </a:pPr>
            <a:endParaRPr lang="en-US" b="1" dirty="0"/>
          </a:p>
          <a:p>
            <a:pPr algn="l" rtl="0" fontAlgn="base">
              <a:buClr>
                <a:srgbClr val="026163"/>
              </a:buClr>
              <a:buSzPct val="110000"/>
              <a:buFont typeface="Arial" panose="020B0604020202020204" pitchFamily="34" charset="0"/>
              <a:buChar char="•"/>
            </a:pPr>
            <a:r>
              <a:rPr lang="en-US" b="0" i="0" u="none" baseline="0" dirty="0"/>
              <a:t>They provide the plants with their basic needs.</a:t>
            </a:r>
          </a:p>
          <a:p>
            <a:pPr algn="l" rtl="0" fontAlgn="base">
              <a:buClr>
                <a:srgbClr val="026163"/>
              </a:buClr>
              <a:buSzPct val="110000"/>
              <a:buFont typeface="Arial" panose="020B0604020202020204" pitchFamily="34" charset="0"/>
              <a:buChar char="•"/>
            </a:pPr>
            <a:r>
              <a:rPr lang="en-US" b="0" i="0" u="none" baseline="0" dirty="0"/>
              <a:t>Use of a nutrient solution composed of water and fertilizer.</a:t>
            </a:r>
          </a:p>
          <a:p>
            <a:pPr algn="l" rtl="0" fontAlgn="base">
              <a:buClr>
                <a:srgbClr val="026163"/>
              </a:buClr>
              <a:buSzPct val="110000"/>
              <a:buFont typeface="Arial" panose="020B0604020202020204" pitchFamily="34" charset="0"/>
              <a:buChar char="•"/>
            </a:pPr>
            <a:r>
              <a:rPr lang="en-US" b="0" i="0" u="none" baseline="0" dirty="0"/>
              <a:t>The conditions within the nutrient solution can be measured and controlled.</a:t>
            </a:r>
          </a:p>
          <a:p>
            <a:pPr algn="l" rtl="0" fontAlgn="base">
              <a:buClr>
                <a:srgbClr val="026163"/>
              </a:buClr>
              <a:buSzPct val="110000"/>
              <a:buFont typeface="Arial" panose="020B0604020202020204" pitchFamily="34" charset="0"/>
              <a:buChar char="•"/>
            </a:pPr>
            <a:r>
              <a:rPr lang="en-US" b="0" i="0" u="none" baseline="0" dirty="0"/>
              <a:t>A main reservoir of the nutrient solution.</a:t>
            </a:r>
          </a:p>
          <a:p>
            <a:pPr algn="l" rtl="0" fontAlgn="base">
              <a:buClr>
                <a:srgbClr val="026163"/>
              </a:buClr>
              <a:buSzPct val="110000"/>
              <a:buFont typeface="Arial" panose="020B0604020202020204" pitchFamily="34" charset="0"/>
              <a:buChar char="•"/>
            </a:pPr>
            <a:r>
              <a:rPr lang="en-US" b="0" i="0" u="none" baseline="0" dirty="0"/>
              <a:t>Planting vessels (basket or perforated container).</a:t>
            </a:r>
          </a:p>
          <a:p>
            <a:pPr algn="l" rtl="0">
              <a:buClr>
                <a:srgbClr val="026163"/>
              </a:buClr>
              <a:buSzPct val="110000"/>
              <a:buFont typeface="Arial" panose="020B0604020202020204" pitchFamily="34" charset="0"/>
              <a:buChar char="•"/>
            </a:pPr>
            <a:endParaRPr lang="en-US" b="1"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2241" y="1495795"/>
            <a:ext cx="3207403" cy="1456696"/>
          </a:xfrm>
          <a:prstGeom prst="rect">
            <a:avLst/>
          </a:prstGeom>
        </p:spPr>
      </p:pic>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64" y="2761195"/>
            <a:ext cx="3207403" cy="1697251"/>
          </a:xfrm>
          <a:prstGeom prst="rect">
            <a:avLst/>
          </a:prstGeom>
        </p:spPr>
      </p:pic>
      <p:pic>
        <p:nvPicPr>
          <p:cNvPr id="7" name="תמונה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63" y="4392984"/>
            <a:ext cx="3207403" cy="140323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b="1" i="0" u="none" baseline="0" dirty="0"/>
              <a:t>Differences Between the Hydroponic Systems</a:t>
            </a:r>
            <a:endParaRPr lang="en-US" dirty="0"/>
          </a:p>
        </p:txBody>
      </p:sp>
      <p:sp>
        <p:nvSpPr>
          <p:cNvPr id="3" name="מציין מיקום תוכן 2"/>
          <p:cNvSpPr>
            <a:spLocks noGrp="1"/>
          </p:cNvSpPr>
          <p:nvPr>
            <p:ph idx="1"/>
          </p:nvPr>
        </p:nvSpPr>
        <p:spPr>
          <a:xfrm>
            <a:off x="628650" y="1450340"/>
            <a:ext cx="8409940" cy="4287520"/>
          </a:xfrm>
        </p:spPr>
        <p:txBody>
          <a:bodyPr>
            <a:normAutofit/>
          </a:bodyPr>
          <a:lstStyle/>
          <a:p>
            <a:pPr marL="0" indent="0" algn="l" rtl="0">
              <a:buNone/>
            </a:pPr>
            <a:r>
              <a:rPr lang="en-US" sz="2000" b="1" i="0" u="none" baseline="0" dirty="0"/>
              <a:t>There are differences between the hydroponic systems. For example:</a:t>
            </a:r>
            <a:endParaRPr lang="en-US" sz="2000" b="1" dirty="0"/>
          </a:p>
          <a:p>
            <a:pPr marL="0" indent="0" algn="l" rtl="0">
              <a:buNone/>
            </a:pPr>
            <a:endParaRPr lang="en-US" sz="2000" b="1" dirty="0"/>
          </a:p>
          <a:p>
            <a:pPr algn="l" rtl="0" fontAlgn="base">
              <a:buClr>
                <a:srgbClr val="026163"/>
              </a:buClr>
              <a:buSzPct val="110000"/>
              <a:buFont typeface="Arial" panose="020B0604020202020204" pitchFamily="34" charset="0"/>
              <a:buChar char="•"/>
            </a:pPr>
            <a:r>
              <a:rPr lang="en-US" sz="2000" b="0" i="0" u="none" baseline="0" dirty="0"/>
              <a:t>Method of delivering oxygen to the roots: </a:t>
            </a:r>
          </a:p>
          <a:p>
            <a:pPr lvl="1" algn="l" rtl="0" fontAlgn="base">
              <a:buClr>
                <a:srgbClr val="026163"/>
              </a:buClr>
              <a:buSzPct val="110000"/>
              <a:buFont typeface="Courier New" panose="02070309020205020404" pitchFamily="49" charset="0"/>
              <a:buChar char="o"/>
            </a:pPr>
            <a:r>
              <a:rPr lang="en-US" sz="1800" b="0" i="0" u="none" baseline="0" dirty="0"/>
              <a:t>Use of an air pump and an air stone </a:t>
            </a:r>
          </a:p>
          <a:p>
            <a:pPr lvl="1" algn="l" rtl="0" fontAlgn="base">
              <a:buClr>
                <a:srgbClr val="026163"/>
              </a:buClr>
              <a:buSzPct val="110000"/>
              <a:buFont typeface="Courier New" panose="02070309020205020404" pitchFamily="49" charset="0"/>
              <a:buChar char="o"/>
            </a:pPr>
            <a:r>
              <a:rPr lang="en-US" sz="1800" b="0" i="0" u="none" baseline="0" dirty="0"/>
              <a:t>Water flow</a:t>
            </a:r>
          </a:p>
          <a:p>
            <a:pPr lvl="1" algn="l" rtl="0" fontAlgn="base">
              <a:buClr>
                <a:srgbClr val="026163"/>
              </a:buClr>
              <a:buSzPct val="110000"/>
              <a:buFont typeface="Courier New" panose="02070309020205020404" pitchFamily="49" charset="0"/>
              <a:buChar char="o"/>
            </a:pPr>
            <a:r>
              <a:rPr lang="en-US" sz="1800" b="0" i="0" u="none" baseline="0" dirty="0"/>
              <a:t>Keeping part of the roots outside the water</a:t>
            </a:r>
          </a:p>
          <a:p>
            <a:pPr algn="l" rtl="0" fontAlgn="base">
              <a:buClr>
                <a:srgbClr val="026163"/>
              </a:buClr>
              <a:buSzPct val="110000"/>
              <a:buFont typeface="Arial" panose="020B0604020202020204" pitchFamily="34" charset="0"/>
              <a:buChar char="•"/>
            </a:pPr>
            <a:r>
              <a:rPr lang="en-US" sz="2000" b="0" i="0" u="none" baseline="0" dirty="0"/>
              <a:t>With or without nutrient solution flow</a:t>
            </a:r>
          </a:p>
          <a:p>
            <a:pPr marL="0" indent="0" algn="l" rtl="0">
              <a:buClr>
                <a:srgbClr val="026163"/>
              </a:buClr>
              <a:buSzPct val="110000"/>
              <a:buNone/>
            </a:pPr>
            <a:endParaRPr lang="en-US" sz="2000" b="1" dirty="0"/>
          </a:p>
        </p:txBody>
      </p:sp>
      <p:pic>
        <p:nvPicPr>
          <p:cNvPr id="8" name="תמונה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45" y="4171315"/>
            <a:ext cx="3207385" cy="1411605"/>
          </a:xfrm>
          <a:prstGeom prst="rect">
            <a:avLst/>
          </a:prstGeom>
        </p:spPr>
      </p:pic>
      <p:pic>
        <p:nvPicPr>
          <p:cNvPr id="9" name="תמונה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630" y="3891915"/>
            <a:ext cx="3207385" cy="1691005"/>
          </a:xfrm>
          <a:prstGeom prst="rect">
            <a:avLst/>
          </a:prstGeom>
        </p:spPr>
      </p:pic>
      <p:pic>
        <p:nvPicPr>
          <p:cNvPr id="10" name="תמונה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960" y="4036060"/>
            <a:ext cx="3207385" cy="14027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b="1" i="0" u="none" baseline="0" dirty="0"/>
              <a:t>Hydroponic Systems - Similarities and Differences</a:t>
            </a:r>
            <a:endParaRPr lang="en-US" dirty="0"/>
          </a:p>
        </p:txBody>
      </p:sp>
      <p:sp>
        <p:nvSpPr>
          <p:cNvPr id="3" name="מציין מיקום תוכן 2"/>
          <p:cNvSpPr>
            <a:spLocks noGrp="1"/>
          </p:cNvSpPr>
          <p:nvPr>
            <p:ph idx="1"/>
          </p:nvPr>
        </p:nvSpPr>
        <p:spPr>
          <a:xfrm>
            <a:off x="641985" y="1494760"/>
            <a:ext cx="8128000" cy="4229037"/>
          </a:xfrm>
        </p:spPr>
        <p:txBody>
          <a:bodyPr/>
          <a:lstStyle/>
          <a:p>
            <a:pPr marL="0" indent="0" algn="l" rtl="0">
              <a:lnSpc>
                <a:spcPct val="100000"/>
              </a:lnSpc>
              <a:buNone/>
            </a:pPr>
            <a:r>
              <a:rPr lang="en-US" b="0" i="0" u="none" baseline="0" dirty="0" smtClean="0"/>
              <a:t>Additional differences:</a:t>
            </a:r>
          </a:p>
          <a:p>
            <a:pPr marL="0" indent="0" algn="l" rtl="0">
              <a:lnSpc>
                <a:spcPct val="100000"/>
              </a:lnSpc>
              <a:buNone/>
            </a:pPr>
            <a:r>
              <a:rPr lang="en-US" b="0" i="0" u="none" baseline="0" dirty="0" smtClean="0"/>
              <a:t>the </a:t>
            </a:r>
            <a:r>
              <a:rPr lang="en-US" b="0" i="0" u="none" baseline="0" dirty="0"/>
              <a:t>kind of plants that can be </a:t>
            </a:r>
            <a:r>
              <a:rPr lang="en-US" b="0" i="0" u="none" baseline="0" dirty="0" smtClean="0"/>
              <a:t>grown, </a:t>
            </a:r>
            <a:r>
              <a:rPr lang="en-US" b="0" i="0" u="none" baseline="0" dirty="0"/>
              <a:t>the number of plants, the possible locations for the system, the systems’ stability, their cost and ease of operation. </a:t>
            </a:r>
            <a:r>
              <a:rPr lang="en-US" dirty="0"/>
              <a:t/>
            </a:r>
            <a:br>
              <a:rPr lang="en-US" dirty="0"/>
            </a:br>
            <a:endParaRPr lang="en-US" dirty="0"/>
          </a:p>
          <a:p>
            <a:pPr marL="0" indent="0" algn="l" rtl="0">
              <a:lnSpc>
                <a:spcPct val="100000"/>
              </a:lnSpc>
              <a:buNone/>
            </a:pPr>
            <a:r>
              <a:rPr lang="en-US" b="1" i="0" u="none" baseline="0" dirty="0"/>
              <a:t>It is impossible to clearly state which system is better!</a:t>
            </a:r>
            <a:endParaRPr lang="en-US" b="1" dirty="0"/>
          </a:p>
          <a:p>
            <a:pPr marL="0" indent="0" algn="l" rtl="0">
              <a:lnSpc>
                <a:spcPct val="100000"/>
              </a:lnSpc>
              <a:buNone/>
            </a:pPr>
            <a:r>
              <a:rPr lang="en-US" b="1" i="0" u="none" baseline="0" dirty="0"/>
              <a:t>One has to examine which system is better suited to the needs and limitations of the grower and of the location.</a:t>
            </a:r>
            <a:endParaRPr lang="en-US" dirty="0"/>
          </a:p>
          <a:p>
            <a:pPr marL="0" indent="0" algn="l" rtl="0">
              <a:lnSpc>
                <a:spcPct val="100000"/>
              </a:lnSpc>
              <a:buNone/>
            </a:pPr>
            <a:r>
              <a:rPr lang="en-US" dirty="0"/>
              <a:t/>
            </a:r>
            <a:br>
              <a:rPr lang="en-US" dirty="0"/>
            </a:br>
            <a:endParaRPr lang="en-US" b="1" dirty="0"/>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46" y="3958899"/>
            <a:ext cx="3207403" cy="1456696"/>
          </a:xfrm>
          <a:prstGeom prst="rect">
            <a:avLst/>
          </a:prstGeom>
        </p:spPr>
      </p:pic>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512" y="3718344"/>
            <a:ext cx="3207403" cy="1697251"/>
          </a:xfrm>
          <a:prstGeom prst="rect">
            <a:avLst/>
          </a:prstGeom>
        </p:spPr>
      </p:pic>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2675" y="3865309"/>
            <a:ext cx="3207403" cy="140323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b="1" i="0" u="none" baseline="0" dirty="0"/>
              <a:t>Advantages of Hydroponic Cultivation</a:t>
            </a:r>
            <a:endParaRPr lang="en-US" dirty="0"/>
          </a:p>
        </p:txBody>
      </p:sp>
      <p:sp>
        <p:nvSpPr>
          <p:cNvPr id="5" name="מציין מיקום תוכן 2"/>
          <p:cNvSpPr txBox="1"/>
          <p:nvPr/>
        </p:nvSpPr>
        <p:spPr>
          <a:xfrm>
            <a:off x="3100388" y="1604211"/>
            <a:ext cx="5656261" cy="4229037"/>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buClr>
                <a:srgbClr val="026163"/>
              </a:buClr>
              <a:buSzPct val="110000"/>
              <a:buFont typeface="Arial" panose="020B0604020202020204" pitchFamily="34" charset="0"/>
              <a:buChar char="•"/>
            </a:pPr>
            <a:r>
              <a:rPr lang="en-US" sz="2400" b="0" i="0" u="none" baseline="0" dirty="0"/>
              <a:t>Enables growing plants even in a soilless environment or where the soil is of low quality</a:t>
            </a:r>
          </a:p>
          <a:p>
            <a:pPr algn="l" rtl="0">
              <a:buClr>
                <a:srgbClr val="026163"/>
              </a:buClr>
              <a:buSzPct val="110000"/>
              <a:buFont typeface="Arial" panose="020B0604020202020204" pitchFamily="34" charset="0"/>
              <a:buChar char="•"/>
            </a:pPr>
            <a:r>
              <a:rPr lang="en-US" sz="2400" b="0" i="0" u="none" baseline="0" dirty="0"/>
              <a:t>Full control of nutrients’ delivery</a:t>
            </a:r>
          </a:p>
          <a:p>
            <a:pPr algn="l" rtl="0">
              <a:buClr>
                <a:srgbClr val="026163"/>
              </a:buClr>
              <a:buSzPct val="110000"/>
              <a:buFont typeface="Arial" panose="020B0604020202020204" pitchFamily="34" charset="0"/>
              <a:buChar char="•"/>
            </a:pPr>
            <a:r>
              <a:rPr lang="en-US" sz="2400" b="0" i="0" u="none" baseline="0" dirty="0"/>
              <a:t>Possibility for rapid plant growth</a:t>
            </a:r>
          </a:p>
          <a:p>
            <a:pPr algn="l" rtl="0">
              <a:buClr>
                <a:srgbClr val="026163"/>
              </a:buClr>
              <a:buSzPct val="110000"/>
              <a:buFont typeface="Arial" panose="020B0604020202020204" pitchFamily="34" charset="0"/>
              <a:buChar char="•"/>
            </a:pPr>
            <a:r>
              <a:rPr lang="en-US" sz="2400" b="0" i="0" u="none" baseline="0" dirty="0"/>
              <a:t>Saving water</a:t>
            </a:r>
          </a:p>
          <a:p>
            <a:pPr algn="l" rtl="0">
              <a:buClr>
                <a:srgbClr val="026163"/>
              </a:buClr>
              <a:buSzPct val="110000"/>
              <a:buFont typeface="Arial" panose="020B0604020202020204" pitchFamily="34" charset="0"/>
              <a:buChar char="•"/>
            </a:pPr>
            <a:r>
              <a:rPr lang="en-US" sz="2400" b="0" i="0" u="none" baseline="0" dirty="0"/>
              <a:t>Virtually free of weeds, insects and diseases</a:t>
            </a:r>
            <a:endParaRPr lang="en-US" sz="2400" dirty="0"/>
          </a:p>
          <a:p>
            <a:pPr algn="l" rtl="0">
              <a:buClr>
                <a:srgbClr val="026163"/>
              </a:buClr>
              <a:buSzPct val="110000"/>
              <a:buFont typeface="Arial" panose="020B0604020202020204" pitchFamily="34" charset="0"/>
              <a:buChar char="•"/>
            </a:pPr>
            <a:r>
              <a:rPr lang="en-US" sz="2400" b="0" i="0" u="none" baseline="0" dirty="0"/>
              <a:t>Reduced use of pesticides</a:t>
            </a:r>
          </a:p>
          <a:p>
            <a:pPr algn="l" rtl="0">
              <a:buClr>
                <a:srgbClr val="026163"/>
              </a:buClr>
              <a:buSzPct val="110000"/>
              <a:buFont typeface="Arial" panose="020B0604020202020204" pitchFamily="34" charset="0"/>
              <a:buChar char="•"/>
            </a:pPr>
            <a:r>
              <a:rPr lang="en-US" sz="2400" b="0" i="0" u="none" baseline="0" dirty="0"/>
              <a:t>Cleaner agricultural produce</a:t>
            </a:r>
          </a:p>
          <a:p>
            <a:pPr marL="0" indent="0" algn="l" rtl="0">
              <a:buClrTx/>
              <a:buNone/>
            </a:pPr>
            <a:endParaRPr lang="en-US" sz="2400" dirty="0"/>
          </a:p>
        </p:txBody>
      </p:sp>
      <p:pic>
        <p:nvPicPr>
          <p:cNvPr id="6" name="תמונה 5"/>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42290" y="2023745"/>
            <a:ext cx="2558415" cy="338899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b="1" i="0" u="none" baseline="0" dirty="0"/>
              <a:t>Challenges and Limitations of Hydroponic Cultivation</a:t>
            </a:r>
            <a:endParaRPr lang="en-US" dirty="0"/>
          </a:p>
        </p:txBody>
      </p:sp>
      <p:sp>
        <p:nvSpPr>
          <p:cNvPr id="3" name="מציין מיקום תוכן 2"/>
          <p:cNvSpPr>
            <a:spLocks noGrp="1"/>
          </p:cNvSpPr>
          <p:nvPr>
            <p:ph idx="1"/>
          </p:nvPr>
        </p:nvSpPr>
        <p:spPr>
          <a:xfrm>
            <a:off x="968432" y="1310664"/>
            <a:ext cx="6645217" cy="4229037"/>
          </a:xfrm>
        </p:spPr>
        <p:txBody>
          <a:bodyPr>
            <a:normAutofit/>
          </a:bodyPr>
          <a:lstStyle/>
          <a:p>
            <a:pPr algn="l" rtl="0">
              <a:buClr>
                <a:srgbClr val="026163"/>
              </a:buClr>
              <a:buSzPct val="110000"/>
              <a:buFont typeface="Arial" panose="020B0604020202020204" pitchFamily="34" charset="0"/>
              <a:buChar char="•"/>
            </a:pPr>
            <a:r>
              <a:rPr lang="en-US" sz="2400" b="0" i="0" u="none" baseline="0" dirty="0"/>
              <a:t>High cost of initial set-up</a:t>
            </a:r>
          </a:p>
          <a:p>
            <a:pPr algn="l" rtl="0">
              <a:buClr>
                <a:srgbClr val="026163"/>
              </a:buClr>
              <a:buSzPct val="110000"/>
              <a:buFont typeface="Arial" panose="020B0604020202020204" pitchFamily="34" charset="0"/>
              <a:buChar char="•"/>
            </a:pPr>
            <a:r>
              <a:rPr lang="en-US" sz="2400" b="0" i="0" u="none" baseline="0" dirty="0"/>
              <a:t>Requires knowledge for system maintenance</a:t>
            </a:r>
          </a:p>
          <a:p>
            <a:pPr algn="l" rtl="0">
              <a:buClr>
                <a:srgbClr val="026163"/>
              </a:buClr>
              <a:buSzPct val="110000"/>
              <a:buFont typeface="Arial" panose="020B0604020202020204" pitchFamily="34" charset="0"/>
              <a:buChar char="•"/>
            </a:pPr>
            <a:r>
              <a:rPr lang="en-US" sz="2400" b="0" i="0" u="none" baseline="0" dirty="0"/>
              <a:t>Unstable - dependent on an uninterrupted supply of </a:t>
            </a:r>
            <a:r>
              <a:rPr lang="en-US" sz="2400" dirty="0">
                <a:sym typeface="+mn-ea"/>
              </a:rPr>
              <a:t>electricity</a:t>
            </a:r>
            <a:endParaRPr lang="en-US" sz="2400" b="0" i="0" u="none" baseline="0" dirty="0"/>
          </a:p>
          <a:p>
            <a:pPr algn="l" rtl="0">
              <a:buClr>
                <a:srgbClr val="026163"/>
              </a:buClr>
              <a:buSzPct val="110000"/>
              <a:buFont typeface="Arial" panose="020B0604020202020204" pitchFamily="34" charset="0"/>
              <a:buChar char="•"/>
            </a:pPr>
            <a:r>
              <a:rPr lang="en-US" sz="2400" b="0" i="0" u="none" baseline="0" dirty="0"/>
              <a:t>Relatively high</a:t>
            </a:r>
            <a:r>
              <a:rPr lang="en-US" sz="2400" dirty="0">
                <a:sym typeface="+mn-ea"/>
              </a:rPr>
              <a:t>consumption                                        of</a:t>
            </a:r>
            <a:r>
              <a:rPr lang="en-US" sz="2400" b="0" i="0" u="none" baseline="0" dirty="0"/>
              <a:t> electricity compared with </a:t>
            </a:r>
            <a:br>
              <a:rPr lang="en-US" sz="2400" b="0" i="0" u="none" baseline="0" dirty="0"/>
            </a:br>
            <a:r>
              <a:rPr lang="en-US" sz="2400" b="0" i="0" u="none" baseline="0" dirty="0"/>
              <a:t>conventional crop farming</a:t>
            </a:r>
          </a:p>
          <a:p>
            <a:pPr algn="l" rtl="0">
              <a:buClr>
                <a:srgbClr val="026163"/>
              </a:buClr>
              <a:buSzPct val="110000"/>
              <a:buFont typeface="Arial" panose="020B0604020202020204" pitchFamily="34" charset="0"/>
              <a:buChar char="•"/>
            </a:pPr>
            <a:r>
              <a:rPr lang="en-US" sz="2400" b="0" i="0" u="none" baseline="0" dirty="0"/>
              <a:t>Not suitable for all types of </a:t>
            </a:r>
            <a:br>
              <a:rPr lang="en-US" sz="2400" b="0" i="0" u="none" baseline="0" dirty="0"/>
            </a:br>
            <a:r>
              <a:rPr lang="en-US" sz="2400" b="0" i="0" u="none" baseline="0" dirty="0"/>
              <a:t>plants</a:t>
            </a:r>
          </a:p>
          <a:p>
            <a:endParaRPr lang="en-US" sz="2400" dirty="0"/>
          </a:p>
          <a:p>
            <a:endParaRPr lang="en-US" sz="2400" dirty="0"/>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480" y="2933065"/>
            <a:ext cx="4120515" cy="27463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b="1" i="0" u="none" baseline="0"/>
              <a:t>Summary</a:t>
            </a:r>
            <a:endParaRPr lang="en-US" dirty="0"/>
          </a:p>
        </p:txBody>
      </p:sp>
      <p:sp>
        <p:nvSpPr>
          <p:cNvPr id="3" name="מציין מיקום תוכן 2"/>
          <p:cNvSpPr>
            <a:spLocks noGrp="1"/>
          </p:cNvSpPr>
          <p:nvPr>
            <p:ph idx="1"/>
          </p:nvPr>
        </p:nvSpPr>
        <p:spPr>
          <a:xfrm>
            <a:off x="495300" y="1229360"/>
            <a:ext cx="5874385" cy="3952240"/>
          </a:xfrm>
        </p:spPr>
        <p:txBody>
          <a:bodyPr/>
          <a:lstStyle/>
          <a:p>
            <a:pPr algn="l" rtl="0">
              <a:lnSpc>
                <a:spcPct val="100000"/>
              </a:lnSpc>
            </a:pPr>
            <a:r>
              <a:rPr lang="en-US" b="0" i="0" u="none" baseline="0" dirty="0"/>
              <a:t>We have learned that plants can be </a:t>
            </a:r>
            <a:r>
              <a:rPr lang="en-US" b="1" i="0" u="none" baseline="0" dirty="0"/>
              <a:t>grown almost anywhere</a:t>
            </a:r>
            <a:r>
              <a:rPr lang="en-US" b="0" i="0" u="none" baseline="0" dirty="0"/>
              <a:t>, even without the use of soil at all.</a:t>
            </a:r>
          </a:p>
          <a:p>
            <a:pPr algn="l" rtl="0">
              <a:lnSpc>
                <a:spcPct val="100000"/>
              </a:lnSpc>
            </a:pPr>
            <a:r>
              <a:rPr lang="en-US" b="0" i="0" u="none" baseline="0" dirty="0"/>
              <a:t>We have learned about </a:t>
            </a:r>
            <a:r>
              <a:rPr lang="en-US" b="1" i="0" u="none" baseline="0" dirty="0"/>
              <a:t>various kinds of hydroponic systems</a:t>
            </a:r>
            <a:r>
              <a:rPr lang="en-US" b="0" i="0" u="none" baseline="0" dirty="0"/>
              <a:t>. </a:t>
            </a:r>
          </a:p>
          <a:p>
            <a:pPr algn="l" rtl="0">
              <a:lnSpc>
                <a:spcPct val="100000"/>
              </a:lnSpc>
            </a:pPr>
            <a:r>
              <a:rPr lang="en-US" b="0" i="0" u="none" baseline="0" dirty="0"/>
              <a:t>What they all have in common is the ability to </a:t>
            </a:r>
            <a:r>
              <a:rPr lang="en-US" b="1" i="0" u="none" baseline="0" dirty="0"/>
              <a:t>provide all of the plants’ needs</a:t>
            </a:r>
            <a:r>
              <a:rPr lang="en-US" b="0" i="0" u="none" baseline="0" dirty="0"/>
              <a:t>, </a:t>
            </a:r>
            <a:r>
              <a:rPr lang="en-US" b="0" i="0" u="none" baseline="0" dirty="0" smtClean="0"/>
              <a:t>under </a:t>
            </a:r>
            <a:r>
              <a:rPr lang="en-US" b="1" i="0" u="none" baseline="0" dirty="0"/>
              <a:t>finely-tuned conditions</a:t>
            </a:r>
            <a:r>
              <a:rPr lang="en-US" b="0" i="0" u="none" baseline="0" dirty="0"/>
              <a:t>, facilitating </a:t>
            </a:r>
            <a:r>
              <a:rPr lang="en-US" b="1" i="0" u="none" baseline="0" dirty="0"/>
              <a:t>efficient growth</a:t>
            </a:r>
            <a:r>
              <a:rPr lang="en-US" b="0" i="0" u="none" baseline="0" dirty="0"/>
              <a:t>, </a:t>
            </a:r>
            <a:r>
              <a:rPr lang="en-US" b="1" i="0" u="none" baseline="0" dirty="0" smtClean="0"/>
              <a:t>saving </a:t>
            </a:r>
            <a:r>
              <a:rPr lang="en-US" b="1" i="0" u="none" baseline="0" dirty="0"/>
              <a:t>on water</a:t>
            </a:r>
            <a:r>
              <a:rPr lang="en-US" b="0" i="0" u="none" baseline="0" dirty="0"/>
              <a:t>, </a:t>
            </a:r>
            <a:r>
              <a:rPr lang="en-US" b="1" i="0" u="none" baseline="0" dirty="0"/>
              <a:t>fertilizers</a:t>
            </a:r>
            <a:r>
              <a:rPr lang="en-US" b="0" i="0" u="none" baseline="0" dirty="0"/>
              <a:t> and </a:t>
            </a:r>
            <a:r>
              <a:rPr lang="en-US" b="1" i="0" u="none" baseline="0" dirty="0"/>
              <a:t>pesticides</a:t>
            </a:r>
            <a:r>
              <a:rPr lang="en-US" b="0" i="0" u="none" baseline="0" dirty="0"/>
              <a:t> </a:t>
            </a:r>
            <a:r>
              <a:rPr lang="en-US" b="0" i="0" u="none" baseline="0" dirty="0" smtClean="0"/>
              <a:t>and </a:t>
            </a:r>
            <a:r>
              <a:rPr lang="en-US" b="1" i="0" u="none" baseline="0" dirty="0"/>
              <a:t>protecting the environment</a:t>
            </a:r>
            <a:r>
              <a:rPr lang="en-US" b="0" i="0" u="none" baseline="0" dirty="0"/>
              <a:t>.</a:t>
            </a:r>
            <a:endParaRPr lang="en-US" dirty="0"/>
          </a:p>
          <a:p>
            <a:pPr marL="0" indent="0" algn="l" rtl="0">
              <a:lnSpc>
                <a:spcPct val="100000"/>
              </a:lnSpc>
              <a:buNone/>
            </a:pPr>
            <a:r>
              <a:rPr lang="en-US" dirty="0"/>
              <a:t/>
            </a:r>
            <a:br>
              <a:rPr lang="en-US" dirty="0"/>
            </a:br>
            <a:endParaRPr lang="en-US" dirty="0"/>
          </a:p>
        </p:txBody>
      </p:sp>
      <p:pic>
        <p:nvPicPr>
          <p:cNvPr id="4" name="תמונה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6279515" y="1387475"/>
            <a:ext cx="2864485" cy="3794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rtl="0"/>
            <a:r>
              <a:rPr lang="en-US" b="1" i="0" u="none" baseline="0" dirty="0"/>
              <a:t>Plants As Living Organisms</a:t>
            </a:r>
            <a:endParaRPr lang="en-US" dirty="0"/>
          </a:p>
        </p:txBody>
      </p:sp>
      <p:grpSp>
        <p:nvGrpSpPr>
          <p:cNvPr id="6" name="קבוצה 5"/>
          <p:cNvGrpSpPr/>
          <p:nvPr/>
        </p:nvGrpSpPr>
        <p:grpSpPr>
          <a:xfrm>
            <a:off x="1743683" y="1586619"/>
            <a:ext cx="5911243" cy="1469391"/>
            <a:chOff x="1743683" y="1586619"/>
            <a:chExt cx="5911243" cy="1469391"/>
          </a:xfrm>
        </p:grpSpPr>
        <p:grpSp>
          <p:nvGrpSpPr>
            <p:cNvPr id="39" name="קבוצה 38"/>
            <p:cNvGrpSpPr/>
            <p:nvPr/>
          </p:nvGrpSpPr>
          <p:grpSpPr>
            <a:xfrm>
              <a:off x="3904266" y="2411060"/>
              <a:ext cx="1853025" cy="644950"/>
              <a:chOff x="2808719" y="2472909"/>
              <a:chExt cx="1853025" cy="644950"/>
            </a:xfrm>
          </p:grpSpPr>
          <p:grpSp>
            <p:nvGrpSpPr>
              <p:cNvPr id="65" name="Group 3"/>
              <p:cNvGrpSpPr/>
              <p:nvPr/>
            </p:nvGrpSpPr>
            <p:grpSpPr>
              <a:xfrm>
                <a:off x="2808719" y="2472909"/>
                <a:ext cx="1783566" cy="489391"/>
                <a:chOff x="800295" y="971989"/>
                <a:chExt cx="1783566" cy="489391"/>
              </a:xfrm>
            </p:grpSpPr>
            <p:sp>
              <p:nvSpPr>
                <p:cNvPr id="67" name="Rectangle 25"/>
                <p:cNvSpPr/>
                <p:nvPr/>
              </p:nvSpPr>
              <p:spPr>
                <a:xfrm>
                  <a:off x="800296" y="971989"/>
                  <a:ext cx="1783565"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8" name="Rectangle 26"/>
                <p:cNvSpPr/>
                <p:nvPr/>
              </p:nvSpPr>
              <p:spPr>
                <a:xfrm>
                  <a:off x="800295" y="971989"/>
                  <a:ext cx="1735811"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defTabSz="800100" rtl="0">
                    <a:lnSpc>
                      <a:spcPct val="90000"/>
                    </a:lnSpc>
                    <a:spcBef>
                      <a:spcPct val="0"/>
                    </a:spcBef>
                    <a:spcAft>
                      <a:spcPct val="35000"/>
                    </a:spcAft>
                  </a:pPr>
                  <a:r>
                    <a:rPr lang="en-US" b="1" i="0" u="none" kern="1200" baseline="0" dirty="0"/>
                    <a:t>Communication with the environmen</a:t>
                  </a:r>
                  <a:r>
                    <a:rPr lang="en-US" sz="1800" b="1" i="0" u="none" kern="1200" baseline="0" dirty="0"/>
                    <a:t>t</a:t>
                  </a:r>
                  <a:r>
                    <a:rPr lang="en-US" sz="1800" b="0" i="0" u="none" kern="1200" baseline="0" dirty="0"/>
                    <a:t>	</a:t>
                  </a:r>
                </a:p>
              </p:txBody>
            </p:sp>
          </p:grpSp>
          <p:sp>
            <p:nvSpPr>
              <p:cNvPr id="66" name="Oval 4"/>
              <p:cNvSpPr/>
              <p:nvPr/>
            </p:nvSpPr>
            <p:spPr>
              <a:xfrm>
                <a:off x="4128117" y="2584232"/>
                <a:ext cx="533627" cy="533627"/>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40" name="קבוצה 39"/>
            <p:cNvGrpSpPr/>
            <p:nvPr/>
          </p:nvGrpSpPr>
          <p:grpSpPr>
            <a:xfrm>
              <a:off x="1743683" y="1586619"/>
              <a:ext cx="1881547" cy="650150"/>
              <a:chOff x="4500732" y="2641721"/>
              <a:chExt cx="1881547" cy="650150"/>
            </a:xfrm>
          </p:grpSpPr>
          <p:grpSp>
            <p:nvGrpSpPr>
              <p:cNvPr id="61" name="Group 5"/>
              <p:cNvGrpSpPr/>
              <p:nvPr/>
            </p:nvGrpSpPr>
            <p:grpSpPr>
              <a:xfrm>
                <a:off x="4500732" y="2641721"/>
                <a:ext cx="1755121" cy="489391"/>
                <a:chOff x="2492308" y="1140801"/>
                <a:chExt cx="1755121" cy="489391"/>
              </a:xfrm>
            </p:grpSpPr>
            <p:sp>
              <p:nvSpPr>
                <p:cNvPr id="63" name="Rectangle 23"/>
                <p:cNvSpPr/>
                <p:nvPr/>
              </p:nvSpPr>
              <p:spPr>
                <a:xfrm>
                  <a:off x="2492308" y="1140801"/>
                  <a:ext cx="1755121"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4" name="Rectangle 24"/>
                <p:cNvSpPr/>
                <p:nvPr/>
              </p:nvSpPr>
              <p:spPr>
                <a:xfrm>
                  <a:off x="2519580" y="1140801"/>
                  <a:ext cx="1194222"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defTabSz="800100" rtl="0">
                    <a:lnSpc>
                      <a:spcPct val="90000"/>
                    </a:lnSpc>
                    <a:spcBef>
                      <a:spcPct val="0"/>
                    </a:spcBef>
                    <a:spcAft>
                      <a:spcPct val="35000"/>
                    </a:spcAft>
                  </a:pPr>
                  <a:r>
                    <a:rPr lang="en-US" b="1" i="0" u="none" kern="1200" baseline="0" dirty="0"/>
                    <a:t>Growth and development</a:t>
                  </a:r>
                  <a:endParaRPr lang="en-US" b="1" kern="1200" dirty="0"/>
                </a:p>
              </p:txBody>
            </p:sp>
          </p:grpSp>
          <p:sp>
            <p:nvSpPr>
              <p:cNvPr id="62" name="Oval 6"/>
              <p:cNvSpPr/>
              <p:nvPr/>
            </p:nvSpPr>
            <p:spPr>
              <a:xfrm>
                <a:off x="5848652" y="2758244"/>
                <a:ext cx="533627" cy="533627"/>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41" name="קבוצה 40"/>
            <p:cNvGrpSpPr/>
            <p:nvPr/>
          </p:nvGrpSpPr>
          <p:grpSpPr>
            <a:xfrm>
              <a:off x="6004472" y="2404769"/>
              <a:ext cx="1650453" cy="650150"/>
              <a:chOff x="6513861" y="2472909"/>
              <a:chExt cx="1650453" cy="650150"/>
            </a:xfrm>
          </p:grpSpPr>
          <p:grpSp>
            <p:nvGrpSpPr>
              <p:cNvPr id="57" name="Group 7"/>
              <p:cNvGrpSpPr/>
              <p:nvPr/>
            </p:nvGrpSpPr>
            <p:grpSpPr>
              <a:xfrm>
                <a:off x="6513861" y="2472909"/>
                <a:ext cx="1524649" cy="489391"/>
                <a:chOff x="4505437" y="971989"/>
                <a:chExt cx="1524649" cy="489391"/>
              </a:xfrm>
            </p:grpSpPr>
            <p:sp>
              <p:nvSpPr>
                <p:cNvPr id="59" name="Rectangle 21"/>
                <p:cNvSpPr/>
                <p:nvPr/>
              </p:nvSpPr>
              <p:spPr>
                <a:xfrm>
                  <a:off x="4505437" y="971989"/>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0" name="Rectangle 22"/>
                <p:cNvSpPr/>
                <p:nvPr/>
              </p:nvSpPr>
              <p:spPr>
                <a:xfrm>
                  <a:off x="4505437" y="971989"/>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defTabSz="800100" rtl="0">
                    <a:lnSpc>
                      <a:spcPct val="90000"/>
                    </a:lnSpc>
                    <a:spcBef>
                      <a:spcPct val="0"/>
                    </a:spcBef>
                    <a:spcAft>
                      <a:spcPct val="35000"/>
                    </a:spcAft>
                  </a:pPr>
                  <a:r>
                    <a:rPr lang="en-US" b="1" i="0" u="none" kern="1200" baseline="0" dirty="0"/>
                    <a:t>Movement</a:t>
                  </a:r>
                  <a:endParaRPr lang="en-US" sz="1800" b="1" kern="1200" dirty="0"/>
                </a:p>
              </p:txBody>
            </p:sp>
          </p:grpSp>
          <p:sp>
            <p:nvSpPr>
              <p:cNvPr id="58" name="Oval 8"/>
              <p:cNvSpPr/>
              <p:nvPr/>
            </p:nvSpPr>
            <p:spPr>
              <a:xfrm>
                <a:off x="7630687" y="2589432"/>
                <a:ext cx="533627" cy="533627"/>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42" name="קבוצה 41"/>
            <p:cNvGrpSpPr/>
            <p:nvPr/>
          </p:nvGrpSpPr>
          <p:grpSpPr>
            <a:xfrm>
              <a:off x="1743683" y="2410628"/>
              <a:ext cx="1843576" cy="611361"/>
              <a:chOff x="2808720" y="3289018"/>
              <a:chExt cx="1843576" cy="611361"/>
            </a:xfrm>
          </p:grpSpPr>
          <p:grpSp>
            <p:nvGrpSpPr>
              <p:cNvPr id="53" name="Group 9"/>
              <p:cNvGrpSpPr/>
              <p:nvPr/>
            </p:nvGrpSpPr>
            <p:grpSpPr>
              <a:xfrm>
                <a:off x="2808720" y="3289018"/>
                <a:ext cx="1783565" cy="489391"/>
                <a:chOff x="93198" y="3269102"/>
                <a:chExt cx="1524649" cy="489391"/>
              </a:xfrm>
            </p:grpSpPr>
            <p:sp>
              <p:nvSpPr>
                <p:cNvPr id="55" name="Rectangle 19"/>
                <p:cNvSpPr/>
                <p:nvPr/>
              </p:nvSpPr>
              <p:spPr>
                <a:xfrm>
                  <a:off x="93198" y="3269102"/>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6" name="Rectangle 20"/>
                <p:cNvSpPr/>
                <p:nvPr/>
              </p:nvSpPr>
              <p:spPr>
                <a:xfrm>
                  <a:off x="93198" y="3269102"/>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defTabSz="800100" rtl="0">
                    <a:lnSpc>
                      <a:spcPct val="90000"/>
                    </a:lnSpc>
                    <a:spcBef>
                      <a:spcPct val="0"/>
                    </a:spcBef>
                    <a:spcAft>
                      <a:spcPct val="35000"/>
                    </a:spcAft>
                  </a:pPr>
                  <a:r>
                    <a:rPr lang="en-US" b="1" i="0" u="none" kern="1200" baseline="0" dirty="0"/>
                    <a:t>Respiration</a:t>
                  </a:r>
                  <a:endParaRPr lang="en-US" sz="1600" b="1" kern="1200" dirty="0"/>
                </a:p>
              </p:txBody>
            </p:sp>
          </p:grpSp>
          <p:sp>
            <p:nvSpPr>
              <p:cNvPr id="54" name="Oval 10"/>
              <p:cNvSpPr/>
              <p:nvPr/>
            </p:nvSpPr>
            <p:spPr>
              <a:xfrm>
                <a:off x="4118669" y="3366752"/>
                <a:ext cx="533627" cy="533627"/>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43" name="קבוצה 42"/>
            <p:cNvGrpSpPr/>
            <p:nvPr/>
          </p:nvGrpSpPr>
          <p:grpSpPr>
            <a:xfrm>
              <a:off x="6004472" y="1590400"/>
              <a:ext cx="1650454" cy="611362"/>
              <a:chOff x="4731204" y="3457830"/>
              <a:chExt cx="1650454" cy="611362"/>
            </a:xfrm>
          </p:grpSpPr>
          <p:grpSp>
            <p:nvGrpSpPr>
              <p:cNvPr id="49" name="Group 11"/>
              <p:cNvGrpSpPr/>
              <p:nvPr/>
            </p:nvGrpSpPr>
            <p:grpSpPr>
              <a:xfrm>
                <a:off x="4731204" y="3457830"/>
                <a:ext cx="1524649" cy="489391"/>
                <a:chOff x="2649508" y="3268759"/>
                <a:chExt cx="1524649" cy="489391"/>
              </a:xfrm>
            </p:grpSpPr>
            <p:sp>
              <p:nvSpPr>
                <p:cNvPr id="51" name="Rectangle 17"/>
                <p:cNvSpPr/>
                <p:nvPr/>
              </p:nvSpPr>
              <p:spPr>
                <a:xfrm>
                  <a:off x="2649508" y="3268759"/>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2" name="Rectangle 18"/>
                <p:cNvSpPr/>
                <p:nvPr/>
              </p:nvSpPr>
              <p:spPr>
                <a:xfrm>
                  <a:off x="2649508" y="3268759"/>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defTabSz="800100" rtl="0">
                    <a:lnSpc>
                      <a:spcPct val="90000"/>
                    </a:lnSpc>
                    <a:spcBef>
                      <a:spcPct val="0"/>
                    </a:spcBef>
                    <a:spcAft>
                      <a:spcPct val="35000"/>
                    </a:spcAft>
                  </a:pPr>
                  <a:r>
                    <a:rPr lang="en-US" b="1" i="0" u="none" kern="1200" baseline="0" dirty="0"/>
                    <a:t>Feeding</a:t>
                  </a:r>
                  <a:endParaRPr lang="en-US" b="1" kern="1200" dirty="0"/>
                </a:p>
              </p:txBody>
            </p:sp>
          </p:grpSp>
          <p:sp>
            <p:nvSpPr>
              <p:cNvPr id="50" name="Oval 12"/>
              <p:cNvSpPr/>
              <p:nvPr/>
            </p:nvSpPr>
            <p:spPr>
              <a:xfrm>
                <a:off x="5848031" y="3535565"/>
                <a:ext cx="533627" cy="533627"/>
              </a:xfrm>
              <a:prstGeom prst="ellipse">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44" name="קבוצה 43"/>
            <p:cNvGrpSpPr/>
            <p:nvPr/>
          </p:nvGrpSpPr>
          <p:grpSpPr>
            <a:xfrm>
              <a:off x="3989624" y="1590400"/>
              <a:ext cx="1650454" cy="611362"/>
              <a:chOff x="6513861" y="3457830"/>
              <a:chExt cx="1650454" cy="611362"/>
            </a:xfrm>
          </p:grpSpPr>
          <p:grpSp>
            <p:nvGrpSpPr>
              <p:cNvPr id="45" name="Group 13"/>
              <p:cNvGrpSpPr/>
              <p:nvPr/>
            </p:nvGrpSpPr>
            <p:grpSpPr>
              <a:xfrm>
                <a:off x="6513861" y="3457830"/>
                <a:ext cx="1524649" cy="489391"/>
                <a:chOff x="4432165" y="3268759"/>
                <a:chExt cx="1524649" cy="489391"/>
              </a:xfrm>
            </p:grpSpPr>
            <p:sp>
              <p:nvSpPr>
                <p:cNvPr id="47" name="Rectangle 15"/>
                <p:cNvSpPr/>
                <p:nvPr/>
              </p:nvSpPr>
              <p:spPr>
                <a:xfrm>
                  <a:off x="4432165" y="3268759"/>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8" name="Rectangle 16"/>
                <p:cNvSpPr/>
                <p:nvPr/>
              </p:nvSpPr>
              <p:spPr>
                <a:xfrm>
                  <a:off x="4432165" y="3268759"/>
                  <a:ext cx="1234040"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defTabSz="800100" rtl="0">
                    <a:lnSpc>
                      <a:spcPct val="90000"/>
                    </a:lnSpc>
                    <a:spcBef>
                      <a:spcPct val="0"/>
                    </a:spcBef>
                    <a:spcAft>
                      <a:spcPct val="35000"/>
                    </a:spcAft>
                  </a:pPr>
                  <a:r>
                    <a:rPr lang="en-US" b="1" i="0" u="none" kern="1200" baseline="0" dirty="0"/>
                    <a:t>Reproduction</a:t>
                  </a:r>
                  <a:endParaRPr lang="en-US" b="1" kern="1200" dirty="0"/>
                </a:p>
              </p:txBody>
            </p:sp>
          </p:grpSp>
          <p:sp>
            <p:nvSpPr>
              <p:cNvPr id="46" name="Oval 14"/>
              <p:cNvSpPr/>
              <p:nvPr/>
            </p:nvSpPr>
            <p:spPr>
              <a:xfrm>
                <a:off x="7630688" y="3535565"/>
                <a:ext cx="533627" cy="533627"/>
              </a:xfrm>
              <a:prstGeom prst="ellipse">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pic>
        <p:nvPicPr>
          <p:cNvPr id="2" name="תמונה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4480" y="3194092"/>
            <a:ext cx="3931694" cy="2621129"/>
          </a:xfrm>
          <a:prstGeom prst="rect">
            <a:avLst/>
          </a:prstGeom>
        </p:spPr>
      </p:pic>
      <p:sp>
        <p:nvSpPr>
          <p:cNvPr id="4" name="Rectangle 1"/>
          <p:cNvSpPr>
            <a:spLocks noChangeArrowheads="1"/>
          </p:cNvSpPr>
          <p:nvPr/>
        </p:nvSpPr>
        <p:spPr bwMode="auto">
          <a:xfrm>
            <a:off x="1468960" y="6582044"/>
            <a:ext cx="2637260"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r" rtl="0">
              <a:buClrTx/>
            </a:pPr>
            <a:r>
              <a:rPr lang="en-US" sz="1000" b="0" i="0" u="none" baseline="0"/>
              <a:t>Photo by </a:t>
            </a:r>
            <a:r>
              <a:rPr lang="en-US" sz="1000" b="0" i="0" u="none" baseline="0">
                <a:solidFill>
                  <a:srgbClr val="767676"/>
                </a:solidFill>
                <a:hlinkClick r:id="rId9"/>
              </a:rPr>
              <a:t>Rineshkumar Ghirao</a:t>
            </a:r>
            <a:r>
              <a:rPr lang="en-US" sz="1000" b="0" i="0" u="none" baseline="0"/>
              <a:t> on </a:t>
            </a:r>
            <a:r>
              <a:rPr lang="en-US" sz="1000" b="0" i="0" u="none" baseline="0">
                <a:solidFill>
                  <a:srgbClr val="767676"/>
                </a:solidFill>
                <a:hlinkClick r:id="rId10"/>
              </a:rPr>
              <a:t>Unsplash</a:t>
            </a:r>
            <a:endParaRPr lang="en-US" altLang="en-US" sz="600" dirty="0"/>
          </a:p>
        </p:txBody>
      </p:sp>
      <p:sp>
        <p:nvSpPr>
          <p:cNvPr id="69" name="Content Placeholder 1"/>
          <p:cNvSpPr txBox="1"/>
          <p:nvPr/>
        </p:nvSpPr>
        <p:spPr>
          <a:xfrm>
            <a:off x="635305" y="1153855"/>
            <a:ext cx="8128000" cy="4470279"/>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Font typeface="Wingdings" panose="05000000000000000000" pitchFamily="2" charset="2"/>
              <a:buNone/>
            </a:pPr>
            <a:r>
              <a:rPr lang="en-US" b="0" i="0" u="none" baseline="0" dirty="0">
                <a:solidFill>
                  <a:srgbClr val="595959"/>
                </a:solidFill>
              </a:rPr>
              <a:t>Plants are </a:t>
            </a:r>
            <a:r>
              <a:rPr lang="en-US" b="1" i="0" u="none" baseline="0" dirty="0">
                <a:solidFill>
                  <a:srgbClr val="595959"/>
                </a:solidFill>
              </a:rPr>
              <a:t>living organisms.</a:t>
            </a:r>
            <a:r>
              <a:rPr lang="en-US" b="0" i="0" u="none" baseline="0" dirty="0">
                <a:solidFill>
                  <a:srgbClr val="595959"/>
                </a:solidFill>
              </a:rPr>
              <a:t> They possess all of the characteristics of life:</a:t>
            </a:r>
          </a:p>
          <a:p>
            <a:pPr marL="0" indent="0" algn="l" rtl="0">
              <a:buFont typeface="Wingdings" panose="05000000000000000000" pitchFamily="2" charset="2"/>
              <a:buNone/>
            </a:pPr>
            <a:endParaRPr lang="en-US" dirty="0">
              <a:solidFill>
                <a:srgbClr val="595959"/>
              </a:solidFill>
            </a:endParaRPr>
          </a:p>
          <a:p>
            <a:pPr marL="0" indent="0" algn="l" rtl="0">
              <a:buFont typeface="Wingdings" panose="05000000000000000000" pitchFamily="2" charset="2"/>
              <a:buNone/>
            </a:pPr>
            <a:endParaRPr lang="en-US" dirty="0">
              <a:solidFill>
                <a:srgbClr val="595959"/>
              </a:solidFill>
            </a:endParaRPr>
          </a:p>
          <a:p>
            <a:pPr marL="0" indent="0" algn="l" rtl="0">
              <a:buFont typeface="Wingdings" panose="05000000000000000000" pitchFamily="2" charset="2"/>
              <a:buNone/>
            </a:pPr>
            <a:endParaRPr lang="en-US" dirty="0">
              <a:solidFill>
                <a:srgbClr val="595959"/>
              </a:solidFill>
            </a:endParaRPr>
          </a:p>
          <a:p>
            <a:pPr marL="0" indent="0" algn="l" rtl="0">
              <a:buFont typeface="Wingdings" panose="05000000000000000000" pitchFamily="2" charset="2"/>
              <a:buNone/>
            </a:pPr>
            <a:endParaRPr lang="en-US" dirty="0">
              <a:solidFill>
                <a:srgbClr val="595959"/>
              </a:solidFill>
            </a:endParaRPr>
          </a:p>
        </p:txBody>
      </p:sp>
      <p:sp>
        <p:nvSpPr>
          <p:cNvPr id="5" name="TextBox 4"/>
          <p:cNvSpPr txBox="1"/>
          <p:nvPr/>
        </p:nvSpPr>
        <p:spPr>
          <a:xfrm>
            <a:off x="4126230" y="2931795"/>
            <a:ext cx="914400" cy="914400"/>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1961" y="1478707"/>
            <a:ext cx="6284356" cy="1070938"/>
          </a:xfrm>
        </p:spPr>
        <p:txBody>
          <a:bodyPr>
            <a:normAutofit/>
          </a:bodyPr>
          <a:lstStyle/>
          <a:p>
            <a:pPr marL="0" indent="0" algn="l" rtl="0">
              <a:buNone/>
            </a:pPr>
            <a:r>
              <a:rPr lang="en-US"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Watch the video and write down what characteristics of life you can identify in the plants:</a:t>
            </a:r>
          </a:p>
        </p:txBody>
      </p:sp>
      <p:sp>
        <p:nvSpPr>
          <p:cNvPr id="3" name="Title 2"/>
          <p:cNvSpPr>
            <a:spLocks noGrp="1"/>
          </p:cNvSpPr>
          <p:nvPr>
            <p:ph type="title"/>
          </p:nvPr>
        </p:nvSpPr>
        <p:spPr/>
        <p:txBody>
          <a:bodyPr/>
          <a:lstStyle/>
          <a:p>
            <a:pPr algn="l" rtl="0"/>
            <a:r>
              <a:rPr lang="en-US" b="1" i="0" u="none" baseline="0" dirty="0"/>
              <a:t>Plants As Living Organisms</a:t>
            </a:r>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132" y="2169938"/>
            <a:ext cx="5489327" cy="3093125"/>
          </a:xfrm>
          <a:prstGeom prst="rect">
            <a:avLst/>
          </a:prstGeom>
        </p:spPr>
      </p:pic>
      <p:sp>
        <p:nvSpPr>
          <p:cNvPr id="5" name="מלבן 4"/>
          <p:cNvSpPr/>
          <p:nvPr/>
        </p:nvSpPr>
        <p:spPr>
          <a:xfrm>
            <a:off x="2760312" y="5424486"/>
            <a:ext cx="3696846" cy="307777"/>
          </a:xfrm>
          <a:prstGeom prst="rect">
            <a:avLst/>
          </a:prstGeom>
        </p:spPr>
        <p:txBody>
          <a:bodyPr wrap="none">
            <a:spAutoFit/>
          </a:bodyPr>
          <a:lstStyle/>
          <a:p>
            <a:r>
              <a:rPr lang="en-US" dirty="0">
                <a:latin typeface="+mn-lt"/>
                <a:hlinkClick r:id="rId2"/>
              </a:rPr>
              <a:t>https://www.youtube.com/watch/UoL1dg3SzOI</a:t>
            </a:r>
            <a:endParaRPr lang="en-US"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53785"/>
            <a:ext cx="8128000" cy="4470279"/>
          </a:xfrm>
        </p:spPr>
        <p:txBody>
          <a:bodyPr/>
          <a:lstStyle/>
          <a:p>
            <a:pPr marL="0" indent="0" algn="l" rtl="0">
              <a:buNone/>
            </a:pPr>
            <a:r>
              <a:rPr lang="en-US" b="1" i="0" u="none" baseline="0" dirty="0"/>
              <a:t>Have you identified all these characteristics of life in this video?</a:t>
            </a:r>
            <a:endParaRPr lang="en-US" b="1"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p:txBody>
      </p:sp>
      <p:sp>
        <p:nvSpPr>
          <p:cNvPr id="3" name="Title 2"/>
          <p:cNvSpPr>
            <a:spLocks noGrp="1"/>
          </p:cNvSpPr>
          <p:nvPr>
            <p:ph type="title"/>
          </p:nvPr>
        </p:nvSpPr>
        <p:spPr/>
        <p:txBody>
          <a:bodyPr/>
          <a:lstStyle/>
          <a:p>
            <a:pPr algn="l" rtl="0"/>
            <a:r>
              <a:rPr lang="en-US" b="1" i="0" u="none" baseline="0" dirty="0"/>
              <a:t>Plants As Living Organisms</a:t>
            </a:r>
            <a:endParaRPr lang="en-US" dirty="0"/>
          </a:p>
        </p:txBody>
      </p:sp>
      <p:pic>
        <p:nvPicPr>
          <p:cNvPr id="5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3095" y="3205637"/>
            <a:ext cx="4485907" cy="2527718"/>
          </a:xfrm>
          <a:prstGeom prst="rect">
            <a:avLst/>
          </a:prstGeom>
        </p:spPr>
      </p:pic>
      <p:grpSp>
        <p:nvGrpSpPr>
          <p:cNvPr id="6" name="קבוצה 5"/>
          <p:cNvGrpSpPr/>
          <p:nvPr/>
        </p:nvGrpSpPr>
        <p:grpSpPr>
          <a:xfrm>
            <a:off x="1743683" y="1657198"/>
            <a:ext cx="5911243" cy="1469391"/>
            <a:chOff x="1743683" y="1586619"/>
            <a:chExt cx="5911243" cy="1469391"/>
          </a:xfrm>
        </p:grpSpPr>
        <p:grpSp>
          <p:nvGrpSpPr>
            <p:cNvPr id="7" name="קבוצה 6"/>
            <p:cNvGrpSpPr/>
            <p:nvPr/>
          </p:nvGrpSpPr>
          <p:grpSpPr>
            <a:xfrm>
              <a:off x="3904266" y="2411060"/>
              <a:ext cx="1853025" cy="644950"/>
              <a:chOff x="2808719" y="2472909"/>
              <a:chExt cx="1853025" cy="644950"/>
            </a:xfrm>
          </p:grpSpPr>
          <p:grpSp>
            <p:nvGrpSpPr>
              <p:cNvPr id="33" name="Group 3"/>
              <p:cNvGrpSpPr/>
              <p:nvPr/>
            </p:nvGrpSpPr>
            <p:grpSpPr>
              <a:xfrm>
                <a:off x="2808719" y="2472909"/>
                <a:ext cx="1783566" cy="489391"/>
                <a:chOff x="800295" y="971989"/>
                <a:chExt cx="1783566" cy="489391"/>
              </a:xfrm>
            </p:grpSpPr>
            <p:sp>
              <p:nvSpPr>
                <p:cNvPr id="35" name="Rectangle 25"/>
                <p:cNvSpPr/>
                <p:nvPr/>
              </p:nvSpPr>
              <p:spPr>
                <a:xfrm>
                  <a:off x="800296" y="971989"/>
                  <a:ext cx="1783565"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Rectangle 26"/>
                <p:cNvSpPr/>
                <p:nvPr/>
              </p:nvSpPr>
              <p:spPr>
                <a:xfrm>
                  <a:off x="800295" y="971989"/>
                  <a:ext cx="1735811"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defTabSz="800100" rtl="0">
                    <a:lnSpc>
                      <a:spcPct val="90000"/>
                    </a:lnSpc>
                    <a:spcBef>
                      <a:spcPct val="0"/>
                    </a:spcBef>
                    <a:spcAft>
                      <a:spcPct val="35000"/>
                    </a:spcAft>
                  </a:pPr>
                  <a:r>
                    <a:rPr lang="en-US" b="1" i="0" u="none" kern="1200" baseline="0" dirty="0"/>
                    <a:t>Communication with the environmen</a:t>
                  </a:r>
                  <a:r>
                    <a:rPr lang="en-US" sz="1800" b="1" i="0" u="none" kern="1200" baseline="0" dirty="0"/>
                    <a:t>t</a:t>
                  </a:r>
                  <a:r>
                    <a:rPr lang="en-US" sz="1800" b="0" i="0" u="none" kern="1200" baseline="0" dirty="0"/>
                    <a:t>	</a:t>
                  </a:r>
                </a:p>
              </p:txBody>
            </p:sp>
          </p:grpSp>
          <p:sp>
            <p:nvSpPr>
              <p:cNvPr id="34" name="Oval 4"/>
              <p:cNvSpPr/>
              <p:nvPr/>
            </p:nvSpPr>
            <p:spPr>
              <a:xfrm>
                <a:off x="4128117" y="2584232"/>
                <a:ext cx="533627" cy="533627"/>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8" name="קבוצה 7"/>
            <p:cNvGrpSpPr/>
            <p:nvPr/>
          </p:nvGrpSpPr>
          <p:grpSpPr>
            <a:xfrm>
              <a:off x="1743683" y="1586619"/>
              <a:ext cx="1881547" cy="650150"/>
              <a:chOff x="4500732" y="2641721"/>
              <a:chExt cx="1881547" cy="650150"/>
            </a:xfrm>
          </p:grpSpPr>
          <p:grpSp>
            <p:nvGrpSpPr>
              <p:cNvPr id="29" name="Group 5"/>
              <p:cNvGrpSpPr/>
              <p:nvPr/>
            </p:nvGrpSpPr>
            <p:grpSpPr>
              <a:xfrm>
                <a:off x="4500732" y="2641721"/>
                <a:ext cx="1755121" cy="489391"/>
                <a:chOff x="2492308" y="1140801"/>
                <a:chExt cx="1755121" cy="489391"/>
              </a:xfrm>
            </p:grpSpPr>
            <p:sp>
              <p:nvSpPr>
                <p:cNvPr id="31" name="Rectangle 23"/>
                <p:cNvSpPr/>
                <p:nvPr/>
              </p:nvSpPr>
              <p:spPr>
                <a:xfrm>
                  <a:off x="2492308" y="1140801"/>
                  <a:ext cx="1755121"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Rectangle 24"/>
                <p:cNvSpPr/>
                <p:nvPr/>
              </p:nvSpPr>
              <p:spPr>
                <a:xfrm>
                  <a:off x="2519580" y="1140801"/>
                  <a:ext cx="1194222"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defTabSz="800100" rtl="0">
                    <a:lnSpc>
                      <a:spcPct val="90000"/>
                    </a:lnSpc>
                    <a:spcBef>
                      <a:spcPct val="0"/>
                    </a:spcBef>
                    <a:spcAft>
                      <a:spcPct val="35000"/>
                    </a:spcAft>
                  </a:pPr>
                  <a:r>
                    <a:rPr lang="en-US" b="1" i="0" u="none" kern="1200" baseline="0" dirty="0"/>
                    <a:t>Growth and development</a:t>
                  </a:r>
                  <a:endParaRPr lang="en-US" b="1" kern="1200" dirty="0"/>
                </a:p>
              </p:txBody>
            </p:sp>
          </p:grpSp>
          <p:sp>
            <p:nvSpPr>
              <p:cNvPr id="30" name="Oval 6"/>
              <p:cNvSpPr/>
              <p:nvPr/>
            </p:nvSpPr>
            <p:spPr>
              <a:xfrm>
                <a:off x="5848652" y="2758244"/>
                <a:ext cx="533627" cy="533627"/>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9" name="קבוצה 8"/>
            <p:cNvGrpSpPr/>
            <p:nvPr/>
          </p:nvGrpSpPr>
          <p:grpSpPr>
            <a:xfrm>
              <a:off x="6004472" y="2404769"/>
              <a:ext cx="1650453" cy="650150"/>
              <a:chOff x="6513861" y="2472909"/>
              <a:chExt cx="1650453" cy="650150"/>
            </a:xfrm>
          </p:grpSpPr>
          <p:grpSp>
            <p:nvGrpSpPr>
              <p:cNvPr id="25" name="Group 7"/>
              <p:cNvGrpSpPr/>
              <p:nvPr/>
            </p:nvGrpSpPr>
            <p:grpSpPr>
              <a:xfrm>
                <a:off x="6513861" y="2472909"/>
                <a:ext cx="1524649" cy="489391"/>
                <a:chOff x="4505437" y="971989"/>
                <a:chExt cx="1524649" cy="489391"/>
              </a:xfrm>
            </p:grpSpPr>
            <p:sp>
              <p:nvSpPr>
                <p:cNvPr id="27" name="Rectangle 21"/>
                <p:cNvSpPr/>
                <p:nvPr/>
              </p:nvSpPr>
              <p:spPr>
                <a:xfrm>
                  <a:off x="4505437" y="971989"/>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ectangle 22"/>
                <p:cNvSpPr/>
                <p:nvPr/>
              </p:nvSpPr>
              <p:spPr>
                <a:xfrm>
                  <a:off x="4505437" y="971989"/>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defTabSz="800100" rtl="0">
                    <a:lnSpc>
                      <a:spcPct val="90000"/>
                    </a:lnSpc>
                    <a:spcBef>
                      <a:spcPct val="0"/>
                    </a:spcBef>
                    <a:spcAft>
                      <a:spcPct val="35000"/>
                    </a:spcAft>
                  </a:pPr>
                  <a:r>
                    <a:rPr lang="en-US" b="1" i="0" u="none" kern="1200" baseline="0" dirty="0"/>
                    <a:t>Movement</a:t>
                  </a:r>
                  <a:endParaRPr lang="en-US" sz="1800" b="1" kern="1200" dirty="0"/>
                </a:p>
              </p:txBody>
            </p:sp>
          </p:grpSp>
          <p:sp>
            <p:nvSpPr>
              <p:cNvPr id="26" name="Oval 8"/>
              <p:cNvSpPr/>
              <p:nvPr/>
            </p:nvSpPr>
            <p:spPr>
              <a:xfrm>
                <a:off x="7630687" y="2589432"/>
                <a:ext cx="533627" cy="533627"/>
              </a:xfrm>
              <a:prstGeom prst="ellipse">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10" name="קבוצה 9"/>
            <p:cNvGrpSpPr/>
            <p:nvPr/>
          </p:nvGrpSpPr>
          <p:grpSpPr>
            <a:xfrm>
              <a:off x="1743683" y="2410628"/>
              <a:ext cx="1843576" cy="611361"/>
              <a:chOff x="2808720" y="3289018"/>
              <a:chExt cx="1843576" cy="611361"/>
            </a:xfrm>
          </p:grpSpPr>
          <p:grpSp>
            <p:nvGrpSpPr>
              <p:cNvPr id="21" name="Group 9"/>
              <p:cNvGrpSpPr/>
              <p:nvPr/>
            </p:nvGrpSpPr>
            <p:grpSpPr>
              <a:xfrm>
                <a:off x="2808720" y="3289018"/>
                <a:ext cx="1783565" cy="489391"/>
                <a:chOff x="93198" y="3269102"/>
                <a:chExt cx="1524649" cy="489391"/>
              </a:xfrm>
            </p:grpSpPr>
            <p:sp>
              <p:nvSpPr>
                <p:cNvPr id="23" name="Rectangle 19"/>
                <p:cNvSpPr/>
                <p:nvPr/>
              </p:nvSpPr>
              <p:spPr>
                <a:xfrm>
                  <a:off x="93198" y="3269102"/>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Rectangle 20"/>
                <p:cNvSpPr/>
                <p:nvPr/>
              </p:nvSpPr>
              <p:spPr>
                <a:xfrm>
                  <a:off x="93198" y="3269102"/>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defTabSz="800100" rtl="0">
                    <a:lnSpc>
                      <a:spcPct val="90000"/>
                    </a:lnSpc>
                    <a:spcBef>
                      <a:spcPct val="0"/>
                    </a:spcBef>
                    <a:spcAft>
                      <a:spcPct val="35000"/>
                    </a:spcAft>
                  </a:pPr>
                  <a:r>
                    <a:rPr lang="en-US" b="1" i="0" u="none" kern="1200" baseline="0" dirty="0"/>
                    <a:t>Respiration</a:t>
                  </a:r>
                  <a:endParaRPr lang="en-US" sz="1600" b="1" kern="1200" dirty="0"/>
                </a:p>
              </p:txBody>
            </p:sp>
          </p:grpSp>
          <p:sp>
            <p:nvSpPr>
              <p:cNvPr id="22" name="Oval 10"/>
              <p:cNvSpPr/>
              <p:nvPr/>
            </p:nvSpPr>
            <p:spPr>
              <a:xfrm>
                <a:off x="4118669" y="3366752"/>
                <a:ext cx="533627" cy="533627"/>
              </a:xfrm>
              <a:prstGeom prst="ellipse">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11" name="קבוצה 10"/>
            <p:cNvGrpSpPr/>
            <p:nvPr/>
          </p:nvGrpSpPr>
          <p:grpSpPr>
            <a:xfrm>
              <a:off x="6004472" y="1590400"/>
              <a:ext cx="1650454" cy="611362"/>
              <a:chOff x="4731204" y="3457830"/>
              <a:chExt cx="1650454" cy="611362"/>
            </a:xfrm>
          </p:grpSpPr>
          <p:grpSp>
            <p:nvGrpSpPr>
              <p:cNvPr id="17" name="Group 11"/>
              <p:cNvGrpSpPr/>
              <p:nvPr/>
            </p:nvGrpSpPr>
            <p:grpSpPr>
              <a:xfrm>
                <a:off x="4731204" y="3457830"/>
                <a:ext cx="1524649" cy="489391"/>
                <a:chOff x="2649508" y="3268759"/>
                <a:chExt cx="1524649" cy="489391"/>
              </a:xfrm>
            </p:grpSpPr>
            <p:sp>
              <p:nvSpPr>
                <p:cNvPr id="19" name="Rectangle 17"/>
                <p:cNvSpPr/>
                <p:nvPr/>
              </p:nvSpPr>
              <p:spPr>
                <a:xfrm>
                  <a:off x="2649508" y="3268759"/>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Rectangle 18"/>
                <p:cNvSpPr/>
                <p:nvPr/>
              </p:nvSpPr>
              <p:spPr>
                <a:xfrm>
                  <a:off x="2649508" y="3268759"/>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defTabSz="800100" rtl="0">
                    <a:lnSpc>
                      <a:spcPct val="90000"/>
                    </a:lnSpc>
                    <a:spcBef>
                      <a:spcPct val="0"/>
                    </a:spcBef>
                    <a:spcAft>
                      <a:spcPct val="35000"/>
                    </a:spcAft>
                  </a:pPr>
                  <a:r>
                    <a:rPr lang="en-US" b="1" i="0" u="none" kern="1200" baseline="0" dirty="0"/>
                    <a:t>Feeding</a:t>
                  </a:r>
                  <a:endParaRPr lang="en-US" b="1" kern="1200" dirty="0"/>
                </a:p>
              </p:txBody>
            </p:sp>
          </p:grpSp>
          <p:sp>
            <p:nvSpPr>
              <p:cNvPr id="18" name="Oval 12"/>
              <p:cNvSpPr/>
              <p:nvPr/>
            </p:nvSpPr>
            <p:spPr>
              <a:xfrm>
                <a:off x="5848031" y="3535565"/>
                <a:ext cx="533627" cy="533627"/>
              </a:xfrm>
              <a:prstGeom prst="ellipse">
                <a:avLst/>
              </a:prstGeom>
              <a:blipFill>
                <a:blip r:embed="rId8"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12" name="קבוצה 11"/>
            <p:cNvGrpSpPr/>
            <p:nvPr/>
          </p:nvGrpSpPr>
          <p:grpSpPr>
            <a:xfrm>
              <a:off x="3989624" y="1590400"/>
              <a:ext cx="1650454" cy="611362"/>
              <a:chOff x="6513861" y="3457830"/>
              <a:chExt cx="1650454" cy="611362"/>
            </a:xfrm>
          </p:grpSpPr>
          <p:grpSp>
            <p:nvGrpSpPr>
              <p:cNvPr id="13" name="Group 13"/>
              <p:cNvGrpSpPr/>
              <p:nvPr/>
            </p:nvGrpSpPr>
            <p:grpSpPr>
              <a:xfrm>
                <a:off x="6513861" y="3457830"/>
                <a:ext cx="1524649" cy="489391"/>
                <a:chOff x="4432165" y="3268759"/>
                <a:chExt cx="1524649" cy="489391"/>
              </a:xfrm>
            </p:grpSpPr>
            <p:sp>
              <p:nvSpPr>
                <p:cNvPr id="15" name="Rectangle 15"/>
                <p:cNvSpPr/>
                <p:nvPr/>
              </p:nvSpPr>
              <p:spPr>
                <a:xfrm>
                  <a:off x="4432165" y="3268759"/>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ectangle 16"/>
                <p:cNvSpPr/>
                <p:nvPr/>
              </p:nvSpPr>
              <p:spPr>
                <a:xfrm>
                  <a:off x="4432165" y="3268759"/>
                  <a:ext cx="1234040"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defTabSz="800100" rtl="0">
                    <a:lnSpc>
                      <a:spcPct val="90000"/>
                    </a:lnSpc>
                    <a:spcBef>
                      <a:spcPct val="0"/>
                    </a:spcBef>
                    <a:spcAft>
                      <a:spcPct val="35000"/>
                    </a:spcAft>
                  </a:pPr>
                  <a:r>
                    <a:rPr lang="en-US" b="1" i="0" u="none" kern="1200" baseline="0" dirty="0"/>
                    <a:t>Reproduction</a:t>
                  </a:r>
                  <a:endParaRPr lang="en-US" b="1" kern="1200" dirty="0"/>
                </a:p>
              </p:txBody>
            </p:sp>
          </p:grpSp>
          <p:sp>
            <p:nvSpPr>
              <p:cNvPr id="14" name="Oval 14"/>
              <p:cNvSpPr/>
              <p:nvPr/>
            </p:nvSpPr>
            <p:spPr>
              <a:xfrm>
                <a:off x="7630688" y="3535565"/>
                <a:ext cx="533627" cy="533627"/>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9343" y="1284195"/>
            <a:ext cx="7939924" cy="4761763"/>
          </a:xfrm>
        </p:spPr>
        <p:txBody>
          <a:bodyPr/>
          <a:lstStyle/>
          <a:p>
            <a:pPr marL="0" indent="0" algn="l" rtl="0">
              <a:buNone/>
            </a:pPr>
            <a:r>
              <a:rPr lang="en-US" b="0" i="0" u="none" baseline="0" dirty="0"/>
              <a:t>As with any other living creature, plants too have basic needs. These are materials and conditions they require in order to exist, to grow and to reproduce. </a:t>
            </a:r>
            <a:r>
              <a:rPr lang="en-US" dirty="0"/>
              <a:t/>
            </a:r>
            <a:br>
              <a:rPr lang="en-US" dirty="0"/>
            </a:br>
            <a:endParaRPr lang="en-US" dirty="0"/>
          </a:p>
          <a:p>
            <a:pPr marL="0" indent="0" algn="l" rtl="0">
              <a:buNone/>
            </a:pPr>
            <a:r>
              <a:rPr lang="en-US" b="1" i="0" u="none" baseline="0" dirty="0"/>
              <a:t>What are the plant’s main basic needs?</a:t>
            </a:r>
            <a:endParaRPr lang="en-US" b="1" dirty="0"/>
          </a:p>
          <a:p>
            <a:endParaRPr lang="en-US" dirty="0"/>
          </a:p>
          <a:p>
            <a:endParaRPr lang="en-US" dirty="0"/>
          </a:p>
          <a:p>
            <a:endParaRPr lang="en-US" dirty="0"/>
          </a:p>
          <a:p>
            <a:endParaRPr lang="en-US" dirty="0"/>
          </a:p>
          <a:p>
            <a:endParaRPr lang="en-US" dirty="0"/>
          </a:p>
          <a:p>
            <a:pPr marL="0" indent="0" algn="l" rtl="0">
              <a:buNone/>
            </a:pPr>
            <a:endParaRPr lang="en-US" dirty="0"/>
          </a:p>
          <a:p>
            <a:pPr marL="0" indent="0" algn="l" rtl="0">
              <a:buNone/>
            </a:pPr>
            <a:endParaRPr lang="en-US" dirty="0"/>
          </a:p>
          <a:p>
            <a:pPr marL="0" indent="0" algn="l" rtl="0">
              <a:buNone/>
            </a:pPr>
            <a:r>
              <a:rPr lang="en-US" dirty="0"/>
              <a:t/>
            </a:r>
            <a:br>
              <a:rPr lang="en-US" dirty="0"/>
            </a:br>
            <a:endParaRPr lang="en-US" dirty="0"/>
          </a:p>
        </p:txBody>
      </p:sp>
      <p:sp>
        <p:nvSpPr>
          <p:cNvPr id="3" name="Title 2"/>
          <p:cNvSpPr>
            <a:spLocks noGrp="1"/>
          </p:cNvSpPr>
          <p:nvPr>
            <p:ph type="title"/>
          </p:nvPr>
        </p:nvSpPr>
        <p:spPr/>
        <p:txBody>
          <a:bodyPr/>
          <a:lstStyle/>
          <a:p>
            <a:pPr algn="l" rtl="0"/>
            <a:r>
              <a:rPr lang="en-US" b="1" i="0" u="none" baseline="0" dirty="0"/>
              <a:t>What Do Plants Need?</a:t>
            </a:r>
            <a:endParaRPr lang="en-US" dirty="0"/>
          </a:p>
        </p:txBody>
      </p:sp>
      <p:sp>
        <p:nvSpPr>
          <p:cNvPr id="6" name="מלבן 5"/>
          <p:cNvSpPr/>
          <p:nvPr/>
        </p:nvSpPr>
        <p:spPr>
          <a:xfrm>
            <a:off x="1589516" y="6502736"/>
            <a:ext cx="2182008" cy="246221"/>
          </a:xfrm>
          <a:prstGeom prst="rect">
            <a:avLst/>
          </a:prstGeom>
        </p:spPr>
        <p:txBody>
          <a:bodyPr wrap="none">
            <a:spAutoFit/>
          </a:bodyPr>
          <a:lstStyle/>
          <a:p>
            <a:pPr algn="r" rtl="0"/>
            <a:r>
              <a:rPr lang="en-US" sz="1000" b="0" i="0" u="none" baseline="0">
                <a:solidFill>
                  <a:srgbClr val="111111"/>
                </a:solidFill>
                <a:latin typeface="-apple-system"/>
                <a:ea typeface="-apple-system"/>
                <a:cs typeface="-apple-system"/>
                <a:sym typeface="-apple-system"/>
              </a:rPr>
              <a:t>Photo by </a:t>
            </a:r>
            <a:r>
              <a:rPr lang="en-US" sz="1000" b="0" i="0" u="none" baseline="0">
                <a:solidFill>
                  <a:srgbClr val="767676"/>
                </a:solidFill>
                <a:latin typeface="-apple-system"/>
                <a:ea typeface="-apple-system"/>
                <a:cs typeface="-apple-system"/>
                <a:sym typeface="-apple-system"/>
                <a:hlinkClick r:id="rId3"/>
              </a:rPr>
              <a:t>Jamie Street</a:t>
            </a:r>
            <a:r>
              <a:rPr lang="en-US" sz="1000" b="0" i="0" u="none" baseline="0">
                <a:solidFill>
                  <a:srgbClr val="111111"/>
                </a:solidFill>
                <a:latin typeface="-apple-system"/>
                <a:ea typeface="-apple-system"/>
                <a:cs typeface="-apple-system"/>
                <a:sym typeface="-apple-system"/>
              </a:rPr>
              <a:t> on </a:t>
            </a:r>
            <a:r>
              <a:rPr lang="en-US" sz="1000" b="0" i="0" u="none" baseline="0">
                <a:solidFill>
                  <a:srgbClr val="767676"/>
                </a:solidFill>
                <a:latin typeface="-apple-system"/>
                <a:ea typeface="-apple-system"/>
                <a:cs typeface="-apple-system"/>
                <a:sym typeface="-apple-system"/>
                <a:hlinkClick r:id="rId4"/>
              </a:rPr>
              <a:t>Unsplash</a:t>
            </a:r>
            <a:endParaRPr lang="en-US" sz="1000" dirty="0"/>
          </a:p>
        </p:txBody>
      </p:sp>
      <p:pic>
        <p:nvPicPr>
          <p:cNvPr id="7" name="תמונה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1490" y="2742565"/>
            <a:ext cx="4131310" cy="30994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rtl="0"/>
            <a:r>
              <a:rPr lang="en-US" b="1" i="0" u="none" baseline="0" dirty="0"/>
              <a:t>What Do Plants Need?</a:t>
            </a:r>
            <a:endParaRPr lang="en-US" dirty="0"/>
          </a:p>
        </p:txBody>
      </p:sp>
      <p:sp>
        <p:nvSpPr>
          <p:cNvPr id="6" name="מלבן 5"/>
          <p:cNvSpPr/>
          <p:nvPr/>
        </p:nvSpPr>
        <p:spPr>
          <a:xfrm>
            <a:off x="1589516" y="6502736"/>
            <a:ext cx="2182008" cy="246221"/>
          </a:xfrm>
          <a:prstGeom prst="rect">
            <a:avLst/>
          </a:prstGeom>
        </p:spPr>
        <p:txBody>
          <a:bodyPr wrap="none">
            <a:spAutoFit/>
          </a:bodyPr>
          <a:lstStyle/>
          <a:p>
            <a:pPr algn="r" rtl="0"/>
            <a:r>
              <a:rPr lang="en-US" sz="1000" b="0" i="0" u="none" baseline="0">
                <a:solidFill>
                  <a:srgbClr val="111111"/>
                </a:solidFill>
                <a:latin typeface="-apple-system"/>
                <a:ea typeface="-apple-system"/>
                <a:cs typeface="-apple-system"/>
                <a:sym typeface="-apple-system"/>
              </a:rPr>
              <a:t>Photo by </a:t>
            </a:r>
            <a:r>
              <a:rPr lang="en-US" sz="1000" b="0" i="0" u="none" baseline="0">
                <a:solidFill>
                  <a:srgbClr val="767676"/>
                </a:solidFill>
                <a:latin typeface="-apple-system"/>
                <a:ea typeface="-apple-system"/>
                <a:cs typeface="-apple-system"/>
                <a:sym typeface="-apple-system"/>
                <a:hlinkClick r:id="rId2"/>
              </a:rPr>
              <a:t>Jamie Street</a:t>
            </a:r>
            <a:r>
              <a:rPr lang="en-US" sz="1000" b="0" i="0" u="none" baseline="0">
                <a:solidFill>
                  <a:srgbClr val="111111"/>
                </a:solidFill>
                <a:latin typeface="-apple-system"/>
                <a:ea typeface="-apple-system"/>
                <a:cs typeface="-apple-system"/>
                <a:sym typeface="-apple-system"/>
              </a:rPr>
              <a:t> on </a:t>
            </a:r>
            <a:r>
              <a:rPr lang="en-US" sz="1000" b="0" i="0" u="none" baseline="0">
                <a:solidFill>
                  <a:srgbClr val="767676"/>
                </a:solidFill>
                <a:latin typeface="-apple-system"/>
                <a:ea typeface="-apple-system"/>
                <a:cs typeface="-apple-system"/>
                <a:sym typeface="-apple-system"/>
                <a:hlinkClick r:id="rId3"/>
              </a:rPr>
              <a:t>Unsplash</a:t>
            </a:r>
            <a:endParaRPr lang="en-US" sz="1000" dirty="0"/>
          </a:p>
        </p:txBody>
      </p:sp>
      <p:sp>
        <p:nvSpPr>
          <p:cNvPr id="15" name="Content Placeholder 1"/>
          <p:cNvSpPr>
            <a:spLocks noGrp="1"/>
          </p:cNvSpPr>
          <p:nvPr>
            <p:ph idx="1"/>
          </p:nvPr>
        </p:nvSpPr>
        <p:spPr>
          <a:xfrm>
            <a:off x="729615" y="1170940"/>
            <a:ext cx="8143240" cy="900430"/>
          </a:xfrm>
        </p:spPr>
        <p:txBody>
          <a:bodyPr>
            <a:normAutofit fontScale="25000"/>
          </a:bodyPr>
          <a:lstStyle/>
          <a:p>
            <a:pPr marL="0" indent="0" algn="l" rtl="0">
              <a:buNone/>
            </a:pPr>
            <a:r>
              <a:rPr lang="en-US" sz="8000" b="0" i="0" u="none" baseline="0" dirty="0"/>
              <a:t>As with any other living creature, plants too have basic needs. </a:t>
            </a:r>
            <a:r>
              <a:rPr lang="en-US" sz="8000" dirty="0">
                <a:sym typeface="+mn-ea"/>
              </a:rPr>
              <a:t>These are materials and conditions that </a:t>
            </a:r>
            <a:r>
              <a:rPr lang="en-US" sz="8000" b="0" i="0" u="none" baseline="0" dirty="0"/>
              <a:t>they require in order to exist, to grow and to reproduce. </a:t>
            </a:r>
            <a:r>
              <a:rPr lang="en-US" sz="8000" dirty="0"/>
              <a:t/>
            </a:r>
            <a:br>
              <a:rPr lang="en-US" sz="8000" dirty="0"/>
            </a:br>
            <a:endParaRPr lang="en-US" sz="8000" dirty="0"/>
          </a:p>
          <a:p>
            <a:pPr marL="0" indent="0" algn="l" rtl="0">
              <a:buNone/>
            </a:pPr>
            <a:r>
              <a:rPr lang="en-US" sz="8000" b="1" i="0" u="none" baseline="0" dirty="0"/>
              <a:t>What are the plant’s main basic needs?</a:t>
            </a:r>
          </a:p>
          <a:p>
            <a:pPr marL="0" indent="0" algn="l" rtl="0">
              <a:buNone/>
            </a:pPr>
            <a:endParaRPr lang="en-US" sz="8000" b="1" dirty="0"/>
          </a:p>
          <a:p>
            <a:endParaRPr lang="en-US" dirty="0"/>
          </a:p>
          <a:p>
            <a:endParaRPr lang="en-US" dirty="0"/>
          </a:p>
          <a:p>
            <a:endParaRPr lang="en-US" dirty="0"/>
          </a:p>
          <a:p>
            <a:endParaRPr lang="en-US" dirty="0"/>
          </a:p>
          <a:p>
            <a:endParaRPr lang="en-US" dirty="0"/>
          </a:p>
          <a:p>
            <a:pPr marL="0" indent="0" algn="l" rtl="0">
              <a:buNone/>
            </a:pPr>
            <a:endParaRPr lang="en-US" dirty="0"/>
          </a:p>
          <a:p>
            <a:pPr marL="0" indent="0" algn="l" rtl="0">
              <a:buNone/>
            </a:pPr>
            <a:endParaRPr lang="en-US" dirty="0"/>
          </a:p>
          <a:p>
            <a:pPr marL="0" indent="0" algn="l" rtl="0">
              <a:buNone/>
            </a:pPr>
            <a:r>
              <a:rPr lang="en-US" dirty="0"/>
              <a:t/>
            </a:r>
            <a:br>
              <a:rPr lang="en-US" dirty="0"/>
            </a:br>
            <a:endParaRPr lang="en-US" dirty="0"/>
          </a:p>
        </p:txBody>
      </p:sp>
      <p:grpSp>
        <p:nvGrpSpPr>
          <p:cNvPr id="2" name="קבוצה 1"/>
          <p:cNvGrpSpPr/>
          <p:nvPr/>
        </p:nvGrpSpPr>
        <p:grpSpPr>
          <a:xfrm>
            <a:off x="732155" y="2747010"/>
            <a:ext cx="7934325" cy="553085"/>
            <a:chOff x="648489" y="2785618"/>
            <a:chExt cx="7934240" cy="1384182"/>
          </a:xfrm>
        </p:grpSpPr>
        <p:sp>
          <p:nvSpPr>
            <p:cNvPr id="8" name="Rectangle 3"/>
            <p:cNvSpPr/>
            <p:nvPr/>
          </p:nvSpPr>
          <p:spPr>
            <a:xfrm>
              <a:off x="7178567" y="2785618"/>
              <a:ext cx="1404162" cy="1384182"/>
            </a:xfrm>
            <a:prstGeom prst="rect">
              <a:avLst/>
            </a:prstGeom>
          </p:spPr>
          <p:txBody>
            <a:bodyPr wrap="square">
              <a:spAutoFit/>
            </a:bodyPr>
            <a:lstStyle/>
            <a:p>
              <a:pPr marL="189230" lvl="6" indent="-189230" rtl="0" fontAlgn="base">
                <a:buSzPct val="150000"/>
                <a:buBlip>
                  <a:blip r:embed="rId4"/>
                </a:buBlip>
              </a:pPr>
              <a:r>
                <a:rPr lang="en-US" sz="1500" b="0" i="0" u="none" baseline="0" dirty="0"/>
                <a:t>Proper temperature</a:t>
              </a:r>
            </a:p>
          </p:txBody>
        </p:sp>
        <p:sp>
          <p:nvSpPr>
            <p:cNvPr id="9" name="Rectangle 4"/>
            <p:cNvSpPr/>
            <p:nvPr/>
          </p:nvSpPr>
          <p:spPr>
            <a:xfrm>
              <a:off x="648489" y="2785618"/>
              <a:ext cx="809902" cy="1094950"/>
            </a:xfrm>
            <a:prstGeom prst="rect">
              <a:avLst/>
            </a:prstGeom>
          </p:spPr>
          <p:txBody>
            <a:bodyPr wrap="square">
              <a:spAutoFit/>
            </a:bodyPr>
            <a:lstStyle/>
            <a:p>
              <a:pPr rtl="0" fontAlgn="base">
                <a:lnSpc>
                  <a:spcPct val="150000"/>
                </a:lnSpc>
                <a:buSzPct val="150000"/>
                <a:buBlip>
                  <a:blip r:embed="rId5"/>
                </a:buBlip>
              </a:pPr>
              <a:r>
                <a:rPr lang="en-US" sz="1500" b="0" i="0" u="none" baseline="0" dirty="0"/>
                <a:t>Light</a:t>
              </a:r>
            </a:p>
          </p:txBody>
        </p:sp>
        <p:sp>
          <p:nvSpPr>
            <p:cNvPr id="10" name="Rectangle 5"/>
            <p:cNvSpPr/>
            <p:nvPr/>
          </p:nvSpPr>
          <p:spPr>
            <a:xfrm>
              <a:off x="1439698" y="2785618"/>
              <a:ext cx="913343" cy="1094950"/>
            </a:xfrm>
            <a:prstGeom prst="rect">
              <a:avLst/>
            </a:prstGeom>
          </p:spPr>
          <p:txBody>
            <a:bodyPr wrap="square">
              <a:spAutoFit/>
            </a:bodyPr>
            <a:lstStyle/>
            <a:p>
              <a:pPr lvl="1" rtl="0" fontAlgn="base">
                <a:lnSpc>
                  <a:spcPct val="150000"/>
                </a:lnSpc>
                <a:buSzPct val="150000"/>
                <a:buBlip>
                  <a:blip r:embed="rId6"/>
                </a:buBlip>
              </a:pPr>
              <a:r>
                <a:rPr lang="en-US" sz="1500" b="0" i="0" u="none" baseline="0" dirty="0"/>
                <a:t>Water</a:t>
              </a:r>
            </a:p>
          </p:txBody>
        </p:sp>
        <p:sp>
          <p:nvSpPr>
            <p:cNvPr id="11" name="Rectangle 6"/>
            <p:cNvSpPr/>
            <p:nvPr/>
          </p:nvSpPr>
          <p:spPr>
            <a:xfrm>
              <a:off x="2334348" y="2785618"/>
              <a:ext cx="705595" cy="1094950"/>
            </a:xfrm>
            <a:prstGeom prst="rect">
              <a:avLst/>
            </a:prstGeom>
          </p:spPr>
          <p:txBody>
            <a:bodyPr wrap="square">
              <a:spAutoFit/>
            </a:bodyPr>
            <a:lstStyle/>
            <a:p>
              <a:pPr lvl="2" rtl="0" fontAlgn="base">
                <a:lnSpc>
                  <a:spcPct val="150000"/>
                </a:lnSpc>
                <a:buSzPct val="150000"/>
                <a:buBlip>
                  <a:blip r:embed="rId7"/>
                </a:buBlip>
              </a:pPr>
              <a:r>
                <a:rPr lang="en-US" sz="1500" b="0" i="0" u="none" baseline="0" dirty="0" smtClean="0"/>
                <a:t> Air</a:t>
              </a:r>
              <a:endParaRPr lang="en-US" sz="1500" b="0" i="0" u="none" baseline="0" dirty="0"/>
            </a:p>
          </p:txBody>
        </p:sp>
        <p:sp>
          <p:nvSpPr>
            <p:cNvPr id="12" name="Rectangle 7"/>
            <p:cNvSpPr/>
            <p:nvPr/>
          </p:nvSpPr>
          <p:spPr>
            <a:xfrm>
              <a:off x="3021250" y="2785618"/>
              <a:ext cx="1276331" cy="1094950"/>
            </a:xfrm>
            <a:prstGeom prst="rect">
              <a:avLst/>
            </a:prstGeom>
          </p:spPr>
          <p:txBody>
            <a:bodyPr wrap="square">
              <a:spAutoFit/>
            </a:bodyPr>
            <a:lstStyle/>
            <a:p>
              <a:pPr lvl="3" rtl="0" fontAlgn="base">
                <a:lnSpc>
                  <a:spcPct val="150000"/>
                </a:lnSpc>
                <a:buSzPct val="150000"/>
                <a:buBlip>
                  <a:blip r:embed="rId8"/>
                </a:buBlip>
              </a:pPr>
              <a:r>
                <a:rPr lang="en-US" sz="1500" b="0" i="0" u="none" baseline="0" dirty="0"/>
                <a:t> Nutrients</a:t>
              </a:r>
            </a:p>
          </p:txBody>
        </p:sp>
        <p:sp>
          <p:nvSpPr>
            <p:cNvPr id="13" name="Rectangle 8"/>
            <p:cNvSpPr/>
            <p:nvPr/>
          </p:nvSpPr>
          <p:spPr>
            <a:xfrm>
              <a:off x="4278888" y="2785618"/>
              <a:ext cx="1341757" cy="1094950"/>
            </a:xfrm>
            <a:prstGeom prst="rect">
              <a:avLst/>
            </a:prstGeom>
          </p:spPr>
          <p:txBody>
            <a:bodyPr wrap="square">
              <a:spAutoFit/>
            </a:bodyPr>
            <a:lstStyle/>
            <a:p>
              <a:pPr lvl="4" rtl="0" fontAlgn="base">
                <a:lnSpc>
                  <a:spcPct val="150000"/>
                </a:lnSpc>
                <a:buSzPct val="150000"/>
                <a:buBlip>
                  <a:blip r:embed="rId9"/>
                </a:buBlip>
              </a:pPr>
              <a:r>
                <a:rPr lang="en-US" sz="1500" b="0" i="0" u="none" baseline="0" dirty="0"/>
                <a:t>Anchorage</a:t>
              </a:r>
            </a:p>
          </p:txBody>
        </p:sp>
        <p:sp>
          <p:nvSpPr>
            <p:cNvPr id="14" name="Rectangle 9"/>
            <p:cNvSpPr/>
            <p:nvPr/>
          </p:nvSpPr>
          <p:spPr>
            <a:xfrm>
              <a:off x="5601952" y="2785618"/>
              <a:ext cx="1595309" cy="1384182"/>
            </a:xfrm>
            <a:prstGeom prst="rect">
              <a:avLst/>
            </a:prstGeom>
          </p:spPr>
          <p:txBody>
            <a:bodyPr wrap="square">
              <a:spAutoFit/>
            </a:bodyPr>
            <a:lstStyle/>
            <a:p>
              <a:pPr marL="273050" lvl="5" indent="-273050" rtl="0" fontAlgn="base">
                <a:buSzPct val="150000"/>
                <a:buBlip>
                  <a:blip r:embed="rId10"/>
                </a:buBlip>
              </a:pPr>
              <a:r>
                <a:rPr lang="en-US" sz="1500" b="0" i="0" u="none" baseline="0" dirty="0" smtClean="0"/>
                <a:t>Protection</a:t>
              </a:r>
              <a:br>
                <a:rPr lang="en-US" sz="1500" b="0" i="0" u="none" baseline="0" dirty="0" smtClean="0"/>
              </a:br>
              <a:r>
                <a:rPr lang="en-US" sz="1500" b="0" i="0" u="none" baseline="0" dirty="0" smtClean="0"/>
                <a:t>against </a:t>
              </a:r>
              <a:r>
                <a:rPr lang="en-US" sz="1500" b="0" i="0" u="none" baseline="0" dirty="0"/>
                <a:t>pests</a:t>
              </a:r>
            </a:p>
          </p:txBody>
        </p:sp>
      </p:grpSp>
      <p:pic>
        <p:nvPicPr>
          <p:cNvPr id="5" name="תמונה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19452" y="3300096"/>
            <a:ext cx="3360000" cy="2520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Content Placeholder 2047"/>
          <p:cNvSpPr>
            <a:spLocks noGrp="1"/>
          </p:cNvSpPr>
          <p:nvPr>
            <p:ph idx="1"/>
          </p:nvPr>
        </p:nvSpPr>
        <p:spPr>
          <a:xfrm>
            <a:off x="549345" y="1223261"/>
            <a:ext cx="8091874" cy="927569"/>
          </a:xfrm>
        </p:spPr>
        <p:txBody>
          <a:bodyPr>
            <a:normAutofit/>
          </a:bodyPr>
          <a:lstStyle/>
          <a:p>
            <a:pPr marL="0" indent="0" algn="l" rtl="0">
              <a:lnSpc>
                <a:spcPct val="150000"/>
              </a:lnSpc>
              <a:buNone/>
            </a:pPr>
            <a:r>
              <a:rPr lang="en-US" i="0" u="none" baseline="0" dirty="0" smtClean="0"/>
              <a:t>Light, water and </a:t>
            </a:r>
            <a:r>
              <a:rPr lang="en-US" i="0" u="none" baseline="0" dirty="0"/>
              <a:t>air </a:t>
            </a:r>
            <a:r>
              <a:rPr lang="en-US" b="0" i="0" u="none" baseline="0" dirty="0"/>
              <a:t>are necessary for plants in order to photosynthesize - a process in which the plant produces its own sugar as a source of food and energy.</a:t>
            </a:r>
          </a:p>
          <a:p>
            <a:pPr marL="0" indent="0" algn="l" rtl="0">
              <a:lnSpc>
                <a:spcPct val="150000"/>
              </a:lnSpc>
              <a:buNone/>
            </a:pPr>
            <a:endParaRPr lang="en-US" dirty="0"/>
          </a:p>
          <a:p>
            <a:pPr marL="0" indent="0" algn="l" rtl="0">
              <a:lnSpc>
                <a:spcPct val="150000"/>
              </a:lnSpc>
              <a:buNone/>
            </a:pPr>
            <a:endParaRPr lang="en-US" dirty="0"/>
          </a:p>
          <a:p>
            <a:pPr marL="0" indent="0" algn="l" rtl="0">
              <a:lnSpc>
                <a:spcPct val="150000"/>
              </a:lnSpc>
              <a:buNone/>
            </a:pPr>
            <a:endParaRPr lang="en-US" dirty="0"/>
          </a:p>
        </p:txBody>
      </p:sp>
      <p:sp>
        <p:nvSpPr>
          <p:cNvPr id="6" name="Content Placeholder 2047"/>
          <p:cNvSpPr txBox="1"/>
          <p:nvPr/>
        </p:nvSpPr>
        <p:spPr>
          <a:xfrm>
            <a:off x="4918025" y="2267261"/>
            <a:ext cx="4047841" cy="3169152"/>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50000"/>
              </a:lnSpc>
              <a:buClrTx/>
              <a:buFont typeface="Wingdings" panose="05000000000000000000" pitchFamily="2" charset="2"/>
              <a:buNone/>
            </a:pPr>
            <a:r>
              <a:rPr lang="en-US" b="0" i="0" u="none" baseline="0" dirty="0">
                <a:solidFill>
                  <a:srgbClr val="595959"/>
                </a:solidFill>
              </a:rPr>
              <a:t>In photosynthesis, the plant’s green parts take in </a:t>
            </a:r>
            <a:r>
              <a:rPr lang="en-US" b="1" i="0" u="none" baseline="0" dirty="0" smtClean="0">
                <a:solidFill>
                  <a:srgbClr val="595959"/>
                </a:solidFill>
              </a:rPr>
              <a:t>light,</a:t>
            </a:r>
            <a:r>
              <a:rPr lang="en-US" b="0" i="0" u="none" baseline="0" dirty="0" smtClean="0">
                <a:solidFill>
                  <a:srgbClr val="595959"/>
                </a:solidFill>
              </a:rPr>
              <a:t> </a:t>
            </a:r>
            <a:r>
              <a:rPr lang="en-US" b="1" i="0" u="none" baseline="0" dirty="0" smtClean="0">
                <a:solidFill>
                  <a:srgbClr val="595959"/>
                </a:solidFill>
              </a:rPr>
              <a:t>water</a:t>
            </a:r>
            <a:r>
              <a:rPr lang="en-US" b="0" i="0" u="none" baseline="0" dirty="0" smtClean="0">
                <a:solidFill>
                  <a:srgbClr val="595959"/>
                </a:solidFill>
              </a:rPr>
              <a:t> and </a:t>
            </a:r>
            <a:r>
              <a:rPr lang="en-US" b="1" i="0" u="none" baseline="0" dirty="0">
                <a:solidFill>
                  <a:srgbClr val="595959"/>
                </a:solidFill>
              </a:rPr>
              <a:t>carbon </a:t>
            </a:r>
            <a:r>
              <a:rPr lang="en-US" b="1" i="0" u="none" baseline="0" dirty="0" smtClean="0">
                <a:solidFill>
                  <a:srgbClr val="595959"/>
                </a:solidFill>
              </a:rPr>
              <a:t>dioxide</a:t>
            </a:r>
            <a:r>
              <a:rPr lang="en-US" b="1" i="0" u="none" dirty="0" smtClean="0">
                <a:solidFill>
                  <a:srgbClr val="595959"/>
                </a:solidFill>
              </a:rPr>
              <a:t> </a:t>
            </a:r>
            <a:r>
              <a:rPr lang="en-US" b="1" i="0" u="none" baseline="0" dirty="0" smtClean="0">
                <a:solidFill>
                  <a:srgbClr val="595959"/>
                </a:solidFill>
              </a:rPr>
              <a:t>CO</a:t>
            </a:r>
            <a:r>
              <a:rPr lang="en-US" b="1" i="0" u="none" baseline="-25000" dirty="0" smtClean="0">
                <a:solidFill>
                  <a:srgbClr val="595959"/>
                </a:solidFill>
              </a:rPr>
              <a:t>2</a:t>
            </a:r>
            <a:r>
              <a:rPr lang="en-US" b="0" i="0" u="none" baseline="0" dirty="0" smtClean="0">
                <a:solidFill>
                  <a:srgbClr val="595959"/>
                </a:solidFill>
              </a:rPr>
              <a:t> </a:t>
            </a:r>
            <a:r>
              <a:rPr lang="en-US" b="0" i="0" u="none" baseline="0" dirty="0">
                <a:solidFill>
                  <a:srgbClr val="595959"/>
                </a:solidFill>
              </a:rPr>
              <a:t>- which is present in the </a:t>
            </a:r>
            <a:r>
              <a:rPr lang="en-US" b="1" i="0" u="none" baseline="0" dirty="0">
                <a:solidFill>
                  <a:srgbClr val="595959"/>
                </a:solidFill>
              </a:rPr>
              <a:t>air</a:t>
            </a:r>
            <a:r>
              <a:rPr lang="en-US" b="0" i="0" u="none" baseline="0" dirty="0">
                <a:solidFill>
                  <a:srgbClr val="595959"/>
                </a:solidFill>
              </a:rPr>
              <a:t>, </a:t>
            </a:r>
            <a:r>
              <a:rPr lang="en-US" b="0" i="0" u="none" baseline="0" dirty="0" smtClean="0">
                <a:solidFill>
                  <a:srgbClr val="595959"/>
                </a:solidFill>
              </a:rPr>
              <a:t/>
            </a:r>
            <a:br>
              <a:rPr lang="en-US" b="0" i="0" u="none" baseline="0" dirty="0" smtClean="0">
                <a:solidFill>
                  <a:srgbClr val="595959"/>
                </a:solidFill>
              </a:rPr>
            </a:br>
            <a:r>
              <a:rPr lang="en-US" b="0" i="0" u="none" baseline="0" dirty="0" smtClean="0">
                <a:solidFill>
                  <a:srgbClr val="595959"/>
                </a:solidFill>
              </a:rPr>
              <a:t>and then it</a:t>
            </a:r>
            <a:r>
              <a:rPr lang="en-US" b="0" i="0" u="none" baseline="0" dirty="0">
                <a:solidFill>
                  <a:srgbClr val="595959"/>
                </a:solidFill>
              </a:rPr>
              <a:t> releases oxygen and water vapor.</a:t>
            </a:r>
            <a:r>
              <a:rPr lang="en-US" dirty="0">
                <a:solidFill>
                  <a:srgbClr val="595959"/>
                </a:solidFill>
              </a:rPr>
              <a:t/>
            </a:r>
            <a:br>
              <a:rPr lang="en-US" dirty="0">
                <a:solidFill>
                  <a:srgbClr val="595959"/>
                </a:solidFill>
              </a:rPr>
            </a:br>
            <a:endParaRPr lang="en-US" dirty="0">
              <a:solidFill>
                <a:srgbClr val="595959"/>
              </a:solidFill>
            </a:endParaRPr>
          </a:p>
          <a:p>
            <a:pPr marL="0" indent="0" algn="l" rtl="0">
              <a:lnSpc>
                <a:spcPct val="150000"/>
              </a:lnSpc>
              <a:buClrTx/>
              <a:buFont typeface="Wingdings" panose="05000000000000000000" pitchFamily="2" charset="2"/>
              <a:buNone/>
            </a:pPr>
            <a:endParaRPr lang="en-US" dirty="0">
              <a:solidFill>
                <a:srgbClr val="595959"/>
              </a:solidFill>
            </a:endParaRPr>
          </a:p>
          <a:p>
            <a:pPr marL="0" indent="0" algn="l" rtl="0">
              <a:lnSpc>
                <a:spcPct val="150000"/>
              </a:lnSpc>
              <a:buClrTx/>
              <a:buFont typeface="Wingdings" panose="05000000000000000000" pitchFamily="2" charset="2"/>
              <a:buNone/>
            </a:pPr>
            <a:endParaRPr lang="en-US" dirty="0">
              <a:solidFill>
                <a:srgbClr val="595959"/>
              </a:solidFill>
            </a:endParaRPr>
          </a:p>
          <a:p>
            <a:pPr marL="0" indent="0" algn="l" rtl="0">
              <a:lnSpc>
                <a:spcPct val="150000"/>
              </a:lnSpc>
              <a:buClrTx/>
              <a:buFont typeface="Wingdings" panose="05000000000000000000" pitchFamily="2" charset="2"/>
              <a:buNone/>
            </a:pPr>
            <a:endParaRPr lang="en-US" dirty="0">
              <a:solidFill>
                <a:srgbClr val="595959"/>
              </a:solidFill>
            </a:endParaRPr>
          </a:p>
        </p:txBody>
      </p:sp>
      <p:grpSp>
        <p:nvGrpSpPr>
          <p:cNvPr id="10" name="קבוצה 9"/>
          <p:cNvGrpSpPr/>
          <p:nvPr/>
        </p:nvGrpSpPr>
        <p:grpSpPr>
          <a:xfrm>
            <a:off x="549345" y="2150830"/>
            <a:ext cx="4300528" cy="3657058"/>
            <a:chOff x="549345" y="2150830"/>
            <a:chExt cx="4300528" cy="3657058"/>
          </a:xfrm>
        </p:grpSpPr>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45" y="2150830"/>
              <a:ext cx="4300528" cy="3657058"/>
            </a:xfrm>
            <a:prstGeom prst="rect">
              <a:avLst/>
            </a:prstGeom>
          </p:spPr>
        </p:pic>
        <p:sp>
          <p:nvSpPr>
            <p:cNvPr id="2" name="Rectangle 1"/>
            <p:cNvSpPr/>
            <p:nvPr/>
          </p:nvSpPr>
          <p:spPr>
            <a:xfrm>
              <a:off x="1672280" y="4561652"/>
              <a:ext cx="671979" cy="307777"/>
            </a:xfrm>
            <a:prstGeom prst="rect">
              <a:avLst/>
            </a:prstGeom>
          </p:spPr>
          <p:txBody>
            <a:bodyPr wrap="none">
              <a:spAutoFit/>
            </a:bodyPr>
            <a:lstStyle/>
            <a:p>
              <a:r>
                <a:rPr lang="en-US" dirty="0"/>
                <a:t>water </a:t>
              </a:r>
            </a:p>
          </p:txBody>
        </p:sp>
        <p:sp>
          <p:nvSpPr>
            <p:cNvPr id="3" name="Rectangle 2"/>
            <p:cNvSpPr/>
            <p:nvPr/>
          </p:nvSpPr>
          <p:spPr>
            <a:xfrm>
              <a:off x="3692309" y="3423967"/>
              <a:ext cx="562975" cy="307777"/>
            </a:xfrm>
            <a:prstGeom prst="rect">
              <a:avLst/>
            </a:prstGeom>
          </p:spPr>
          <p:txBody>
            <a:bodyPr wrap="none">
              <a:spAutoFit/>
            </a:bodyPr>
            <a:lstStyle/>
            <a:p>
              <a:r>
                <a:rPr lang="en-US" dirty="0"/>
                <a:t>light </a:t>
              </a:r>
            </a:p>
          </p:txBody>
        </p:sp>
        <p:sp>
          <p:nvSpPr>
            <p:cNvPr id="4" name="Rectangle 3"/>
            <p:cNvSpPr/>
            <p:nvPr/>
          </p:nvSpPr>
          <p:spPr>
            <a:xfrm>
              <a:off x="2796732" y="4645962"/>
              <a:ext cx="521297" cy="307777"/>
            </a:xfrm>
            <a:prstGeom prst="rect">
              <a:avLst/>
            </a:prstGeom>
          </p:spPr>
          <p:txBody>
            <a:bodyPr wrap="none">
              <a:spAutoFit/>
            </a:bodyPr>
            <a:lstStyle/>
            <a:p>
              <a:r>
                <a:rPr lang="en-US" dirty="0"/>
                <a:t>CO</a:t>
              </a:r>
              <a:r>
                <a:rPr lang="en-US" baseline="-25000" dirty="0"/>
                <a:t>2</a:t>
              </a:r>
              <a:endParaRPr lang="en-US" dirty="0"/>
            </a:p>
          </p:txBody>
        </p:sp>
        <p:sp>
          <p:nvSpPr>
            <p:cNvPr id="7" name="Rectangle 6"/>
            <p:cNvSpPr/>
            <p:nvPr/>
          </p:nvSpPr>
          <p:spPr>
            <a:xfrm>
              <a:off x="3286588" y="4535070"/>
              <a:ext cx="811441" cy="307777"/>
            </a:xfrm>
            <a:prstGeom prst="rect">
              <a:avLst/>
            </a:prstGeom>
          </p:spPr>
          <p:txBody>
            <a:bodyPr wrap="none">
              <a:spAutoFit/>
            </a:bodyPr>
            <a:lstStyle/>
            <a:p>
              <a:r>
                <a:rPr lang="en-US" dirty="0"/>
                <a:t>oxygen </a:t>
              </a:r>
            </a:p>
          </p:txBody>
        </p:sp>
        <p:sp>
          <p:nvSpPr>
            <p:cNvPr id="9" name="Rectangle 8"/>
            <p:cNvSpPr/>
            <p:nvPr/>
          </p:nvSpPr>
          <p:spPr>
            <a:xfrm>
              <a:off x="2982039" y="2692546"/>
              <a:ext cx="671979" cy="523220"/>
            </a:xfrm>
            <a:prstGeom prst="rect">
              <a:avLst/>
            </a:prstGeom>
          </p:spPr>
          <p:txBody>
            <a:bodyPr wrap="none">
              <a:spAutoFit/>
            </a:bodyPr>
            <a:lstStyle/>
            <a:p>
              <a:r>
                <a:rPr lang="en-US" dirty="0"/>
                <a:t>water </a:t>
              </a:r>
              <a:endParaRPr lang="en-US" dirty="0" smtClean="0"/>
            </a:p>
            <a:p>
              <a:r>
                <a:rPr lang="en-US" dirty="0" smtClean="0"/>
                <a:t>vapor</a:t>
              </a:r>
              <a:endParaRPr lang="en-US" dirty="0"/>
            </a:p>
          </p:txBody>
        </p:sp>
      </p:grpSp>
      <p:sp>
        <p:nvSpPr>
          <p:cNvPr id="13" name="Title 2"/>
          <p:cNvSpPr>
            <a:spLocks noGrp="1"/>
          </p:cNvSpPr>
          <p:nvPr>
            <p:ph type="title"/>
          </p:nvPr>
        </p:nvSpPr>
        <p:spPr>
          <a:xfrm>
            <a:off x="628650" y="209963"/>
            <a:ext cx="8141311" cy="1154029"/>
          </a:xfrm>
        </p:spPr>
        <p:txBody>
          <a:bodyPr/>
          <a:lstStyle/>
          <a:p>
            <a:pPr algn="l" rtl="0"/>
            <a:r>
              <a:rPr lang="en-US" b="1" i="0" u="none" baseline="0" dirty="0"/>
              <a:t>What Do Plants Need?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Content Placeholder 2047"/>
          <p:cNvSpPr>
            <a:spLocks noGrp="1"/>
          </p:cNvSpPr>
          <p:nvPr>
            <p:ph idx="1"/>
          </p:nvPr>
        </p:nvSpPr>
        <p:spPr>
          <a:xfrm>
            <a:off x="765214" y="1214748"/>
            <a:ext cx="8091874" cy="691264"/>
          </a:xfrm>
        </p:spPr>
        <p:txBody>
          <a:bodyPr>
            <a:normAutofit/>
          </a:bodyPr>
          <a:lstStyle/>
          <a:p>
            <a:pPr marL="0" indent="0" algn="l" rtl="0">
              <a:lnSpc>
                <a:spcPct val="150000"/>
              </a:lnSpc>
              <a:buNone/>
            </a:pPr>
            <a:r>
              <a:rPr lang="en-US" b="0" i="0" u="none" baseline="0" dirty="0"/>
              <a:t>Like most living organisms, plants require o</a:t>
            </a:r>
            <a:r>
              <a:rPr lang="en-US" b="1" i="0" u="none" baseline="0" dirty="0"/>
              <a:t>xygen</a:t>
            </a:r>
            <a:r>
              <a:rPr lang="en-US" b="0" i="0" u="none" baseline="0" dirty="0"/>
              <a:t> for their existence. </a:t>
            </a:r>
          </a:p>
          <a:p>
            <a:pPr marL="0" indent="0" algn="l" rtl="0">
              <a:lnSpc>
                <a:spcPct val="150000"/>
              </a:lnSpc>
              <a:buNone/>
            </a:pPr>
            <a:endParaRPr lang="en-US" dirty="0"/>
          </a:p>
          <a:p>
            <a:pPr marL="0" indent="0" algn="l" rtl="0">
              <a:lnSpc>
                <a:spcPct val="150000"/>
              </a:lnSpc>
              <a:buNone/>
            </a:pPr>
            <a:endParaRPr lang="en-US" dirty="0"/>
          </a:p>
          <a:p>
            <a:pPr marL="0" indent="0" algn="l" rtl="0">
              <a:lnSpc>
                <a:spcPct val="150000"/>
              </a:lnSpc>
              <a:buNone/>
            </a:pPr>
            <a:endParaRPr lang="en-US" dirty="0"/>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23" y="2150830"/>
            <a:ext cx="4300528" cy="3657058"/>
          </a:xfrm>
          <a:prstGeom prst="rect">
            <a:avLst/>
          </a:prstGeom>
        </p:spPr>
      </p:pic>
      <p:sp>
        <p:nvSpPr>
          <p:cNvPr id="6" name="Content Placeholder 2047"/>
          <p:cNvSpPr txBox="1"/>
          <p:nvPr/>
        </p:nvSpPr>
        <p:spPr>
          <a:xfrm>
            <a:off x="4811151" y="2267261"/>
            <a:ext cx="3830068" cy="3169152"/>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0" i="0" u="none" baseline="0" dirty="0">
                <a:solidFill>
                  <a:srgbClr val="595959"/>
                </a:solidFill>
              </a:rPr>
              <a:t>The green parts of the plant absorb oxygen from the air.</a:t>
            </a:r>
            <a:endParaRPr lang="en-US" dirty="0">
              <a:solidFill>
                <a:srgbClr val="595959"/>
              </a:solidFill>
            </a:endParaRPr>
          </a:p>
          <a:p>
            <a:pPr marL="0" indent="0" algn="l" rtl="0">
              <a:buNone/>
            </a:pPr>
            <a:r>
              <a:rPr lang="en-US" b="0" i="0" u="none" baseline="0" dirty="0">
                <a:solidFill>
                  <a:srgbClr val="595959"/>
                </a:solidFill>
              </a:rPr>
              <a:t>The plant’s roots absorb oxygen from pockets of air in the soil.</a:t>
            </a:r>
          </a:p>
          <a:p>
            <a:pPr marL="0" indent="0" algn="l" rtl="0">
              <a:buNone/>
            </a:pPr>
            <a:endParaRPr lang="en-US" dirty="0">
              <a:solidFill>
                <a:srgbClr val="595959"/>
              </a:solidFill>
            </a:endParaRPr>
          </a:p>
          <a:p>
            <a:pPr marL="0" indent="0" algn="l" rtl="0">
              <a:buNone/>
            </a:pPr>
            <a:r>
              <a:rPr lang="en-US" b="0" i="0" u="none" baseline="0" dirty="0">
                <a:solidFill>
                  <a:srgbClr val="595959"/>
                </a:solidFill>
              </a:rPr>
              <a:t>The plant’s roots absorb </a:t>
            </a:r>
            <a:r>
              <a:rPr lang="en-US" b="1" i="0" u="none" baseline="0" dirty="0">
                <a:solidFill>
                  <a:srgbClr val="595959"/>
                </a:solidFill>
              </a:rPr>
              <a:t>water and various nutrients</a:t>
            </a:r>
            <a:r>
              <a:rPr lang="en-US" b="0" i="0" u="none" baseline="0" dirty="0">
                <a:solidFill>
                  <a:srgbClr val="595959"/>
                </a:solidFill>
              </a:rPr>
              <a:t> (minerals) from the soil.</a:t>
            </a:r>
          </a:p>
          <a:p>
            <a:pPr marL="0" indent="0" algn="l" rtl="0">
              <a:lnSpc>
                <a:spcPct val="150000"/>
              </a:lnSpc>
              <a:buClrTx/>
              <a:buNone/>
            </a:pPr>
            <a:endParaRPr lang="en-US" dirty="0">
              <a:solidFill>
                <a:srgbClr val="595959"/>
              </a:solidFill>
            </a:endParaRPr>
          </a:p>
          <a:p>
            <a:pPr marL="0" indent="0" algn="l" rtl="0">
              <a:lnSpc>
                <a:spcPct val="150000"/>
              </a:lnSpc>
              <a:buClrTx/>
              <a:buNone/>
            </a:pPr>
            <a:endParaRPr lang="en-US" dirty="0">
              <a:solidFill>
                <a:srgbClr val="595959"/>
              </a:solidFill>
            </a:endParaRPr>
          </a:p>
          <a:p>
            <a:pPr marL="0" indent="0" algn="l" rtl="0">
              <a:lnSpc>
                <a:spcPct val="150000"/>
              </a:lnSpc>
              <a:buClrTx/>
              <a:buNone/>
            </a:pPr>
            <a:endParaRPr lang="en-US" dirty="0">
              <a:solidFill>
                <a:srgbClr val="595959"/>
              </a:solidFill>
            </a:endParaRPr>
          </a:p>
        </p:txBody>
      </p:sp>
      <p:sp>
        <p:nvSpPr>
          <p:cNvPr id="7" name="Title 2"/>
          <p:cNvSpPr>
            <a:spLocks noGrp="1"/>
          </p:cNvSpPr>
          <p:nvPr>
            <p:ph type="title"/>
          </p:nvPr>
        </p:nvSpPr>
        <p:spPr>
          <a:xfrm>
            <a:off x="628650" y="209963"/>
            <a:ext cx="8141311" cy="1154029"/>
          </a:xfrm>
        </p:spPr>
        <p:txBody>
          <a:bodyPr/>
          <a:lstStyle/>
          <a:p>
            <a:pPr algn="l" rtl="0"/>
            <a:r>
              <a:rPr lang="en-US" b="1" i="0" u="none" baseline="0" dirty="0"/>
              <a:t>What Do Plants Need?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בדיוק עירוני">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התאמה אישית 2">
      <a:majorFont>
        <a:latin typeface="Calibri Light"/>
        <a:ea typeface=""/>
        <a:cs typeface="Calibri"/>
      </a:majorFont>
      <a:minorFont>
        <a:latin typeface="Calibri"/>
        <a:ea typeface=""/>
        <a:cs typeface="Calibri"/>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בדיוק עירוני</Template>
  <TotalTime>0</TotalTime>
  <Words>1298</Words>
  <Application>Microsoft Office PowerPoint</Application>
  <PresentationFormat>‫הצגה על המסך (4:3)</PresentationFormat>
  <Paragraphs>247</Paragraphs>
  <Slides>25</Slides>
  <Notes>15</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25</vt:i4>
      </vt:variant>
    </vt:vector>
  </HeadingPairs>
  <TitlesOfParts>
    <vt:vector size="32" baseType="lpstr">
      <vt:lpstr>-apple-system</vt:lpstr>
      <vt:lpstr>Arial</vt:lpstr>
      <vt:lpstr>Calibri</vt:lpstr>
      <vt:lpstr>Calibri Light</vt:lpstr>
      <vt:lpstr>Courier New</vt:lpstr>
      <vt:lpstr>Wingdings</vt:lpstr>
      <vt:lpstr>בדיוק עירוני</vt:lpstr>
      <vt:lpstr>מצגת של PowerPoint</vt:lpstr>
      <vt:lpstr>Animal? Vegetable? Mineral?</vt:lpstr>
      <vt:lpstr>Plants As Living Organisms</vt:lpstr>
      <vt:lpstr>Plants As Living Organisms</vt:lpstr>
      <vt:lpstr>Plants As Living Organisms</vt:lpstr>
      <vt:lpstr>What Do Plants Need?</vt:lpstr>
      <vt:lpstr>What Do Plants Need?</vt:lpstr>
      <vt:lpstr>What Do Plants Need?</vt:lpstr>
      <vt:lpstr>What Do Plants Need?</vt:lpstr>
      <vt:lpstr>מצגת של PowerPoint</vt:lpstr>
      <vt:lpstr>מצגת של PowerPoint</vt:lpstr>
      <vt:lpstr>מצגת של PowerPoint</vt:lpstr>
      <vt:lpstr>מצגת של PowerPoint</vt:lpstr>
      <vt:lpstr>Hydroponics - Growing Without Soil</vt:lpstr>
      <vt:lpstr>Hydroponics - Growing Without Soil</vt:lpstr>
      <vt:lpstr>Hydroponics - A Technological Solution for Plant Needs</vt:lpstr>
      <vt:lpstr>Hydroponic Systems in Space</vt:lpstr>
      <vt:lpstr>Group Activity: Researching and Recommending a Hydroponic System </vt:lpstr>
      <vt:lpstr>Group Activity: Researching and Recommending a Hydroponic System</vt:lpstr>
      <vt:lpstr>Similarities Between the Hydroponic Systems</vt:lpstr>
      <vt:lpstr>Differences Between the Hydroponic Systems</vt:lpstr>
      <vt:lpstr>Hydroponic Systems - Similarities and Differences</vt:lpstr>
      <vt:lpstr>Advantages of Hydroponic Cultivation</vt:lpstr>
      <vt:lpstr>Challenges and Limitations of Hydroponic Cultivation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חקלאות אורבנית – למה ואיך?</dc:title>
  <dc:creator>Hagit Matok</dc:creator>
  <cp:lastModifiedBy>Yael Barak</cp:lastModifiedBy>
  <cp:revision>193</cp:revision>
  <dcterms:created xsi:type="dcterms:W3CDTF">2020-02-25T13:39:00Z</dcterms:created>
  <dcterms:modified xsi:type="dcterms:W3CDTF">2023-03-15T09:01:10Z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B399CFB875B24497BA23D9956F00E6E7</vt:lpwstr>
  </property>
  <property fmtid="{D5CDD505-2E9C-101B-9397-08002B2CF9AE}" pid="3" name="KSOProductBuildVer">
    <vt:lpwstr>1033-11.2.0.11498</vt:lpwstr>
  </property>
</Properties>
</file>