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4"/>
  </p:notesMasterIdLst>
  <p:sldIdLst>
    <p:sldId id="256" r:id="rId2"/>
    <p:sldId id="321" r:id="rId3"/>
    <p:sldId id="322" r:id="rId4"/>
    <p:sldId id="323" r:id="rId5"/>
    <p:sldId id="258" r:id="rId6"/>
    <p:sldId id="261" r:id="rId7"/>
    <p:sldId id="325" r:id="rId8"/>
    <p:sldId id="270" r:id="rId9"/>
    <p:sldId id="309" r:id="rId10"/>
    <p:sldId id="273" r:id="rId11"/>
    <p:sldId id="326" r:id="rId12"/>
    <p:sldId id="312" r:id="rId13"/>
    <p:sldId id="288" r:id="rId14"/>
    <p:sldId id="327" r:id="rId15"/>
    <p:sldId id="294" r:id="rId16"/>
    <p:sldId id="329" r:id="rId17"/>
    <p:sldId id="330" r:id="rId18"/>
    <p:sldId id="331" r:id="rId19"/>
    <p:sldId id="298" r:id="rId20"/>
    <p:sldId id="299" r:id="rId21"/>
    <p:sldId id="303" r:id="rId22"/>
    <p:sldId id="300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gOa8HMBLXus9ys1+u93cLVYGXp2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 Shimoni-Ayal" initials="" lastIdx="23" clrIdx="0"/>
  <p:cmAuthor id="1" name="אסף צ'רטקוף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337"/>
    <a:srgbClr val="295B21"/>
    <a:srgbClr val="87BC27"/>
    <a:srgbClr val="595959"/>
    <a:srgbClr val="79B32D"/>
    <a:srgbClr val="026163"/>
    <a:srgbClr val="724107"/>
    <a:srgbClr val="EEF1F2"/>
    <a:srgbClr val="A6A6A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1536" y="90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8" d="100"/>
        <a:sy n="138" d="100"/>
      </p:scale>
      <p:origin x="0" y="-4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1123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36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baseline="0"/>
              <a:t>From start to 3:37</a:t>
            </a:r>
            <a:endParaRPr/>
          </a:p>
        </p:txBody>
      </p:sp>
      <p:sp>
        <p:nvSpPr>
          <p:cNvPr id="250" name="Google Shape;25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69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baseline="0"/>
              <a:t>From start to 3:37</a:t>
            </a:r>
            <a:endParaRPr/>
          </a:p>
        </p:txBody>
      </p:sp>
      <p:sp>
        <p:nvSpPr>
          <p:cNvPr id="250" name="Google Shape;25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1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baseline="0"/>
              <a:t>From start to 3:37</a:t>
            </a:r>
            <a:endParaRPr/>
          </a:p>
        </p:txBody>
      </p:sp>
      <p:sp>
        <p:nvSpPr>
          <p:cNvPr id="250" name="Google Shape;25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3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baseline="0" dirty="0"/>
              <a:t>Industrial agriculture is a modern form of agriculture which refers to the industrial production of livestock, dairy products, and food crops such as cereals, fruit and vegetables and vegetables.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i="0" u="none" baseline="0" dirty="0"/>
              <a:t>Industrial agriculture began developing at the beginning of the industrial revolution with the invention of the mechanized cotton pickers, combine harvesters, tractors and other agricultural machinery.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baseline="0" dirty="0"/>
              <a:t>The methods used in industrial agriculture include the use of agricultural machinery (tractors, harvesters, spray planes, etc.), use of chemical fertilizers, and widespread use of fossil fuel-based pesticides. </a:t>
            </a:r>
            <a:endParaRPr dirty="0"/>
          </a:p>
        </p:txBody>
      </p:sp>
      <p:sp>
        <p:nvSpPr>
          <p:cNvPr id="382" name="Google Shape;38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84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baseline="0" dirty="0"/>
              <a:t>Industrial agriculture is a modern form of agriculture that refers to the industrial production of food crops such as cereals, fruit and vegetables and vegetables.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i="0" u="none" baseline="0" dirty="0"/>
              <a:t>Industrial agriculture began developing at the beginning of the industrial revolution with the invention of the mechanized cotton pickers, combine harvesters, tractors and other agricultural machinery.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baseline="0" dirty="0"/>
              <a:t>The methods used in industrial agriculture include the use of agricultural machinery (tractors, harvesters, spray planes, etc.), the use of chemical fertilizers, and the widespread use of fossil fuel-based pesticides. </a:t>
            </a:r>
            <a:endParaRPr dirty="0"/>
          </a:p>
        </p:txBody>
      </p:sp>
      <p:sp>
        <p:nvSpPr>
          <p:cNvPr id="382" name="Google Shape;38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71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23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672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68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768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4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6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8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0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4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baseline="0"/>
              <a:t>From start to 3:37</a:t>
            </a:r>
            <a:endParaRPr/>
          </a:p>
        </p:txBody>
      </p:sp>
      <p:sp>
        <p:nvSpPr>
          <p:cNvPr id="229" name="Google Shape;22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1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1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" y="-67111"/>
            <a:ext cx="2595714" cy="5872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595715" y="-8053"/>
            <a:ext cx="6548285" cy="5813542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040" y="1122363"/>
            <a:ext cx="513616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2040" y="3602038"/>
            <a:ext cx="467896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083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42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2395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" y="-1185"/>
            <a:ext cx="2170652" cy="56074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29" name="כותרת 3"/>
          <p:cNvSpPr>
            <a:spLocks noGrp="1"/>
          </p:cNvSpPr>
          <p:nvPr>
            <p:ph type="ctrTitle"/>
          </p:nvPr>
        </p:nvSpPr>
        <p:spPr>
          <a:xfrm>
            <a:off x="685800" y="2346178"/>
            <a:ext cx="7772400" cy="181886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0" name="כותרת משנה 4"/>
          <p:cNvSpPr>
            <a:spLocks noGrp="1"/>
          </p:cNvSpPr>
          <p:nvPr>
            <p:ph type="subTitle" idx="1"/>
          </p:nvPr>
        </p:nvSpPr>
        <p:spPr>
          <a:xfrm>
            <a:off x="685800" y="4979507"/>
            <a:ext cx="7772400" cy="536713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26163"/>
                </a:solidFill>
              </a:defRPr>
            </a:lvl1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2170653" y="0"/>
            <a:ext cx="6973349" cy="5606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602385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93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661115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50" y="361634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2616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1207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6094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15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2378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6848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5925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150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3" y="-28762"/>
            <a:ext cx="628648" cy="5834250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528739" y="-28762"/>
            <a:ext cx="8615261" cy="5834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09963"/>
            <a:ext cx="8141311" cy="115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0310"/>
            <a:ext cx="8128000" cy="422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7703" y="5891806"/>
            <a:ext cx="1067276" cy="7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65" y="5921916"/>
            <a:ext cx="1317596" cy="68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2003" y="5924937"/>
            <a:ext cx="1421545" cy="7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235" y="6390957"/>
            <a:ext cx="1265052" cy="2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26163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>
          <p15:clr>
            <a:srgbClr val="F26B43"/>
          </p15:clr>
        </p15:guide>
        <p15:guide id="2" pos="55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s://www.flickr.com/photos/wwworks/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0478819@N0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32399483@N05/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s://www.flickr.com/photos/25802865@N08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0478819@N0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0478819@N08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2790395" y="694208"/>
            <a:ext cx="5508897" cy="107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ct val="100000"/>
              <a:buFont typeface="Arial"/>
              <a:buNone/>
            </a:pPr>
            <a:r>
              <a:rPr lang="en-US" b="1" i="0" u="none" baseline="0" dirty="0"/>
              <a:t>Urban Agriculture - </a:t>
            </a:r>
            <a:r>
              <a:rPr lang="en-US" dirty="0"/>
              <a:t/>
            </a:r>
            <a:br>
              <a:rPr lang="en-US" dirty="0"/>
            </a:br>
            <a:r>
              <a:rPr lang="en-US" b="1" i="0" u="none" baseline="0" dirty="0"/>
              <a:t>How and Why?</a:t>
            </a:r>
            <a:endParaRPr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321" y="2429604"/>
            <a:ext cx="4648200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/>
          <p:nvPr/>
        </p:nvSpPr>
        <p:spPr>
          <a:xfrm>
            <a:off x="628650" y="1122363"/>
            <a:ext cx="788670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/>
              <a:t>From the Farmer to Us</a:t>
            </a:r>
            <a:endParaRPr/>
          </a:p>
        </p:txBody>
      </p:sp>
      <p:sp>
        <p:nvSpPr>
          <p:cNvPr id="2" name="מציין מיקום טקסט 1"/>
          <p:cNvSpPr>
            <a:spLocks noGrp="1"/>
          </p:cNvSpPr>
          <p:nvPr>
            <p:ph idx="1"/>
          </p:nvPr>
        </p:nvSpPr>
        <p:spPr>
          <a:xfrm>
            <a:off x="4323100" y="1450310"/>
            <a:ext cx="4433550" cy="4229037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US" b="1" i="0" u="none" baseline="0" dirty="0">
                <a:solidFill>
                  <a:srgbClr val="595959"/>
                </a:solidFill>
              </a:rPr>
              <a:t>Due to the long journey they undergo and due to storage problems, some of the agricultural produce spoils.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en-US" b="1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b="1" i="0" u="none" baseline="0" dirty="0">
                <a:solidFill>
                  <a:srgbClr val="595959"/>
                </a:solidFill>
              </a:rPr>
              <a:t>Take a guess: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b="1" dirty="0">
                <a:solidFill>
                  <a:srgbClr val="595959"/>
                </a:solidFill>
              </a:rPr>
              <a:t>W</a:t>
            </a:r>
            <a:r>
              <a:rPr lang="en-US" b="1" i="0" u="none" baseline="0" dirty="0">
                <a:solidFill>
                  <a:srgbClr val="595959"/>
                </a:solidFill>
              </a:rPr>
              <a:t>hat percentage of fruits and vegetables get thrown away before they reach the consumer?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b="0" i="0" u="none" baseline="0" dirty="0">
                <a:solidFill>
                  <a:srgbClr val="595959"/>
                </a:solidFill>
              </a:rPr>
              <a:t>a. About 1 percent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b="0" i="0" u="none" baseline="0" dirty="0">
                <a:solidFill>
                  <a:srgbClr val="595959"/>
                </a:solidFill>
              </a:rPr>
              <a:t>b. Between 10 and 20 percent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b="0" i="0" u="none" baseline="0" dirty="0">
                <a:solidFill>
                  <a:srgbClr val="595959"/>
                </a:solidFill>
              </a:rPr>
              <a:t>c. Between 35 and 55 percent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b="0" i="0" u="none" baseline="0" dirty="0">
                <a:solidFill>
                  <a:srgbClr val="595959"/>
                </a:solidFill>
              </a:rPr>
              <a:t>d. Almost 90 percent</a:t>
            </a:r>
          </a:p>
          <a:p>
            <a:pPr marL="50800" indent="0" algn="l" rtl="0">
              <a:buNone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95" y="2762865"/>
            <a:ext cx="3431760" cy="25738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/>
          <p:nvPr/>
        </p:nvSpPr>
        <p:spPr>
          <a:xfrm>
            <a:off x="628650" y="1122363"/>
            <a:ext cx="788670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/>
              <a:t>From the Farmer to Us</a:t>
            </a:r>
            <a:endParaRPr/>
          </a:p>
        </p:txBody>
      </p:sp>
      <p:sp>
        <p:nvSpPr>
          <p:cNvPr id="2" name="מציין מיקום טקסט 1"/>
          <p:cNvSpPr>
            <a:spLocks noGrp="1"/>
          </p:cNvSpPr>
          <p:nvPr>
            <p:ph idx="1"/>
          </p:nvPr>
        </p:nvSpPr>
        <p:spPr>
          <a:xfrm>
            <a:off x="628650" y="1363992"/>
            <a:ext cx="8128000" cy="4315355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US" b="1" i="0" u="none" baseline="0" dirty="0">
                <a:solidFill>
                  <a:srgbClr val="595959"/>
                </a:solidFill>
              </a:rPr>
              <a:t>The correct answer is: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b="1" i="0" u="none" baseline="0" dirty="0">
                <a:solidFill>
                  <a:srgbClr val="595959"/>
                </a:solidFill>
              </a:rPr>
              <a:t>Between 35 and 55 percent of all fruits and vegetables spoil and are thrown away before reaching the consumer.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b="1" i="0" u="none" baseline="0" dirty="0">
                <a:solidFill>
                  <a:srgbClr val="595959"/>
                </a:solidFill>
              </a:rPr>
              <a:t>Another percentage is thrown away in the consumers’ homes.</a:t>
            </a:r>
          </a:p>
          <a:p>
            <a:pPr marL="50800" indent="0" algn="l" rtl="0">
              <a:buNone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2664357"/>
            <a:ext cx="3563104" cy="267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3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/>
          <p:nvPr/>
        </p:nvSpPr>
        <p:spPr>
          <a:xfrm>
            <a:off x="628650" y="1122363"/>
            <a:ext cx="788670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0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 dirty="0"/>
              <a:t>What Are the Implications of Agricultural </a:t>
            </a:r>
            <a:r>
              <a:rPr lang="en-US" dirty="0"/>
              <a:t>C</a:t>
            </a:r>
            <a:r>
              <a:rPr lang="en-US" b="1" i="0" u="none" baseline="0" dirty="0"/>
              <a:t>ultivation </a:t>
            </a:r>
            <a:r>
              <a:rPr lang="en-US" dirty="0"/>
              <a:t>F</a:t>
            </a:r>
            <a:r>
              <a:rPr lang="en-US" b="1" i="0" u="none" baseline="0" dirty="0"/>
              <a:t>ar </a:t>
            </a:r>
            <a:r>
              <a:rPr lang="en-US" dirty="0"/>
              <a:t>R</a:t>
            </a:r>
            <a:r>
              <a:rPr lang="en-US" b="1" i="0" u="none" baseline="0" dirty="0"/>
              <a:t>emoved </a:t>
            </a:r>
            <a:r>
              <a:rPr lang="en-US" dirty="0"/>
              <a:t>F</a:t>
            </a:r>
            <a:r>
              <a:rPr lang="en-US" b="1" i="0" u="none" baseline="0" dirty="0"/>
              <a:t>rom the Consumers?</a:t>
            </a:r>
            <a:endParaRPr dirty="0"/>
          </a:p>
        </p:txBody>
      </p:sp>
      <p:sp>
        <p:nvSpPr>
          <p:cNvPr id="2" name="מציין מיקום טקסט 1"/>
          <p:cNvSpPr>
            <a:spLocks noGrp="1"/>
          </p:cNvSpPr>
          <p:nvPr>
            <p:ph idx="1"/>
          </p:nvPr>
        </p:nvSpPr>
        <p:spPr>
          <a:xfrm>
            <a:off x="764749" y="1223973"/>
            <a:ext cx="8005212" cy="4229037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0" u="none" baseline="0" dirty="0">
                <a:solidFill>
                  <a:srgbClr val="595959"/>
                </a:solidFill>
              </a:rPr>
              <a:t>We have seen that most of the fruits and </a:t>
            </a:r>
            <a:br>
              <a:rPr lang="en-US" b="1" i="0" u="none" baseline="0" dirty="0">
                <a:solidFill>
                  <a:srgbClr val="595959"/>
                </a:solidFill>
              </a:rPr>
            </a:br>
            <a:r>
              <a:rPr lang="en-US" b="1" i="0" u="none" baseline="0" dirty="0">
                <a:solidFill>
                  <a:srgbClr val="595959"/>
                </a:solidFill>
              </a:rPr>
              <a:t>vegetables we eat have a long journey </a:t>
            </a:r>
            <a:br>
              <a:rPr lang="en-US" b="1" i="0" u="none" baseline="0" dirty="0">
                <a:solidFill>
                  <a:srgbClr val="595959"/>
                </a:solidFill>
              </a:rPr>
            </a:br>
            <a:r>
              <a:rPr lang="en-US" b="1" i="0" u="none" baseline="0" dirty="0">
                <a:solidFill>
                  <a:srgbClr val="595959"/>
                </a:solidFill>
              </a:rPr>
              <a:t>before they reach us, the consumers.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595959"/>
              </a:solidFill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0" u="none" baseline="0" dirty="0">
                <a:solidFill>
                  <a:srgbClr val="595959"/>
                </a:solidFill>
              </a:rPr>
              <a:t>The implications are:</a:t>
            </a:r>
          </a:p>
          <a:p>
            <a:pPr algn="l" rtl="0">
              <a:lnSpc>
                <a:spcPct val="100000"/>
              </a:lnSpc>
            </a:pPr>
            <a:r>
              <a:rPr lang="en-US" b="0" i="0" u="none" baseline="0" dirty="0">
                <a:solidFill>
                  <a:srgbClr val="595959"/>
                </a:solidFill>
              </a:rPr>
              <a:t>We almost never get to eat fresh produce due </a:t>
            </a:r>
            <a:br>
              <a:rPr lang="en-US" b="0" i="0" u="none" baseline="0" dirty="0">
                <a:solidFill>
                  <a:srgbClr val="595959"/>
                </a:solidFill>
              </a:rPr>
            </a:br>
            <a:r>
              <a:rPr lang="en-US" b="0" i="0" u="none" baseline="0" dirty="0">
                <a:solidFill>
                  <a:srgbClr val="595959"/>
                </a:solidFill>
              </a:rPr>
              <a:t>to the fact that there are so many steps </a:t>
            </a:r>
            <a:br>
              <a:rPr lang="en-US" b="0" i="0" u="none" baseline="0" dirty="0">
                <a:solidFill>
                  <a:srgbClr val="595959"/>
                </a:solidFill>
              </a:rPr>
            </a:br>
            <a:r>
              <a:rPr lang="en-US" b="0" i="0" u="none" baseline="0" dirty="0">
                <a:solidFill>
                  <a:srgbClr val="595959"/>
                </a:solidFill>
              </a:rPr>
              <a:t>between the growing and the marketing.</a:t>
            </a:r>
          </a:p>
          <a:p>
            <a:pPr algn="l" rtl="0">
              <a:lnSpc>
                <a:spcPct val="100000"/>
              </a:lnSpc>
            </a:pPr>
            <a:r>
              <a:rPr lang="en-US" b="0" i="0" u="none" baseline="0" dirty="0">
                <a:solidFill>
                  <a:srgbClr val="595959"/>
                </a:solidFill>
              </a:rPr>
              <a:t>Fuel used in the process causes </a:t>
            </a:r>
            <a:r>
              <a:rPr lang="en-US" b="1" i="0" u="none" baseline="0" dirty="0">
                <a:solidFill>
                  <a:srgbClr val="595959"/>
                </a:solidFill>
              </a:rPr>
              <a:t>air pollution.</a:t>
            </a:r>
          </a:p>
          <a:p>
            <a:pPr algn="l" rtl="0">
              <a:lnSpc>
                <a:spcPct val="100000"/>
              </a:lnSpc>
            </a:pPr>
            <a:r>
              <a:rPr lang="en-US" b="0" i="0" u="none" baseline="0" dirty="0">
                <a:solidFill>
                  <a:srgbClr val="595959"/>
                </a:solidFill>
              </a:rPr>
              <a:t>Use of packing materials </a:t>
            </a:r>
            <a:r>
              <a:rPr lang="en-US" b="1" i="0" u="none" baseline="0" dirty="0">
                <a:solidFill>
                  <a:srgbClr val="595959"/>
                </a:solidFill>
              </a:rPr>
              <a:t>pollutes the environment.</a:t>
            </a:r>
          </a:p>
          <a:p>
            <a:pPr algn="l" rtl="0">
              <a:lnSpc>
                <a:spcPct val="100000"/>
              </a:lnSpc>
            </a:pPr>
            <a:r>
              <a:rPr lang="en-US" b="0" i="0" u="none" baseline="0" dirty="0">
                <a:solidFill>
                  <a:srgbClr val="595959"/>
                </a:solidFill>
              </a:rPr>
              <a:t>When food spoils in transit or in storage, it causes a </a:t>
            </a:r>
            <a:r>
              <a:rPr lang="en-US" b="1" i="0" u="none" baseline="0" dirty="0">
                <a:solidFill>
                  <a:srgbClr val="595959"/>
                </a:solidFill>
              </a:rPr>
              <a:t>waste of the resources </a:t>
            </a:r>
            <a:r>
              <a:rPr lang="en-US" b="0" i="0" u="none" baseline="0" dirty="0">
                <a:solidFill>
                  <a:srgbClr val="595959"/>
                </a:solidFill>
              </a:rPr>
              <a:t>invested in it (water, fertilizer, pesticides, fuel). This also </a:t>
            </a:r>
            <a:r>
              <a:rPr lang="en-US" b="1" i="0" u="none" baseline="0" dirty="0">
                <a:solidFill>
                  <a:srgbClr val="595959"/>
                </a:solidFill>
              </a:rPr>
              <a:t>increases environmental damage</a:t>
            </a:r>
            <a:r>
              <a:rPr lang="en-US" b="0" i="0" u="none" baseline="0" dirty="0">
                <a:solidFill>
                  <a:srgbClr val="595959"/>
                </a:solidFill>
              </a:rPr>
              <a:t>.</a:t>
            </a:r>
          </a:p>
          <a:p>
            <a:pPr algn="l" rtl="0">
              <a:lnSpc>
                <a:spcPct val="100000"/>
              </a:lnSpc>
            </a:pPr>
            <a:r>
              <a:rPr lang="en-US" b="1" i="0" u="none" baseline="0" dirty="0">
                <a:solidFill>
                  <a:srgbClr val="595959"/>
                </a:solidFill>
              </a:rPr>
              <a:t>Food prices increase</a:t>
            </a:r>
            <a:r>
              <a:rPr lang="en-US" b="0" i="0" u="none" baseline="0" dirty="0">
                <a:solidFill>
                  <a:srgbClr val="595959"/>
                </a:solidFill>
              </a:rPr>
              <a:t> since the consumers pay the costs of the shipping, packing, storage and wasted resources.</a:t>
            </a:r>
            <a:endParaRPr lang="en-US" dirty="0">
              <a:solidFill>
                <a:srgbClr val="595959"/>
              </a:solidFill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0800" indent="0" algn="l" rtl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6" name="מציין מיקום תוכן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078" y="1342927"/>
            <a:ext cx="3437999" cy="22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4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/>
            <a:r>
              <a:rPr lang="en-US" b="1" i="0" u="none" baseline="0"/>
              <a:t>Industrial Agriculture - What Does This Mean?</a:t>
            </a:r>
            <a:endParaRPr dirty="0"/>
          </a:p>
        </p:txBody>
      </p:sp>
      <p:sp>
        <p:nvSpPr>
          <p:cNvPr id="385" name="Google Shape;385;p33"/>
          <p:cNvSpPr txBox="1"/>
          <p:nvPr/>
        </p:nvSpPr>
        <p:spPr>
          <a:xfrm>
            <a:off x="876300" y="1473994"/>
            <a:ext cx="7886700" cy="29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595959"/>
              </a:buClr>
              <a:buSzPts val="2400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agricultural produce we buy has been grown using </a:t>
            </a:r>
            <a:r>
              <a:rPr lang="en-US" sz="18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mostly industrial </a:t>
            </a: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agriculture practices, meaning: </a:t>
            </a: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2" algn="l" rtl="0">
              <a:lnSpc>
                <a:spcPct val="90000"/>
              </a:lnSpc>
              <a:buClr>
                <a:srgbClr val="595959"/>
              </a:buClr>
              <a:buSzPts val="2400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Growing very large quantities of plants </a:t>
            </a:r>
          </a:p>
          <a:p>
            <a:pPr marL="442913" lvl="2" algn="l" rt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ts val="2400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Using farming machinery: tractors, harvesters, spray planes, etc.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2" algn="l" rt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ts val="2400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Using advanced pesticides </a:t>
            </a:r>
          </a:p>
          <a:p>
            <a:pPr marL="442913" lvl="2" algn="l" rt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ts val="2400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Using effective fertilizers</a:t>
            </a: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86" name="Google Shape;386;p33" descr="https://upload.wikimedia.org/wikipedia/commons/d/df/Lite-Trac_Crop_Sprayer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2773" y="3125718"/>
            <a:ext cx="3916925" cy="261361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3"/>
          <p:cNvSpPr/>
          <p:nvPr/>
        </p:nvSpPr>
        <p:spPr>
          <a:xfrm>
            <a:off x="1662112" y="5911243"/>
            <a:ext cx="63150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Lite-Trac, CC BY-SA 3.0 &lt;https://creativecommons.org/licenses/by-sa/3.0&gt;, via Wikimedia Commons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/>
            <a:r>
              <a:rPr lang="en-US" b="1" i="0" u="none" baseline="0"/>
              <a:t>Industrial Agriculture - What Are the Problems?</a:t>
            </a:r>
            <a:endParaRPr dirty="0"/>
          </a:p>
        </p:txBody>
      </p:sp>
      <p:sp>
        <p:nvSpPr>
          <p:cNvPr id="385" name="Google Shape;385;p33"/>
          <p:cNvSpPr txBox="1"/>
          <p:nvPr/>
        </p:nvSpPr>
        <p:spPr>
          <a:xfrm>
            <a:off x="876300" y="1473994"/>
            <a:ext cx="7886700" cy="29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Industrial agriculture is highly efficient and is vital to the supply of food for the entire population.</a:t>
            </a: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b="0" i="0" u="non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However, it is also the cause of several environmental problems:</a:t>
            </a: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Water losses in the irrigation process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Groundwater pollution with fertilizers and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ts val="2400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pesticides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Soil salinization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Depletion of soil nutrients</a:t>
            </a:r>
            <a:endParaRPr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86" name="Google Shape;386;p33" descr="https://upload.wikimedia.org/wikipedia/commons/d/df/Lite-Trac_Crop_Sprayer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229" y="3186179"/>
            <a:ext cx="3926757" cy="262017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3"/>
          <p:cNvSpPr/>
          <p:nvPr/>
        </p:nvSpPr>
        <p:spPr>
          <a:xfrm>
            <a:off x="1662112" y="5911243"/>
            <a:ext cx="63150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Lite-Trac, CC BY-SA 3.0 &lt;https://creativecommons.org/licenses/by-sa/3.0&gt;, via Wikimedia Commons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2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/>
            <a:r>
              <a:rPr lang="en-US" b="1" i="0" u="none" baseline="0"/>
              <a:t>Urban Agriculture</a:t>
            </a:r>
            <a:endParaRPr dirty="0"/>
          </a:p>
        </p:txBody>
      </p:sp>
      <p:sp>
        <p:nvSpPr>
          <p:cNvPr id="448" name="Google Shape;448;p39"/>
          <p:cNvSpPr/>
          <p:nvPr/>
        </p:nvSpPr>
        <p:spPr>
          <a:xfrm>
            <a:off x="1604959" y="5998827"/>
            <a:ext cx="753904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baseline="0">
                <a:solidFill>
                  <a:srgbClr val="5F7D95"/>
                </a:solidFill>
                <a:latin typeface="Proxima Nova"/>
                <a:ea typeface="Proxima Nova"/>
                <a:cs typeface="Proxima Nova"/>
                <a:sym typeface="Proxima Nova"/>
              </a:rPr>
              <a:t>'image: Flaticon.com'. This cover has been designed using resources from Flaticon.com </a:t>
            </a:r>
            <a:r>
              <a:rPr lang="en-US" sz="600" b="0" i="0" u="none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Image byMarkus Spiske from https://pixabay.com/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image by congerdesign from </a:t>
            </a:r>
            <a:r>
              <a:rPr lang="en-US" sz="600" b="0" i="0" u="sng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https://pixabay.com/</a:t>
            </a:r>
            <a:r>
              <a:rPr lang="en-US" sz="600" b="0" i="0" u="none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Linda from Chicago, USA, CC BY 2.0 https://creativecommons.org/licenses/by/2.0&gt;, via Wikimedia Commons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Image by MikeMcLaren from https://pixabay.com/Mactan Urban Demonstration Farm, CC BY-SA 4.0 &lt;https://creativecommons.org/licenses/by-sa/4.0&gt;, via Wikimedia Commons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604959" y="1196034"/>
            <a:ext cx="716500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r>
              <a:rPr lang="en-US" sz="1800" b="1" i="0" u="none" baseline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Urban agriculture is the cultivation of agricultural produce in small patches of land in an urban setting.</a:t>
            </a: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buClr>
                <a:srgbClr val="595959"/>
              </a:buClr>
              <a:buSzPts val="2400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960" y="1777120"/>
            <a:ext cx="6406978" cy="27254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/>
              <a:t>Group Activity - Studying Urban Agriculture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0" i="0" u="none" baseline="0" dirty="0"/>
              <a:t>So where exactly can we practice urban agriculture? How is this done? And what advantages are there?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b="0" i="0" u="none" baseline="0" dirty="0"/>
              <a:t>Let’s split into three groups. </a:t>
            </a:r>
          </a:p>
          <a:p>
            <a:pPr marL="0" indent="0" algn="l" rtl="0">
              <a:buNone/>
            </a:pPr>
            <a:endParaRPr lang="en-US" b="0" i="0" u="none" baseline="0" dirty="0"/>
          </a:p>
          <a:p>
            <a:pPr marL="0" indent="0" algn="l" rtl="0">
              <a:buNone/>
            </a:pPr>
            <a:r>
              <a:rPr lang="en-US" b="1" i="0" u="none" baseline="0" dirty="0"/>
              <a:t>Each group:</a:t>
            </a:r>
          </a:p>
          <a:p>
            <a:pPr algn="l" rtl="0"/>
            <a:r>
              <a:rPr lang="en-US" b="1" dirty="0"/>
              <a:t>w</a:t>
            </a:r>
            <a:r>
              <a:rPr lang="en-US" b="1" i="0" u="none" baseline="0" dirty="0"/>
              <a:t>ill study a different aspect of urban agriculture by searching in various information resources </a:t>
            </a:r>
          </a:p>
          <a:p>
            <a:pPr algn="l" rtl="0"/>
            <a:r>
              <a:rPr lang="en-US" b="1" dirty="0"/>
              <a:t>w</a:t>
            </a:r>
            <a:r>
              <a:rPr lang="en-US" b="1" i="0" u="none" baseline="0" dirty="0"/>
              <a:t>ill summarize the information in 2-3 slides</a:t>
            </a:r>
          </a:p>
          <a:p>
            <a:pPr algn="l" rtl="0"/>
            <a:r>
              <a:rPr lang="en-US" b="1" dirty="0"/>
              <a:t>w</a:t>
            </a:r>
            <a:r>
              <a:rPr lang="en-US" b="1" i="0" u="none" baseline="0" dirty="0"/>
              <a:t>ill prepare a presentation to be delivered during the lesson, for a duration of      2 minutes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47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/>
              <a:t>Group Activity - Studying Urban Agriculture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985838"/>
            <a:ext cx="8128000" cy="36933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600" dirty="0"/>
              <a:t>.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816725" y="2486025"/>
            <a:ext cx="2383675" cy="1888286"/>
          </a:xfrm>
          <a:prstGeom prst="roundRect">
            <a:avLst/>
          </a:prstGeom>
          <a:solidFill>
            <a:srgbClr val="87BC27"/>
          </a:solidFill>
          <a:ln>
            <a:solidFill>
              <a:srgbClr val="4393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i="0" u="none" baseline="0" dirty="0">
                <a:solidFill>
                  <a:schemeClr val="tx1"/>
                </a:solidFill>
              </a:rPr>
              <a:t>What areas within towns can be used for urban agriculture?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3594850" y="2496283"/>
            <a:ext cx="2383675" cy="1888286"/>
          </a:xfrm>
          <a:prstGeom prst="roundRect">
            <a:avLst/>
          </a:prstGeom>
          <a:solidFill>
            <a:srgbClr val="87BC27"/>
          </a:solidFill>
          <a:ln>
            <a:solidFill>
              <a:srgbClr val="4393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2000" b="1" i="0" u="none" baseline="0" dirty="0">
                <a:solidFill>
                  <a:schemeClr val="tx1"/>
                </a:solidFill>
              </a:rPr>
              <a:t>What are the main cultivation methods in urban agriculture?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372975" y="2496283"/>
            <a:ext cx="2383675" cy="1888286"/>
          </a:xfrm>
          <a:prstGeom prst="roundRect">
            <a:avLst/>
          </a:prstGeom>
          <a:solidFill>
            <a:srgbClr val="87BC27"/>
          </a:solidFill>
          <a:ln>
            <a:solidFill>
              <a:srgbClr val="4393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i="0" u="none" baseline="0" dirty="0">
                <a:solidFill>
                  <a:schemeClr val="tx1"/>
                </a:solidFill>
              </a:rPr>
              <a:t>What are the advantages of urban agriculture?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16725" y="1525729"/>
            <a:ext cx="4269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sz="1800" b="1" i="0" u="none" baseline="0" dirty="0">
                <a:latin typeface="+mn-lt"/>
                <a:ea typeface="+mn-lt"/>
                <a:cs typeface="+mn-lt"/>
                <a:sym typeface="+mn-lt"/>
              </a:rPr>
              <a:t>The aspects we shall study are:</a:t>
            </a:r>
          </a:p>
        </p:txBody>
      </p:sp>
      <p:sp>
        <p:nvSpPr>
          <p:cNvPr id="10" name="מלבן 9"/>
          <p:cNvSpPr/>
          <p:nvPr/>
        </p:nvSpPr>
        <p:spPr>
          <a:xfrm>
            <a:off x="628650" y="4806010"/>
            <a:ext cx="848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 rtl="0">
              <a:buNone/>
            </a:pPr>
            <a:r>
              <a:rPr lang="en-US" sz="1800" b="1" i="0" u="none" baseline="0" dirty="0">
                <a:latin typeface="+mn-lt"/>
                <a:ea typeface="+mn-lt"/>
                <a:cs typeface="+mn-lt"/>
                <a:sym typeface="+mn-lt"/>
              </a:rPr>
              <a:t>Additional search keywords you can use are: </a:t>
            </a:r>
            <a:r>
              <a:rPr lang="en-US" sz="1800" b="0" i="0" u="none" baseline="0" dirty="0">
                <a:latin typeface="+mn-lt"/>
                <a:ea typeface="+mn-lt"/>
                <a:cs typeface="+mn-lt"/>
                <a:sym typeface="+mn-lt"/>
              </a:rPr>
              <a:t>urban agriculture, community agriculture.</a:t>
            </a:r>
            <a:r>
              <a:rPr lang="en-US" sz="1800" b="1" i="0" u="none" baseline="0" dirty="0">
                <a:latin typeface="+mn-lt"/>
                <a:ea typeface="+mn-lt"/>
                <a:cs typeface="+mn-lt"/>
                <a:sym typeface="+mn-lt"/>
              </a:rPr>
              <a:t> 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216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/>
              <a:t>Group Activity - Studying Urban Agriculture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0" i="0" u="none" baseline="0"/>
              <a:t>Each group will present the results of its study.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6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7107" y="3478600"/>
            <a:ext cx="2917102" cy="174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027" y="1149570"/>
            <a:ext cx="2362082" cy="1720196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/>
            <a:r>
              <a:rPr lang="en-US" b="1" i="0" u="none" baseline="0"/>
              <a:t>Urban Agriculture - Locations</a:t>
            </a:r>
            <a:endParaRPr dirty="0"/>
          </a:p>
        </p:txBody>
      </p:sp>
      <p:sp>
        <p:nvSpPr>
          <p:cNvPr id="489" name="Google Shape;489;p43"/>
          <p:cNvSpPr/>
          <p:nvPr/>
        </p:nvSpPr>
        <p:spPr>
          <a:xfrm>
            <a:off x="1732541" y="5943457"/>
            <a:ext cx="65151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Bart Everson from New Orleans, Louisiana, USA, CC BY 2.0 via Wikimedia Commons, </a:t>
            </a:r>
            <a:r>
              <a:rPr lang="en-US" sz="800" b="1" i="0" u="sng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woodleywonderworks</a:t>
            </a:r>
            <a:r>
              <a:rPr lang="en-US" sz="800" b="1" i="0" u="sng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flickr Jwilly77, CC BY-SA 3.0 &lt;https://creativecommons.org/licenses/by-sa/3.0&gt;, via Wikimedia Commons Bright Agrotech, CC BY-SA 4.0 &lt;https://creativecommons.org/licenses/by-sa/4.0&gt;, via Wikimedia Commons</a:t>
            </a:r>
            <a:endParaRPr sz="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92" name="Google Shape;492;p4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338" y="3465513"/>
            <a:ext cx="2362082" cy="172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7"/>
          <a:stretch/>
        </p:blipFill>
        <p:spPr>
          <a:xfrm>
            <a:off x="1997106" y="1169705"/>
            <a:ext cx="2917102" cy="1918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1997107" y="2890742"/>
            <a:ext cx="291710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1800" b="0" i="0" u="none" baseline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Green Walls - vertical garden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254028" y="2890742"/>
            <a:ext cx="2362082" cy="3416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buSzPts val="2800"/>
            </a:pPr>
            <a:r>
              <a:rPr lang="en-US" sz="1800" b="0" i="0" u="none" baseline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Backyard gardens</a:t>
            </a:r>
          </a:p>
        </p:txBody>
      </p:sp>
      <p:sp>
        <p:nvSpPr>
          <p:cNvPr id="12" name="מלבן 11"/>
          <p:cNvSpPr/>
          <p:nvPr/>
        </p:nvSpPr>
        <p:spPr>
          <a:xfrm>
            <a:off x="1997106" y="5220534"/>
            <a:ext cx="2917102" cy="5909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en-US" sz="1800" b="0" i="0" u="none" baseline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Community gardens in public spaces</a:t>
            </a:r>
          </a:p>
        </p:txBody>
      </p:sp>
      <p:sp>
        <p:nvSpPr>
          <p:cNvPr id="13" name="מלבן 12"/>
          <p:cNvSpPr/>
          <p:nvPr/>
        </p:nvSpPr>
        <p:spPr>
          <a:xfrm>
            <a:off x="5254028" y="5211517"/>
            <a:ext cx="2362082" cy="3416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buSzPts val="2800"/>
            </a:pPr>
            <a:r>
              <a:rPr lang="en-US" sz="1800" b="0" i="0" u="none" baseline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Roof gardens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 dirty="0"/>
              <a:t>What Do We Like To Eat?</a:t>
            </a:r>
            <a:endParaRPr dirty="0"/>
          </a:p>
        </p:txBody>
      </p:sp>
      <p:sp>
        <p:nvSpPr>
          <p:cNvPr id="109" name="Google Shape;109;p2"/>
          <p:cNvSpPr/>
          <p:nvPr/>
        </p:nvSpPr>
        <p:spPr>
          <a:xfrm>
            <a:off x="2906486" y="1363992"/>
            <a:ext cx="585016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baseline="0" dirty="0">
                <a:solidFill>
                  <a:srgbClr val="595959"/>
                </a:solidFill>
                <a:latin typeface="+mn-lt"/>
                <a:cs typeface="Calibri" panose="020F0502020204030204" pitchFamily="34" charset="0"/>
              </a:rPr>
              <a:t>The food we eat has an effect on our health.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baseline="0" dirty="0">
                <a:solidFill>
                  <a:srgbClr val="595959"/>
                </a:solidFill>
                <a:latin typeface="+mn-lt"/>
                <a:cs typeface="Calibri" panose="020F0502020204030204" pitchFamily="34" charset="0"/>
              </a:rPr>
              <a:t>In order to maintain a healthy, balanced diet, it is important to eat a variety of fruits and vegetables every day.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+mn-lt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595959"/>
              </a:solidFill>
              <a:latin typeface="+mn-lt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+mn-lt"/>
                <a:cs typeface="Calibri" panose="020F0502020204030204" pitchFamily="34" charset="0"/>
                <a:sym typeface="Arial"/>
              </a:rPr>
            </a:br>
            <a:endParaRPr sz="2000" dirty="0">
              <a:solidFill>
                <a:schemeClr val="dk1"/>
              </a:solidFill>
              <a:latin typeface="+mn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815463" y="6068234"/>
            <a:ext cx="4572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sng" baseline="0">
                <a:solidFill>
                  <a:srgbClr val="212124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Marco Verch Professional Photographer</a:t>
            </a:r>
            <a:r>
              <a:rPr lang="en-US" sz="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800" b="0" i="0" u="none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Gila Brand, CC BY 2.5 &lt;https://creativecommons.org/licenses/by/2.5&gt;, via Wikimedia Commons FranHogan, CC BY-SA 4.0 &lt;https://creativecommons.org/licenses/by-sa/4.0&gt;, via Wikimedia Commons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553" y="3175727"/>
            <a:ext cx="3441026" cy="194853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790" y="3175727"/>
            <a:ext cx="3441026" cy="19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05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/>
              <a:t>Urban Agriculture - Methods</a:t>
            </a:r>
            <a:endParaRPr dirty="0"/>
          </a:p>
        </p:txBody>
      </p:sp>
      <p:sp>
        <p:nvSpPr>
          <p:cNvPr id="501" name="Google Shape;501;p44"/>
          <p:cNvSpPr/>
          <p:nvPr/>
        </p:nvSpPr>
        <p:spPr>
          <a:xfrm>
            <a:off x="1669715" y="5917667"/>
            <a:ext cx="5410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baseline="0">
                <a:solidFill>
                  <a:srgbClr val="212124"/>
                </a:solidFill>
                <a:latin typeface="Proxima Nova"/>
                <a:ea typeface="Proxima Nova"/>
                <a:cs typeface="Proxima Nova"/>
                <a:sym typeface="Proxima Nova"/>
              </a:rPr>
              <a:t>DILOSEP11_D5-3171 </a:t>
            </a:r>
            <a:r>
              <a:rPr lang="en-US" sz="800" b="1" i="0" u="sng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Local Food Initiative</a:t>
            </a:r>
            <a:r>
              <a:rPr lang="en-US" sz="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800" b="1" i="0" u="sng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Choo Yut Shing</a:t>
            </a:r>
            <a:endParaRPr sz="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02" name="Google Shape;502;p4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008" y="1378925"/>
            <a:ext cx="3096813" cy="213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76" y="1378925"/>
            <a:ext cx="3043712" cy="213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44"/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441" y="1363992"/>
            <a:ext cx="1804520" cy="2151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965441" y="3515522"/>
            <a:ext cx="1791209" cy="3416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en-US" sz="1800" b="0" i="0" u="none" baseline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Furrows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27676" y="3530455"/>
            <a:ext cx="3043711" cy="5909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Hydroponic (soilless, water-based)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720008" y="3515522"/>
            <a:ext cx="3096814" cy="3416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Detached substrate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Urban Agriculture - Advantages</a:t>
            </a:r>
            <a:r>
              <a:rPr lang="en-US" b="1" i="0" u="none" baseline="0"/>
              <a:t> </a:t>
            </a:r>
            <a:endParaRPr/>
          </a:p>
        </p:txBody>
      </p:sp>
      <p:sp>
        <p:nvSpPr>
          <p:cNvPr id="533" name="Google Shape;533;p48"/>
          <p:cNvSpPr txBox="1">
            <a:spLocks noGrp="1"/>
          </p:cNvSpPr>
          <p:nvPr>
            <p:ph idx="1"/>
          </p:nvPr>
        </p:nvSpPr>
        <p:spPr>
          <a:xfrm>
            <a:off x="1051560" y="1363991"/>
            <a:ext cx="7705090" cy="353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i="0" u="none" baseline="0" dirty="0">
                <a:solidFill>
                  <a:srgbClr val="595959"/>
                </a:solidFill>
              </a:rPr>
              <a:t>Fresh produce - picked directly before use</a:t>
            </a:r>
            <a:endParaRPr dirty="0">
              <a:solidFill>
                <a:srgbClr val="595959"/>
              </a:solidFill>
            </a:endParaRPr>
          </a:p>
          <a:p>
            <a:pPr lvl="0" algn="l" rtl="0">
              <a:buSzPts val="2400"/>
              <a:buFont typeface="Arial" panose="020B0604020202020204" pitchFamily="34" charset="0"/>
              <a:buChar char="•"/>
            </a:pPr>
            <a:r>
              <a:rPr lang="en-US" b="0" i="0" u="none" baseline="0" dirty="0">
                <a:solidFill>
                  <a:srgbClr val="595959"/>
                </a:solidFill>
              </a:rPr>
              <a:t>Reduced food waste - pick what you need, when you need it</a:t>
            </a:r>
          </a:p>
          <a:p>
            <a:pPr lvl="0" algn="l" rtl="0">
              <a:buSzPts val="2400"/>
              <a:buFont typeface="Arial" panose="020B0604020202020204" pitchFamily="34" charset="0"/>
              <a:buChar char="•"/>
            </a:pPr>
            <a:r>
              <a:rPr lang="en-US" b="0" i="0" u="none" baseline="0" dirty="0">
                <a:solidFill>
                  <a:srgbClr val="595959"/>
                </a:solidFill>
              </a:rPr>
              <a:t>Less transport, packing and storage - reduced cost, reduced environmental impact</a:t>
            </a:r>
          </a:p>
          <a:p>
            <a:pPr lvl="0" algn="l" rtl="0">
              <a:buSzPts val="2400"/>
              <a:buFont typeface="Arial" panose="020B0604020202020204" pitchFamily="34" charset="0"/>
              <a:buChar char="•"/>
            </a:pPr>
            <a:r>
              <a:rPr lang="en-US" b="0" i="0" u="none" baseline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Reduced use of pesticides </a:t>
            </a:r>
            <a:endParaRPr lang="en-US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l" rtl="0">
              <a:buSzPts val="2400"/>
              <a:buFont typeface="Arial" panose="020B0604020202020204" pitchFamily="34" charset="0"/>
              <a:buChar char="•"/>
            </a:pPr>
            <a:r>
              <a:rPr lang="en-US" b="0" i="0" u="none" baseline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Possibility to grow plants in non-arable areas </a:t>
            </a:r>
          </a:p>
          <a:p>
            <a:pPr marL="285750" lvl="0" indent="-285750" algn="l" rtl="0"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</a:pPr>
            <a:r>
              <a:rPr lang="en-US" b="0" i="0" u="none" baseline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Community gardens also contribute toward the welfare of the community and the society.</a:t>
            </a:r>
          </a:p>
          <a:p>
            <a:pPr algn="l" rtl="0">
              <a:buSzPts val="2400"/>
              <a:buFont typeface="Arial" panose="020B0604020202020204" pitchFamily="34" charset="0"/>
              <a:buChar char="•"/>
            </a:pPr>
            <a:endParaRPr lang="en-US" b="1" dirty="0">
              <a:solidFill>
                <a:srgbClr val="595959"/>
              </a:solidFill>
            </a:endParaRPr>
          </a:p>
        </p:txBody>
      </p:sp>
      <p:pic>
        <p:nvPicPr>
          <p:cNvPr id="534" name="Google Shape;534;p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1493" y="3916680"/>
            <a:ext cx="2710571" cy="1956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5"/>
          <p:cNvSpPr txBox="1">
            <a:spLocks noGrp="1"/>
          </p:cNvSpPr>
          <p:nvPr>
            <p:ph type="title"/>
          </p:nvPr>
        </p:nvSpPr>
        <p:spPr>
          <a:xfrm>
            <a:off x="717847" y="0"/>
            <a:ext cx="80388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200"/>
              <a:buFont typeface="Arial"/>
              <a:buNone/>
            </a:pPr>
            <a:r>
              <a:rPr lang="en-US" sz="3200" b="1" i="0" u="none" baseline="0" dirty="0"/>
              <a:t>Where would you set up a small garden in your surroundings?</a:t>
            </a:r>
            <a:endParaRPr sz="3200" dirty="0"/>
          </a:p>
        </p:txBody>
      </p:sp>
      <p:pic>
        <p:nvPicPr>
          <p:cNvPr id="510" name="Google Shape;510;p45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847" y="1960019"/>
            <a:ext cx="3542402" cy="366258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5"/>
          <p:cNvSpPr txBox="1"/>
          <p:nvPr/>
        </p:nvSpPr>
        <p:spPr>
          <a:xfrm>
            <a:off x="2075388" y="2461215"/>
            <a:ext cx="81915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baseline="0" dirty="0">
                <a:solidFill>
                  <a:srgbClr val="6C7E2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8800" dirty="0">
              <a:solidFill>
                <a:srgbClr val="6C7E2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109884" y="1199331"/>
            <a:ext cx="46467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i="0" u="none" baseline="0" dirty="0">
                <a:solidFill>
                  <a:srgbClr val="4A452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Suggest suitable places for urban agriculture in your town, school or home.</a:t>
            </a:r>
            <a:endParaRPr lang="en-US" sz="2400" b="1" dirty="0"/>
          </a:p>
          <a:p>
            <a:pPr algn="r" rt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 dirty="0"/>
              <a:t>What Do We Like To Eat?</a:t>
            </a:r>
            <a:endParaRPr dirty="0"/>
          </a:p>
        </p:txBody>
      </p:sp>
      <p:sp>
        <p:nvSpPr>
          <p:cNvPr id="109" name="Google Shape;109;p2"/>
          <p:cNvSpPr/>
          <p:nvPr/>
        </p:nvSpPr>
        <p:spPr>
          <a:xfrm>
            <a:off x="1815462" y="1363992"/>
            <a:ext cx="69411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baseline="0" dirty="0">
                <a:solidFill>
                  <a:srgbClr val="595959"/>
                </a:solidFill>
                <a:latin typeface="+mn-lt"/>
                <a:cs typeface="Calibri" panose="020F0502020204030204" pitchFamily="34" charset="0"/>
              </a:rPr>
              <a:t>What is your favorite fruit or vegetable?</a:t>
            </a:r>
          </a:p>
        </p:txBody>
      </p:sp>
      <p:sp>
        <p:nvSpPr>
          <p:cNvPr id="110" name="Google Shape;110;p2"/>
          <p:cNvSpPr/>
          <p:nvPr/>
        </p:nvSpPr>
        <p:spPr>
          <a:xfrm>
            <a:off x="1815463" y="6068234"/>
            <a:ext cx="4572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sng" baseline="0">
                <a:solidFill>
                  <a:srgbClr val="212124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Marco Verch Professional Photographer</a:t>
            </a:r>
            <a:r>
              <a:rPr lang="en-US" sz="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800" b="0" i="0" u="none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Gila Brand, CC BY 2.5 &lt;https://creativecommons.org/licenses/by/2.5&gt;, via Wikimedia Commons FranHogan, CC BY-SA 4.0 &lt;https://creativecommons.org/licenses/by-sa/4.0&gt;, via Wikimedia Commons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553" y="3175727"/>
            <a:ext cx="3441026" cy="194853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790" y="3175727"/>
            <a:ext cx="3441026" cy="19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 dirty="0"/>
              <a:t>Where Does Salad Come From?</a:t>
            </a:r>
            <a:endParaRPr dirty="0"/>
          </a:p>
        </p:txBody>
      </p:sp>
      <p:sp>
        <p:nvSpPr>
          <p:cNvPr id="109" name="Google Shape;109;p2"/>
          <p:cNvSpPr/>
          <p:nvPr/>
        </p:nvSpPr>
        <p:spPr>
          <a:xfrm>
            <a:off x="1222987" y="1511107"/>
            <a:ext cx="754697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/>
            <a:r>
              <a:rPr lang="en-US" sz="2800" b="1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Who knows where these fruits and vegetables come from?</a:t>
            </a:r>
            <a:endParaRPr lang="en-US" sz="2800" b="1" dirty="0">
              <a:solidFill>
                <a:schemeClr val="dk1"/>
              </a:solidFill>
              <a:cs typeface="Calibri" panose="020F0502020204030204" pitchFamily="34" charset="0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815463" y="6068234"/>
            <a:ext cx="4572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sng" baseline="0">
                <a:solidFill>
                  <a:srgbClr val="212124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Marco Verch Professional Photographer</a:t>
            </a:r>
            <a:r>
              <a:rPr lang="en-US" sz="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800" b="0" i="0" u="none" baseline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Gila Brand, CC BY 2.5 &lt;https://creativecommons.org/licenses/by/2.5&gt;, via Wikimedia Commons FranHogan, CC BY-SA 4.0 &lt;https://creativecommons.org/licenses/by-sa/4.0&gt;, via Wikimedia Commons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35" y="2705856"/>
            <a:ext cx="1952625" cy="18192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230" y="2707131"/>
            <a:ext cx="2724150" cy="18192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4150" y="2707131"/>
            <a:ext cx="1806346" cy="18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7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 dirty="0"/>
              <a:t>Where Does Salad Come From?</a:t>
            </a:r>
            <a:endParaRPr dirty="0"/>
          </a:p>
        </p:txBody>
      </p:sp>
      <p:sp>
        <p:nvSpPr>
          <p:cNvPr id="120" name="Google Shape;120;p3"/>
          <p:cNvSpPr/>
          <p:nvPr/>
        </p:nvSpPr>
        <p:spPr>
          <a:xfrm>
            <a:off x="628649" y="1325563"/>
            <a:ext cx="814131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l" rtl="0"/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cs typeface="+mn-cs"/>
              </a:rPr>
              <a:t>Some of the fruits and vegetables are grown in Israel. For example:</a:t>
            </a:r>
          </a:p>
          <a:p>
            <a:pPr lvl="0" algn="l" rtl="0"/>
            <a:r>
              <a:rPr lang="en-US" sz="1800" dirty="0">
                <a:solidFill>
                  <a:srgbClr val="595959"/>
                </a:solidFill>
                <a:latin typeface="Calibri" panose="020F0502020204030204" pitchFamily="34" charset="0"/>
                <a:cs typeface="+mn-cs"/>
              </a:rPr>
              <a:t>t</a:t>
            </a: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cs typeface="+mn-cs"/>
              </a:rPr>
              <a:t>omatoes, potatoes, peppers, bananas, apples, olives and grapes.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+mn-cs"/>
                <a:sym typeface="Arial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+mn-cs"/>
                <a:sym typeface="Arial"/>
              </a:rPr>
            </a:b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+mn-cs"/>
              <a:sym typeface="Arial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561973" y="3224265"/>
            <a:ext cx="8128002" cy="2566374"/>
            <a:chOff x="292740" y="3118204"/>
            <a:chExt cx="8463910" cy="2672435"/>
          </a:xfrm>
        </p:grpSpPr>
        <p:pic>
          <p:nvPicPr>
            <p:cNvPr id="19" name="תמונה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1460" y="3118204"/>
              <a:ext cx="2371878" cy="1760673"/>
            </a:xfrm>
            <a:prstGeom prst="rect">
              <a:avLst/>
            </a:prstGeom>
          </p:spPr>
        </p:pic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3172" y="3227689"/>
              <a:ext cx="1968331" cy="1794830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740" y="3989616"/>
              <a:ext cx="2596799" cy="1439999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5459" y="4191070"/>
              <a:ext cx="1848000" cy="1440000"/>
            </a:xfrm>
            <a:prstGeom prst="rect">
              <a:avLst/>
            </a:prstGeom>
            <a:effectLst>
              <a:outerShdw blurRad="50800" dist="38100" dir="5400000" sx="99000" sy="99000" algn="t" rotWithShape="0">
                <a:prstClr val="black">
                  <a:alpha val="64000"/>
                </a:prstClr>
              </a:outerShdw>
            </a:effectLst>
          </p:spPr>
        </p:pic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4934" y="4257973"/>
              <a:ext cx="2615999" cy="1439999"/>
            </a:xfrm>
            <a:prstGeom prst="rect">
              <a:avLst/>
            </a:prstGeom>
            <a:effectLst>
              <a:outerShdw blurRad="50800" dist="38100" dir="5400000" sx="99000" sy="99000" algn="t" rotWithShape="0">
                <a:prstClr val="black">
                  <a:alpha val="64000"/>
                </a:prstClr>
              </a:outerShdw>
            </a:effectLst>
          </p:spPr>
        </p:pic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2258" y="4304306"/>
              <a:ext cx="1819199" cy="1439999"/>
            </a:xfrm>
            <a:prstGeom prst="rect">
              <a:avLst/>
            </a:prstGeom>
            <a:effectLst>
              <a:outerShdw blurRad="50800" dist="38100" dir="5400000" sx="99000" sy="99000" algn="t" rotWithShape="0">
                <a:prstClr val="black">
                  <a:alpha val="64000"/>
                </a:prstClr>
              </a:outerShdw>
            </a:effectLst>
          </p:spPr>
        </p:pic>
        <p:pic>
          <p:nvPicPr>
            <p:cNvPr id="24" name="תמונה 2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450" y="4350639"/>
              <a:ext cx="2203200" cy="1440000"/>
            </a:xfrm>
            <a:prstGeom prst="rect">
              <a:avLst/>
            </a:prstGeom>
            <a:effectLst>
              <a:outerShdw blurRad="50800" dist="38100" dir="5400000" sx="99000" sy="99000" algn="t" rotWithShape="0">
                <a:prstClr val="black">
                  <a:alpha val="64000"/>
                </a:prstClr>
              </a:outerShdw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/>
              <a:t>Where does Salad Come From?</a:t>
            </a:r>
            <a:endParaRPr dirty="0"/>
          </a:p>
        </p:txBody>
      </p:sp>
      <p:sp>
        <p:nvSpPr>
          <p:cNvPr id="151" name="Google Shape;151;p6"/>
          <p:cNvSpPr/>
          <p:nvPr/>
        </p:nvSpPr>
        <p:spPr>
          <a:xfrm>
            <a:off x="628650" y="1122363"/>
            <a:ext cx="8169662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</a:t>
            </a:r>
            <a:r>
              <a:rPr lang="en-US" sz="1800" b="1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hat About the Rest of the Fruit and Vegetables?</a:t>
            </a: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algn="l" rtl="0"/>
            <a:endParaRPr lang="en-US" sz="1800" b="0" i="0" u="non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l" rtl="0"/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Some of them are imported from abroad - for example:</a:t>
            </a:r>
          </a:p>
          <a:p>
            <a:pPr algn="l" rtl="0"/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Some of the cucumbers we consume are imported from Turkey.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Pears are imported from Europe and the United States.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Apples are imported mostly from the United States.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Corn is imported mostly from Malaysia.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Garlic is imported mostly from China.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Most of the oranges sold in Israel are imported.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441" y="2691761"/>
            <a:ext cx="2965520" cy="31392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628650" y="1199641"/>
            <a:ext cx="816966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l" rtl="0"/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 order to bring the food from the fields (in Israel or abroad) to the population centers, it needs to be packed and transported.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/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lvl="0" algn="l" rtl="0"/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/>
            <a:r>
              <a:rPr lang="en-US" sz="1800" b="1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Did you know -</a:t>
            </a:r>
          </a:p>
          <a:p>
            <a:pPr lvl="0" algn="l" rtl="0"/>
            <a:r>
              <a:rPr lang="en-US" sz="18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</a:t>
            </a: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 cost of packing and transport in Israel alone total approximately </a:t>
            </a:r>
            <a:r>
              <a:rPr lang="en-US" sz="1800" b="1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one billion Shekels</a:t>
            </a:r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per year!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/>
              <a:t>From the Farmer to Us</a:t>
            </a:r>
            <a:endParaRPr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784" y="3100405"/>
            <a:ext cx="4777897" cy="25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8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4316547" y="1363992"/>
            <a:ext cx="4453414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l" rtl="0"/>
            <a:r>
              <a:rPr lang="en-US" sz="1800" b="1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Take a guess: </a:t>
            </a:r>
          </a:p>
          <a:p>
            <a:pPr lvl="0" algn="l" rtl="0"/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</a:t>
            </a:r>
            <a:r>
              <a:rPr lang="en-US" sz="1800" b="1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 average, how much time passes from the moment the fruits and vegetables are harvested in Israel until they arrive in the market or on the grocery shelves?</a:t>
            </a:r>
          </a:p>
          <a:p>
            <a:pPr lvl="0" algn="l" rtl="0"/>
            <a:endParaRPr lang="en-US" sz="1800" b="1" i="0" u="non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0" algn="l" rtl="0"/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/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a. Half a day</a:t>
            </a:r>
          </a:p>
          <a:p>
            <a:pPr lvl="0" algn="l" rtl="0"/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b. A day or two</a:t>
            </a:r>
          </a:p>
          <a:p>
            <a:pPr lvl="0" algn="l" rtl="0"/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c. 3-4 days </a:t>
            </a:r>
          </a:p>
          <a:p>
            <a:pPr lvl="0" algn="l" rtl="0"/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d. About a week</a:t>
            </a:r>
            <a:endParaRPr 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/>
              <a:t>From the Farmer to Us</a:t>
            </a:r>
            <a:endParaRPr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155" y="1363992"/>
            <a:ext cx="3687897" cy="43892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4316360" y="1122363"/>
            <a:ext cx="4440289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l" rtl="0"/>
            <a:r>
              <a:rPr lang="en-US" sz="1800" b="1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correct answer is 3-4 days.</a:t>
            </a:r>
          </a:p>
          <a:p>
            <a:pPr lvl="0" algn="l" rtl="0"/>
            <a:endParaRPr lang="en-US" sz="1800" b="1" i="0" u="non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0" algn="l" rtl="0"/>
            <a:r>
              <a:rPr lang="en-US" sz="1800" b="0" i="0" u="non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This is the average time from the moment the fruits and vegetables are harvested in Israel until they arrive in the market or on the grocery shelves.</a:t>
            </a:r>
          </a:p>
          <a:p>
            <a:pPr lvl="0" algn="l" rtl="0"/>
            <a:endParaRPr lang="en-US" sz="1800" b="0" i="0" u="non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3500"/>
              <a:buFont typeface="Arial"/>
              <a:buNone/>
            </a:pPr>
            <a:r>
              <a:rPr lang="en-US" b="1" i="0" u="none" baseline="0"/>
              <a:t>From the Farmer to Us</a:t>
            </a:r>
            <a:endParaRPr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339" y="1485406"/>
            <a:ext cx="3585883" cy="42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79287"/>
      </p:ext>
    </p:extLst>
  </p:cSld>
  <p:clrMapOvr>
    <a:masterClrMapping/>
  </p:clrMapOvr>
</p:sld>
</file>

<file path=ppt/theme/theme1.xml><?xml version="1.0" encoding="utf-8"?>
<a:theme xmlns:a="http://schemas.openxmlformats.org/drawingml/2006/main" name="בדיוק עירוני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2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בדיוק עירוני" id="{228E7F86-FD1C-44E2-BC41-B4CEFAEFE64C}" vid="{A5884EDA-09D6-4AC4-98B8-D91A28CC6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בדיוק עירוני</Template>
  <TotalTime>5829</TotalTime>
  <Words>1230</Words>
  <Application>Microsoft Office PowerPoint</Application>
  <PresentationFormat>‫הצגה על המסך (4:3)</PresentationFormat>
  <Paragraphs>183</Paragraphs>
  <Slides>22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Proxima Nova</vt:lpstr>
      <vt:lpstr>Wingdings</vt:lpstr>
      <vt:lpstr>בדיוק עירוני</vt:lpstr>
      <vt:lpstr>Urban Agriculture -  How and Why?</vt:lpstr>
      <vt:lpstr>What Do We Like To Eat?</vt:lpstr>
      <vt:lpstr>What Do We Like To Eat?</vt:lpstr>
      <vt:lpstr>Where Does Salad Come From?</vt:lpstr>
      <vt:lpstr>Where Does Salad Come From?</vt:lpstr>
      <vt:lpstr>Where does Salad Come From?</vt:lpstr>
      <vt:lpstr>From the Farmer to Us</vt:lpstr>
      <vt:lpstr>From the Farmer to Us</vt:lpstr>
      <vt:lpstr>From the Farmer to Us</vt:lpstr>
      <vt:lpstr>From the Farmer to Us</vt:lpstr>
      <vt:lpstr>From the Farmer to Us</vt:lpstr>
      <vt:lpstr>What Are the Implications of Agricultural Cultivation Far Removed From the Consumers?</vt:lpstr>
      <vt:lpstr>Industrial Agriculture - What Does This Mean?</vt:lpstr>
      <vt:lpstr>Industrial Agriculture - What Are the Problems?</vt:lpstr>
      <vt:lpstr>Urban Agriculture</vt:lpstr>
      <vt:lpstr>Group Activity - Studying Urban Agriculture</vt:lpstr>
      <vt:lpstr>Group Activity - Studying Urban Agriculture</vt:lpstr>
      <vt:lpstr>Group Activity - Studying Urban Agriculture</vt:lpstr>
      <vt:lpstr>Urban Agriculture - Locations</vt:lpstr>
      <vt:lpstr>Urban Agriculture - Methods</vt:lpstr>
      <vt:lpstr>Urban Agriculture - Advantages </vt:lpstr>
      <vt:lpstr>Where would you set up a small garden in your surroundings?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חקלאות אורבנית – למה ואיך?</dc:title>
  <dc:creator>Hagit Matok</dc:creator>
  <cp:lastModifiedBy>Yael Barak</cp:lastModifiedBy>
  <cp:revision>133</cp:revision>
  <dcterms:created xsi:type="dcterms:W3CDTF">2020-02-25T13:39:01Z</dcterms:created>
  <dcterms:modified xsi:type="dcterms:W3CDTF">2023-03-15T06:33:52Z</dcterms:modified>
</cp:coreProperties>
</file>