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73" r:id="rId3"/>
    <p:sldId id="275" r:id="rId4"/>
    <p:sldId id="257" r:id="rId5"/>
    <p:sldId id="258" r:id="rId6"/>
    <p:sldId id="287" r:id="rId7"/>
    <p:sldId id="259" r:id="rId8"/>
    <p:sldId id="260" r:id="rId9"/>
    <p:sldId id="262" r:id="rId10"/>
    <p:sldId id="277" r:id="rId11"/>
    <p:sldId id="263" r:id="rId12"/>
    <p:sldId id="276" r:id="rId13"/>
    <p:sldId id="261" r:id="rId14"/>
    <p:sldId id="290" r:id="rId15"/>
    <p:sldId id="291" r:id="rId16"/>
    <p:sldId id="279" r:id="rId17"/>
    <p:sldId id="293" r:id="rId18"/>
    <p:sldId id="288" r:id="rId19"/>
    <p:sldId id="294" r:id="rId20"/>
    <p:sldId id="281" r:id="rId21"/>
    <p:sldId id="282" r:id="rId22"/>
    <p:sldId id="283" r:id="rId23"/>
    <p:sldId id="297" r:id="rId24"/>
    <p:sldId id="284" r:id="rId25"/>
    <p:sldId id="296" r:id="rId26"/>
    <p:sldId id="300" r:id="rId27"/>
    <p:sldId id="301" r:id="rId28"/>
    <p:sldId id="272" r:id="rId29"/>
    <p:sldId id="299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E4571B9A-21AE-4B73-BED3-060418E2D889}">
          <p14:sldIdLst>
            <p14:sldId id="256"/>
            <p14:sldId id="273"/>
            <p14:sldId id="275"/>
            <p14:sldId id="257"/>
            <p14:sldId id="258"/>
            <p14:sldId id="287"/>
            <p14:sldId id="259"/>
            <p14:sldId id="260"/>
            <p14:sldId id="262"/>
            <p14:sldId id="277"/>
            <p14:sldId id="263"/>
            <p14:sldId id="276"/>
            <p14:sldId id="261"/>
            <p14:sldId id="290"/>
            <p14:sldId id="291"/>
            <p14:sldId id="279"/>
            <p14:sldId id="293"/>
            <p14:sldId id="288"/>
            <p14:sldId id="294"/>
            <p14:sldId id="281"/>
            <p14:sldId id="282"/>
            <p14:sldId id="283"/>
            <p14:sldId id="297"/>
            <p14:sldId id="284"/>
            <p14:sldId id="296"/>
            <p14:sldId id="300"/>
            <p14:sldId id="301"/>
            <p14:sldId id="272"/>
            <p14:sldId id="299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2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Giladi" initials="MG" lastIdx="8" clrIdx="0">
    <p:extLst>
      <p:ext uri="{19B8F6BF-5375-455C-9EA6-DF929625EA0E}">
        <p15:presenceInfo xmlns:p15="http://schemas.microsoft.com/office/powerpoint/2012/main" userId="S-1-5-21-1468497402-859899378-9522986-3207" providerId="AD"/>
      </p:ext>
    </p:extLst>
  </p:cmAuthor>
  <p:cmAuthor id="2" name="Sarah Gropper" initials="SG" lastIdx="3" clrIdx="1">
    <p:extLst>
      <p:ext uri="{19B8F6BF-5375-455C-9EA6-DF929625EA0E}">
        <p15:presenceInfo xmlns:p15="http://schemas.microsoft.com/office/powerpoint/2012/main" userId="S-1-5-21-1468497402-859899378-9522986-7721" providerId="AD"/>
      </p:ext>
    </p:extLst>
  </p:cmAuthor>
  <p:cmAuthor id="3" name="Microsoft Office User" initials="MOU" lastIdx="2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2"/>
    <a:srgbClr val="9900CC"/>
    <a:srgbClr val="000000"/>
    <a:srgbClr val="5F5C5B"/>
    <a:srgbClr val="1687C9"/>
    <a:srgbClr val="FF3788"/>
    <a:srgbClr val="FF0066"/>
    <a:srgbClr val="FFD243"/>
    <a:srgbClr val="FF8D3F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9" autoAdjust="0"/>
    <p:restoredTop sz="87433" autoAdjust="0"/>
  </p:normalViewPr>
  <p:slideViewPr>
    <p:cSldViewPr snapToGrid="0" showGuides="1">
      <p:cViewPr varScale="1">
        <p:scale>
          <a:sx n="91" d="100"/>
          <a:sy n="91" d="100"/>
        </p:scale>
        <p:origin x="1338" y="102"/>
      </p:cViewPr>
      <p:guideLst>
        <p:guide orient="horz" pos="2183"/>
        <p:guide pos="1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8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0145-2CB6-4C18-A5AD-294169A026B5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A246B-6C08-4B3B-8070-6F1879AC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facebook.com/kerenyozmot/posts/926896417343554/&amp;sa=D&amp;source=editors&amp;ust=1614001670707000&amp;usg=AFQjCNGAJqpHBbzpFr2FRbWbHzrWMwD6Pw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lnxk8uw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hanging-yellow-bulb-with-other-white-bulbs_974093.htm#page=1&amp;query=idea&amp;position=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erenyozmot/posts/926896417343554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https://www.facebook.com/kerenyozmot/posts/926896417343554/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https://www.freepik.com/free-vector/time-management-concept-flat-composition-poster_4341393.htm#page=3&amp;query=%D7%A4planing+a+project&amp;position=22</a:t>
            </a:r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='https://www.freepik.com/vectors/infographic'&gt;Infographic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 יש ליצור מראש עותק מהתבנית בקישור: </a:t>
            </a:r>
            <a:r>
              <a:rPr lang="he-IL" sz="120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https://tinyurl.com/2lnxk8uw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 ליצור מראש עותק מהתבנית </a:t>
            </a:r>
            <a:r>
              <a:rPr lang="he-IL" sz="1200" dirty="0" smtClean="0"/>
              <a:t>בקישור ולתת לכל קבוצה את הקישור החדש</a:t>
            </a:r>
            <a:endParaRPr lang="en-US" sz="1200" dirty="0" smtClean="0"/>
          </a:p>
          <a:p>
            <a:r>
              <a:rPr lang="en-US" sz="1200" b="0" i="0" u="sng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https://tinyurl.com/2lnxk8uw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0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='https://www.freepik.com/vectors/banner'&gt;Banner vector created by </a:t>
            </a:r>
            <a:r>
              <a:rPr lang="en-US" dirty="0" err="1" smtClean="0"/>
              <a:t>makyzz</a:t>
            </a:r>
            <a:r>
              <a:rPr lang="en-US" dirty="0" smtClean="0"/>
              <a:t> - www.freepik.com&lt;/a&gt;</a:t>
            </a:r>
            <a:endParaRPr lang="he-I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6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https://greenfin.ort.org.il/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8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5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='https://www.freepik.com/photos/people'&gt;People photo created by 8photo - www.freepik.com&lt;/a&gt;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https://www.freepik.com/free-vector/hand-drawn-new-idea-concept-with-hand-holding-light-bulb-sketch_9711851.htm#page=1&amp;query=new%20ideas&amp;position=2</a:t>
            </a:r>
          </a:p>
          <a:p>
            <a:endParaRPr lang="en-US" sz="1000" dirty="0"/>
          </a:p>
          <a:p>
            <a:r>
              <a:rPr lang="en-US" sz="1000" dirty="0"/>
              <a:t>&lt;a </a:t>
            </a:r>
            <a:r>
              <a:rPr lang="en-US" sz="1000" dirty="0" err="1"/>
              <a:t>href</a:t>
            </a:r>
            <a:r>
              <a:rPr lang="en-US" sz="1000" dirty="0"/>
              <a:t>='https://www.freepik.com/vectors/hand'&gt;Hand vector created by </a:t>
            </a:r>
            <a:r>
              <a:rPr lang="en-US" sz="1000" dirty="0" err="1"/>
              <a:t>Harryarts</a:t>
            </a:r>
            <a:r>
              <a:rPr lang="en-US" sz="1000" dirty="0"/>
              <a:t> - www.freepik.com&lt;/a&gt;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https://www.freepik.com/free-photo/hanging-yellow-bulb-with-other-white-bulbs_974093.htm#page=1&amp;query=idea&amp;position=4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https://www.facebook.com/kerenyozmot/posts/926896417343554/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246B-6C08-4B3B-8070-6F1879AC98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0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" y="-67112"/>
            <a:ext cx="2595714" cy="587260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95715" y="-67112"/>
            <a:ext cx="6548285" cy="5872601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040" y="1122363"/>
            <a:ext cx="5136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040" y="3602038"/>
            <a:ext cx="46789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2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112886"/>
          </a:xfrm>
        </p:spPr>
        <p:txBody>
          <a:bodyPr vert="eaVert"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112886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7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-1185"/>
            <a:ext cx="9144000" cy="580667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016832"/>
            <a:ext cx="7772400" cy="1650799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3867179"/>
            <a:ext cx="7772400" cy="61741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556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346178"/>
            <a:ext cx="77724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4979507"/>
            <a:ext cx="77724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09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rtl="0">
              <a:defRPr sz="4500" b="1">
                <a:solidFill>
                  <a:srgbClr val="282828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  <a:prstGeom prst="rect">
            <a:avLst/>
          </a:prstGeo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9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61115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50" y="361634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61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מלבן 4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0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4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3" y="-28762"/>
            <a:ext cx="628648" cy="5834250"/>
          </a:xfrm>
          <a:prstGeom prst="rect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528739" y="-28762"/>
            <a:ext cx="8615261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963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0310"/>
            <a:ext cx="8128000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54" y="5921916"/>
            <a:ext cx="1317596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03" y="5924937"/>
            <a:ext cx="1421545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73" r:id="rId14"/>
    <p:sldLayoutId id="2147483667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5516">
          <p15:clr>
            <a:srgbClr val="F26B43"/>
          </p15:clr>
        </p15:guide>
        <p15:guide id="0" orient="horz" pos="2160" userDrawn="1">
          <p15:clr>
            <a:srgbClr val="F26B43"/>
          </p15:clr>
        </p15:guide>
        <p15:guide id="3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kerenyozmot/photos/a.656442817722250/4093041284062369/?type=3&amp;source=48&amp;__tn__=EH-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kerenyozmot/photos/a.656442817722250/4093041284062369/?type=3&amp;source=48&amp;__tn__=EH-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m.facebook.com/kerenyozmot/photos/a.656442817722250/4093041284062369/?type=3&amp;source=48&amp;__tn__=EH-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m.facebook.com/kerenyozmot/photos/a.656442817722250/4093041284062369/?type=3&amp;source=48&amp;__tn__=EH-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s://www.freepik.com/premium-photo/young-friends-stacking-hands-together_6406166.htm#page=1&amp;query=hands%20together%20teens&amp;position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s/team-group-people-motivation-386673/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www.freepik.com/free-photo/business-executives-with-hand-stacked_1005993.htm#page=1&amp;query=hands%20together&amp;position=2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signup" TargetMode="External"/><Relationship Id="rId2" Type="http://schemas.openxmlformats.org/officeDocument/2006/relationships/hyperlink" Target="https://tinyurl.com/2kgvxtt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05099" y="1277007"/>
            <a:ext cx="6221923" cy="2402159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יוזמים חקלאות אורבנית בקהילה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000" dirty="0" smtClean="0"/>
              <a:t>מובילים </a:t>
            </a:r>
            <a:r>
              <a:rPr lang="he-IL" sz="4000" dirty="0"/>
              <a:t>שינוי סביבתי חברתי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16280" y="4106089"/>
            <a:ext cx="5799562" cy="95157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he-IL" dirty="0"/>
              <a:t>חלק חשוב בהיותנו חלק </a:t>
            </a:r>
            <a:r>
              <a:rPr lang="he-IL" dirty="0" smtClean="0"/>
              <a:t>מקהילה, הוא </a:t>
            </a:r>
            <a:r>
              <a:rPr lang="he-IL" dirty="0"/>
              <a:t>היכולת שלנו לתרום לקהילה ולזכות בתחושת משמעות.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296"/>
            <a:ext cx="9035731" cy="1325563"/>
          </a:xfrm>
        </p:spPr>
        <p:txBody>
          <a:bodyPr>
            <a:normAutofit/>
          </a:bodyPr>
          <a:lstStyle/>
          <a:p>
            <a:r>
              <a:rPr lang="he-IL" sz="2700" dirty="0"/>
              <a:t>אפשרות ב':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3600" dirty="0"/>
              <a:t>רעיונות בעקבות סיעור מוחות בעזרת מפת חשיבה</a:t>
            </a:r>
            <a:endParaRPr lang="en-US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26" y="1615545"/>
            <a:ext cx="2736574" cy="41214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0400" y="1615545"/>
            <a:ext cx="5254702" cy="3464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b="1" dirty="0"/>
              <a:t>שלב ראשון </a:t>
            </a:r>
            <a:r>
              <a:rPr lang="he-IL" sz="1800" dirty="0"/>
              <a:t>[10 דקות]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בקבוצות קיימו דיון חופשי בו כל תלמיד יעלה רעיונות לקידום </a:t>
            </a:r>
            <a:r>
              <a:rPr lang="he-IL" sz="1800" dirty="0" smtClean="0"/>
              <a:t>חקלאות אורבנית בקהילה</a:t>
            </a:r>
            <a:r>
              <a:rPr lang="he-IL" sz="1800" dirty="0"/>
              <a:t>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הימנעו משיפוטיות או ביקורת לגבי הרעיונות.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היעזרו בשאלות הבאות:</a:t>
            </a:r>
          </a:p>
          <a:p>
            <a:pPr lvl="1" fontAlgn="base">
              <a:lnSpc>
                <a:spcPct val="100000"/>
              </a:lnSpc>
            </a:pPr>
            <a:r>
              <a:rPr lang="he-IL" sz="1800" b="1" dirty="0"/>
              <a:t>מי</a:t>
            </a:r>
            <a:r>
              <a:rPr lang="he-IL" sz="1800" dirty="0"/>
              <a:t> הקהילה בה תרצו לפעול? </a:t>
            </a:r>
          </a:p>
          <a:p>
            <a:pPr lvl="1" fontAlgn="base">
              <a:lnSpc>
                <a:spcPct val="100000"/>
              </a:lnSpc>
            </a:pPr>
            <a:r>
              <a:rPr lang="he-IL" sz="1800" b="1" dirty="0"/>
              <a:t>מה </a:t>
            </a:r>
            <a:r>
              <a:rPr lang="he-IL" sz="1800" dirty="0"/>
              <a:t>הצורך או הבעיה שתרצו לקדם או לפתור?</a:t>
            </a:r>
            <a:r>
              <a:rPr lang="he-IL" sz="1800" b="1" dirty="0"/>
              <a:t> </a:t>
            </a:r>
            <a:endParaRPr lang="he-IL" sz="1800" dirty="0"/>
          </a:p>
          <a:p>
            <a:pPr lvl="1" fontAlgn="base">
              <a:lnSpc>
                <a:spcPct val="100000"/>
              </a:lnSpc>
            </a:pPr>
            <a:r>
              <a:rPr lang="he-IL" sz="1800" b="1" dirty="0"/>
              <a:t>איך </a:t>
            </a:r>
            <a:r>
              <a:rPr lang="he-IL" sz="1800" dirty="0"/>
              <a:t>תקדמו </a:t>
            </a:r>
            <a:r>
              <a:rPr lang="he-IL" sz="1800" dirty="0" smtClean="0"/>
              <a:t>את </a:t>
            </a:r>
            <a:r>
              <a:rPr lang="he-IL" sz="1800" dirty="0"/>
              <a:t>המודעות לחקלאות אורבנית והידרופונית בקהילה </a:t>
            </a:r>
            <a:r>
              <a:rPr lang="he-IL" sz="1800" dirty="0" smtClean="0"/>
              <a:t>שבחרתם </a:t>
            </a:r>
            <a:r>
              <a:rPr lang="he-IL" sz="1800" dirty="0"/>
              <a:t>(מהם הרעיונות שלכם</a:t>
            </a:r>
            <a:r>
              <a:rPr lang="he-IL" sz="1800" dirty="0" smtClean="0"/>
              <a:t>)?</a:t>
            </a:r>
            <a:endParaRPr lang="he-IL" sz="1800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אחד מחברי הקבוצה ירשום על דף הפעילות את כל הרעיונות שיעלו.</a:t>
            </a:r>
            <a:br>
              <a:rPr lang="he-IL" sz="1800" dirty="0"/>
            </a:b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12719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99305" y="1303291"/>
            <a:ext cx="3816045" cy="408914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he-IL" sz="1800" b="1" dirty="0"/>
              <a:t>שלב שני </a:t>
            </a:r>
            <a:r>
              <a:rPr lang="he-IL" sz="1800" dirty="0"/>
              <a:t>[5 דקות]</a:t>
            </a:r>
          </a:p>
          <a:p>
            <a:pPr fontAlgn="base">
              <a:lnSpc>
                <a:spcPct val="150000"/>
              </a:lnSpc>
            </a:pPr>
            <a:r>
              <a:rPr lang="he-IL" sz="1800" dirty="0"/>
              <a:t>בקבוצה בחרו 4 רעיונות מתוך הרעיונות שהעליתם בשלב הראשון.</a:t>
            </a:r>
          </a:p>
          <a:p>
            <a:pPr fontAlgn="base">
              <a:lnSpc>
                <a:spcPct val="150000"/>
              </a:lnSpc>
            </a:pPr>
            <a:r>
              <a:rPr lang="he-IL" sz="1800" dirty="0"/>
              <a:t>רשמו כל רעיון באחד העיגולים </a:t>
            </a:r>
            <a:r>
              <a:rPr lang="he-IL" sz="1800" dirty="0" smtClean="0"/>
              <a:t>בתרשים בדף </a:t>
            </a:r>
            <a:r>
              <a:rPr lang="he-IL" sz="1800" dirty="0"/>
              <a:t>הפעילות.</a:t>
            </a:r>
          </a:p>
          <a:p>
            <a:pPr>
              <a:lnSpc>
                <a:spcPct val="160000"/>
              </a:lnSpc>
            </a:pPr>
            <a:endParaRPr lang="he-IL" sz="1800" dirty="0"/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/>
              <a:t>אפשרות ב':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dirty="0" smtClean="0"/>
              <a:t>סיעור </a:t>
            </a:r>
            <a:r>
              <a:rPr lang="he-IL" dirty="0"/>
              <a:t>מוחות בעזרת מפת חשיבה</a:t>
            </a:r>
            <a:endParaRPr lang="en-US" dirty="0"/>
          </a:p>
        </p:txBody>
      </p:sp>
      <p:pic>
        <p:nvPicPr>
          <p:cNvPr id="6" name="תמונה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0" y="1448449"/>
            <a:ext cx="3924935" cy="3943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6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/>
              <a:t>אפשרות ב':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dirty="0"/>
              <a:t>סיעור מוחות בעזרת מפת חשיבה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30346" y="1426613"/>
            <a:ext cx="3585004" cy="35408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b="1" dirty="0"/>
              <a:t>שלב שלישי </a:t>
            </a:r>
            <a:r>
              <a:rPr lang="he-IL" sz="1800" dirty="0"/>
              <a:t>[10 דקות]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בקבוצה נסו להרחיב את 4 </a:t>
            </a:r>
            <a:r>
              <a:rPr lang="he-IL" sz="1800" dirty="0" smtClean="0"/>
              <a:t>הרעיונות </a:t>
            </a:r>
            <a:r>
              <a:rPr lang="he-IL" sz="1800" dirty="0"/>
              <a:t>שרשמתם לרעיונות נוספים.</a:t>
            </a:r>
          </a:p>
          <a:p>
            <a:pPr fontAlgn="base">
              <a:lnSpc>
                <a:spcPct val="100000"/>
              </a:lnSpc>
            </a:pPr>
            <a:r>
              <a:rPr lang="he-IL" sz="1800" dirty="0"/>
              <a:t>חשבו על כל אחד מהרעיונות שרשמתם והציעו רעיונות נוספים דומים, קשורים או </a:t>
            </a:r>
            <a:r>
              <a:rPr lang="he-IL" sz="1800" dirty="0" smtClean="0"/>
              <a:t>מפורטים יותר</a:t>
            </a:r>
            <a:r>
              <a:rPr lang="he-IL" sz="1800" dirty="0"/>
              <a:t>.</a:t>
            </a:r>
          </a:p>
          <a:p>
            <a:pPr fontAlgn="base">
              <a:lnSpc>
                <a:spcPct val="100000"/>
              </a:lnSpc>
            </a:pPr>
            <a:r>
              <a:rPr lang="he-IL" sz="1800" dirty="0"/>
              <a:t>רשמו את הרעיונות הנוספים על יד הקווים היוצאים מהעיגולים.</a:t>
            </a:r>
          </a:p>
          <a:p>
            <a:pPr fontAlgn="base">
              <a:lnSpc>
                <a:spcPct val="100000"/>
              </a:lnSpc>
            </a:pPr>
            <a:r>
              <a:rPr lang="he-IL" sz="1800" dirty="0"/>
              <a:t>בחרו 2 רעיונות להציג בפני הכיתה.</a:t>
            </a:r>
          </a:p>
          <a:p>
            <a:pPr marL="0" indent="0">
              <a:lnSpc>
                <a:spcPct val="100000"/>
              </a:lnSpc>
              <a:buNone/>
            </a:pPr>
            <a:endParaRPr lang="he-IL" sz="1800" dirty="0"/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sp>
        <p:nvSpPr>
          <p:cNvPr id="5" name="מלבן 4"/>
          <p:cNvSpPr/>
          <p:nvPr/>
        </p:nvSpPr>
        <p:spPr>
          <a:xfrm>
            <a:off x="4405283" y="538696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e-IL" dirty="0" smtClean="0">
                <a:hlinkClick r:id="rId2" action="ppaction://hlinksldjump"/>
              </a:rPr>
              <a:t>המשיכו בהצגת הרעיונות הקבוצתיים במליאה.</a:t>
            </a:r>
            <a:endParaRPr lang="he-IL" dirty="0"/>
          </a:p>
        </p:txBody>
      </p:sp>
      <p:pic>
        <p:nvPicPr>
          <p:cNvPr id="7" name="תמונה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0" y="1448449"/>
            <a:ext cx="3924935" cy="3943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9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9" y="101296"/>
            <a:ext cx="9035731" cy="1325563"/>
          </a:xfrm>
        </p:spPr>
        <p:txBody>
          <a:bodyPr>
            <a:normAutofit/>
          </a:bodyPr>
          <a:lstStyle/>
          <a:p>
            <a:r>
              <a:rPr lang="he-IL" sz="2700" dirty="0"/>
              <a:t>אפשרות ג':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3600" dirty="0"/>
              <a:t>בעקבות רעיונות מעוררי השראה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4367" y="1361152"/>
            <a:ext cx="5322363" cy="44251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בקבוצות, צפו </a:t>
            </a:r>
            <a:r>
              <a:rPr lang="he-IL" sz="1800" dirty="0" smtClean="0"/>
              <a:t>במידע על </a:t>
            </a:r>
            <a:r>
              <a:rPr lang="he-IL" sz="1800" dirty="0"/>
              <a:t>"רעיונות מעוררי השראה" </a:t>
            </a:r>
            <a:r>
              <a:rPr lang="he-IL" sz="1800" dirty="0" smtClean="0"/>
              <a:t>המוצג בדף </a:t>
            </a:r>
            <a:r>
              <a:rPr lang="he-IL" sz="1800" dirty="0"/>
              <a:t>הפעילות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קיימו דיון בקבוצה והעלו רעיונות ליוזמות לקידום </a:t>
            </a:r>
            <a:r>
              <a:rPr lang="he-IL" dirty="0" smtClean="0"/>
              <a:t>המודעות </a:t>
            </a:r>
            <a:r>
              <a:rPr lang="he-IL" dirty="0"/>
              <a:t>לחקלאות אורבנית והידרופונית בקהילה</a:t>
            </a:r>
            <a:r>
              <a:rPr lang="he-IL" sz="1800" dirty="0" smtClean="0"/>
              <a:t>.</a:t>
            </a:r>
            <a:r>
              <a:rPr lang="he-IL" sz="1800" dirty="0"/>
              <a:t> 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היעזרו בשאלות הבאות:</a:t>
            </a:r>
            <a:r>
              <a:rPr lang="en-US" sz="1800" dirty="0"/>
              <a:t> </a:t>
            </a:r>
            <a:endParaRPr lang="he-IL" sz="1800" dirty="0"/>
          </a:p>
          <a:p>
            <a:pPr fontAlgn="base">
              <a:lnSpc>
                <a:spcPct val="100000"/>
              </a:lnSpc>
            </a:pPr>
            <a:r>
              <a:rPr lang="he-IL" sz="1800" b="1" dirty="0"/>
              <a:t>מי </a:t>
            </a:r>
            <a:r>
              <a:rPr lang="he-IL" sz="1800" dirty="0" smtClean="0"/>
              <a:t>הקהילה </a:t>
            </a:r>
            <a:r>
              <a:rPr lang="he-IL" sz="1800" dirty="0"/>
              <a:t>בה תרצו </a:t>
            </a:r>
            <a:r>
              <a:rPr lang="he-IL" sz="1800" dirty="0" smtClean="0"/>
              <a:t>לפעול?</a:t>
            </a:r>
            <a:r>
              <a:rPr lang="he-IL" sz="1800" dirty="0"/>
              <a:t> </a:t>
            </a:r>
            <a:r>
              <a:rPr lang="en-US" sz="1800" dirty="0"/>
              <a:t> </a:t>
            </a:r>
            <a:endParaRPr lang="he-IL" sz="1800" dirty="0"/>
          </a:p>
          <a:p>
            <a:pPr fontAlgn="base">
              <a:lnSpc>
                <a:spcPct val="100000"/>
              </a:lnSpc>
            </a:pPr>
            <a:r>
              <a:rPr lang="he-IL" sz="1800" b="1" dirty="0"/>
              <a:t>מה </a:t>
            </a:r>
            <a:r>
              <a:rPr lang="he-IL" sz="1800" dirty="0"/>
              <a:t>ניתן לשפר עבור הקהילה שבחרתם </a:t>
            </a:r>
            <a:r>
              <a:rPr lang="he-IL" sz="1800" dirty="0" smtClean="0"/>
              <a:t>בהיבט של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 smtClean="0"/>
              <a:t>חקלאות אורבנית?</a:t>
            </a:r>
            <a:r>
              <a:rPr lang="en-US" sz="1800" dirty="0" smtClean="0"/>
              <a:t>  </a:t>
            </a:r>
            <a:endParaRPr lang="he-IL" sz="1800" dirty="0"/>
          </a:p>
          <a:p>
            <a:pPr fontAlgn="base">
              <a:lnSpc>
                <a:spcPct val="100000"/>
              </a:lnSpc>
            </a:pPr>
            <a:r>
              <a:rPr lang="he-IL" sz="1800" b="1" dirty="0"/>
              <a:t>איך </a:t>
            </a:r>
            <a:r>
              <a:rPr lang="he-IL" sz="1800" dirty="0"/>
              <a:t>תקדמו </a:t>
            </a:r>
            <a:r>
              <a:rPr lang="he-IL" sz="1800" dirty="0" smtClean="0"/>
              <a:t>את </a:t>
            </a:r>
            <a:r>
              <a:rPr lang="he-IL" dirty="0" smtClean="0"/>
              <a:t>המודעות </a:t>
            </a:r>
            <a:r>
              <a:rPr lang="he-IL" dirty="0"/>
              <a:t>לחקלאות אורבנית והידרופונית בקהילה</a:t>
            </a:r>
            <a:r>
              <a:rPr lang="he-IL" sz="1800" dirty="0" smtClean="0"/>
              <a:t> שבחרתם (</a:t>
            </a:r>
            <a:r>
              <a:rPr lang="he-IL" sz="1800" dirty="0"/>
              <a:t>מהם הרעיונות שלכם)?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תעדו בדף הפעילות את כל הרעיונות שיעלו.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e-IL" sz="1800" dirty="0"/>
              <a:t>בחרו 2 רעיונות להציג בפני הכיתה</a:t>
            </a:r>
            <a:r>
              <a:rPr lang="he-IL" sz="1800" dirty="0" smtClean="0"/>
              <a:t>.</a:t>
            </a:r>
            <a:endParaRPr lang="he-IL" sz="1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71" y="2730843"/>
            <a:ext cx="3071196" cy="30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הצגת הרעיונות הקבוצתיים במליאה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28650" y="1460498"/>
            <a:ext cx="7886699" cy="3966907"/>
          </a:xfrm>
        </p:spPr>
        <p:txBody>
          <a:bodyPr>
            <a:normAutofit/>
          </a:bodyPr>
          <a:lstStyle/>
          <a:p>
            <a:pPr fontAlgn="base"/>
            <a:r>
              <a:rPr lang="he-IL" sz="2000" dirty="0"/>
              <a:t>נציג מכל קבוצה ירשום על שני פתקים דביקים את שני הרעיונות שהקבוצה שלו בחרה להציג לכיתה (רעיון על כל פתק). </a:t>
            </a:r>
          </a:p>
          <a:p>
            <a:pPr fontAlgn="base"/>
            <a:r>
              <a:rPr lang="he-IL" sz="2000" dirty="0"/>
              <a:t>כל נציג יציג בפני הכיתה את שני הרעיונות וידביק את הפתקים בקצה הלוח.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1AD567-097B-3C41-87B3-05A6FFA2A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525" y="3248078"/>
            <a:ext cx="2583461" cy="263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D1A328-B7E2-994E-B53A-319EAD9CE6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557" y="3248078"/>
            <a:ext cx="2583461" cy="26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216AE5A-491D-FE4D-8BAB-17EC91A67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943" y="4269262"/>
            <a:ext cx="1828172" cy="183589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בוחרים את הרעיון ליוזמה?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איך ניתן לבחור את הרעיון המתאים?</a:t>
            </a:r>
          </a:p>
          <a:p>
            <a:r>
              <a:rPr lang="he-IL" sz="2000" dirty="0"/>
              <a:t>רעיון חדשני שיתרום לקהילה</a:t>
            </a:r>
          </a:p>
          <a:p>
            <a:r>
              <a:rPr lang="he-IL" sz="2000" dirty="0"/>
              <a:t>רעיון שנוכל לבצע בזמן ובתנאים שלרשותנו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577430-6695-F241-A70E-FD69E04AD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26" y="1566763"/>
            <a:ext cx="1828172" cy="1862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1B7E57F-2E3D-9042-8044-BB527CEE0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952" y="2851706"/>
            <a:ext cx="1828172" cy="1862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62ECEC-1BAB-E444-ABC1-F12F1A5E15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42" y="3520800"/>
            <a:ext cx="1790658" cy="1824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38EA4D-41BD-9242-9D85-710F4FBA7B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205" y="3948677"/>
            <a:ext cx="1828172" cy="18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97" y="0"/>
            <a:ext cx="78867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מיוזמה </a:t>
            </a:r>
            <a:r>
              <a:rPr lang="en-US" sz="3600" dirty="0"/>
              <a:t>LOW </a:t>
            </a:r>
            <a:r>
              <a:rPr lang="he-IL" sz="3600" dirty="0"/>
              <a:t> ליוזמה </a:t>
            </a:r>
            <a:r>
              <a:rPr lang="en-US" sz="3600" dirty="0"/>
              <a:t>WOW</a:t>
            </a:r>
            <a:r>
              <a:rPr lang="he-IL" sz="3600" dirty="0"/>
              <a:t> !</a:t>
            </a: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2153265" y="950720"/>
            <a:ext cx="65706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he-IL" dirty="0"/>
              <a:t>ננסה לבחור את הרעיון ליוזמה בעזרת המודל שמוצג באיור.</a:t>
            </a:r>
            <a:endParaRPr lang="en-US" dirty="0"/>
          </a:p>
          <a:p>
            <a:pPr algn="r" rtl="1">
              <a:lnSpc>
                <a:spcPct val="120000"/>
              </a:lnSpc>
            </a:pPr>
            <a:r>
              <a:rPr lang="he-IL" b="1" dirty="0"/>
              <a:t>הציר האנכי </a:t>
            </a:r>
            <a:r>
              <a:rPr lang="he-IL" dirty="0"/>
              <a:t>מציג עד כמה הרעיון קשה או קל לביצוע.</a:t>
            </a:r>
          </a:p>
          <a:p>
            <a:pPr algn="r" rtl="1" fontAlgn="base">
              <a:lnSpc>
                <a:spcPct val="120000"/>
              </a:lnSpc>
            </a:pPr>
            <a:r>
              <a:rPr lang="he-IL" b="1" dirty="0"/>
              <a:t>הציר האופקי </a:t>
            </a:r>
            <a:r>
              <a:rPr lang="he-IL" dirty="0"/>
              <a:t>מציג עד כמה הרעיון חדשני או שיגרתי. </a:t>
            </a:r>
          </a:p>
          <a:p>
            <a:pPr algn="r" rtl="1" fontAlgn="base">
              <a:lnSpc>
                <a:spcPct val="120000"/>
              </a:lnSpc>
            </a:pPr>
            <a:r>
              <a:rPr lang="he-IL" dirty="0"/>
              <a:t>שילוב 2 הצירים יוצר  4 אזורים</a:t>
            </a:r>
            <a:r>
              <a:rPr lang="he-IL" dirty="0" smtClean="0"/>
              <a:t>:</a:t>
            </a:r>
            <a:endParaRPr lang="he-IL" dirty="0"/>
          </a:p>
          <a:p>
            <a:pPr algn="r" rtl="1" fontAlgn="base">
              <a:lnSpc>
                <a:spcPct val="120000"/>
              </a:lnSpc>
            </a:pPr>
            <a:r>
              <a:rPr lang="he-IL" dirty="0" smtClean="0"/>
              <a:t>   </a:t>
            </a:r>
            <a:r>
              <a:rPr lang="en-US" b="1" dirty="0"/>
              <a:t>LOW</a:t>
            </a:r>
            <a:r>
              <a:rPr lang="he-IL" dirty="0"/>
              <a:t> - רעיון שגרתי וקשה לביצוע</a:t>
            </a:r>
          </a:p>
          <a:p>
            <a:pPr algn="r" rtl="1" fontAlgn="base">
              <a:lnSpc>
                <a:spcPct val="120000"/>
              </a:lnSpc>
            </a:pPr>
            <a:r>
              <a:rPr lang="he-IL" b="1" dirty="0" smtClean="0"/>
              <a:t> </a:t>
            </a:r>
            <a:r>
              <a:rPr lang="en-US" b="1" dirty="0" smtClean="0"/>
              <a:t>NOW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he-IL" dirty="0"/>
              <a:t>- רעיון שגרתי וקל לביצוע </a:t>
            </a:r>
          </a:p>
          <a:p>
            <a:pPr algn="r" rtl="1" fontAlgn="base">
              <a:lnSpc>
                <a:spcPct val="120000"/>
              </a:lnSpc>
            </a:pPr>
            <a:r>
              <a:rPr lang="he-IL" b="1" dirty="0" smtClean="0"/>
              <a:t> </a:t>
            </a:r>
            <a:r>
              <a:rPr lang="en-US" b="1" dirty="0" smtClean="0"/>
              <a:t>HOW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he-IL" dirty="0"/>
              <a:t>- רעיון חדשני וקשה לביצוע</a:t>
            </a:r>
          </a:p>
          <a:p>
            <a:pPr algn="r" rtl="1" fontAlgn="base">
              <a:lnSpc>
                <a:spcPct val="120000"/>
              </a:lnSpc>
            </a:pPr>
            <a:r>
              <a:rPr lang="en-US" b="1" dirty="0" smtClean="0"/>
              <a:t>WOW</a:t>
            </a:r>
            <a:r>
              <a:rPr lang="en-US" dirty="0" smtClean="0"/>
              <a:t> </a:t>
            </a:r>
            <a:r>
              <a:rPr lang="he-IL" dirty="0" smtClean="0"/>
              <a:t> </a:t>
            </a:r>
            <a:r>
              <a:rPr lang="he-IL" dirty="0"/>
              <a:t>- רעיון חדשני וקל לביצוע</a:t>
            </a:r>
          </a:p>
        </p:txBody>
      </p:sp>
      <p:sp>
        <p:nvSpPr>
          <p:cNvPr id="8" name="מלבן 7"/>
          <p:cNvSpPr/>
          <p:nvPr/>
        </p:nvSpPr>
        <p:spPr>
          <a:xfrm>
            <a:off x="6819585" y="5714290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3"/>
              </a:rPr>
              <a:t>באתר הקרן לעידוד יוזמות חינוכיות</a:t>
            </a:r>
            <a:endParaRPr lang="he-IL" sz="1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42" y="2276283"/>
            <a:ext cx="5321808" cy="3602736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1824093" y="6019971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3"/>
              </a:rPr>
              <a:t>באתר הקרן לעידוד יוזמות חינוכיות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1181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97" y="0"/>
            <a:ext cx="78867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מיוזמה </a:t>
            </a:r>
            <a:r>
              <a:rPr lang="en-US" sz="3600" dirty="0"/>
              <a:t>LOW </a:t>
            </a:r>
            <a:r>
              <a:rPr lang="he-IL" sz="3600" dirty="0"/>
              <a:t> ליוזמה </a:t>
            </a:r>
            <a:r>
              <a:rPr lang="en-US" sz="3600" dirty="0"/>
              <a:t>WOW</a:t>
            </a:r>
            <a:r>
              <a:rPr lang="he-IL" sz="3600" dirty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7" y="1190831"/>
            <a:ext cx="7472040" cy="3337625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he-IL" sz="1800" dirty="0"/>
              <a:t>כל קבוצה תדון בקצרה ותחליט לאיזה אזור מתאים כל אחד משני הרעיונות שהציגה לכיתה: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LOW</a:t>
            </a:r>
            <a:r>
              <a:rPr lang="he-IL" sz="1800" dirty="0"/>
              <a:t> - רעיון שגרתי וקשה לביצוע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NOW</a:t>
            </a:r>
            <a:r>
              <a:rPr lang="he-IL" sz="1800" dirty="0"/>
              <a:t> - רעיון שגרתי וקל לביצוע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HOW</a:t>
            </a:r>
            <a:r>
              <a:rPr lang="he-IL" sz="1800" dirty="0"/>
              <a:t> - רעיון חדשני וקשה לביצוע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WOW</a:t>
            </a:r>
            <a:r>
              <a:rPr lang="he-IL" sz="1800" dirty="0"/>
              <a:t> - רעיון חדשני וקל לביצוע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8" name="מלבן 7"/>
          <p:cNvSpPr/>
          <p:nvPr/>
        </p:nvSpPr>
        <p:spPr>
          <a:xfrm>
            <a:off x="6819585" y="5714290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3"/>
              </a:rPr>
              <a:t>באתר הקרן לעידוד יוזמות חינוכיות</a:t>
            </a:r>
            <a:endParaRPr lang="he-IL" sz="12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42" y="2276283"/>
            <a:ext cx="5321808" cy="3602736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1824093" y="6019971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3"/>
              </a:rPr>
              <a:t>באתר הקרן לעידוד יוזמות חינוכיות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2758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מיוזמה </a:t>
            </a:r>
            <a:r>
              <a:rPr lang="en-US" sz="3200" dirty="0"/>
              <a:t>LOW </a:t>
            </a:r>
            <a:r>
              <a:rPr lang="he-IL" sz="3200" dirty="0"/>
              <a:t> ליוזמה </a:t>
            </a:r>
            <a:r>
              <a:rPr lang="en-US" sz="3200" dirty="0"/>
              <a:t>WOW</a:t>
            </a:r>
            <a:r>
              <a:rPr lang="he-IL" sz="3200" dirty="0"/>
              <a:t> !</a:t>
            </a:r>
            <a:endParaRPr lang="en-US" dirty="0"/>
          </a:p>
        </p:txBody>
      </p:sp>
      <p:sp>
        <p:nvSpPr>
          <p:cNvPr id="21" name="מלבן 20"/>
          <p:cNvSpPr/>
          <p:nvPr/>
        </p:nvSpPr>
        <p:spPr>
          <a:xfrm>
            <a:off x="1853276" y="6029699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2"/>
              </a:rPr>
              <a:t>באתר הקרן לעידוד יוזמות חינוכיות</a:t>
            </a:r>
            <a:endParaRPr lang="he-IL" sz="1200" dirty="0"/>
          </a:p>
        </p:txBody>
      </p:sp>
      <p:sp>
        <p:nvSpPr>
          <p:cNvPr id="3" name="מלבן 2"/>
          <p:cNvSpPr/>
          <p:nvPr/>
        </p:nvSpPr>
        <p:spPr>
          <a:xfrm>
            <a:off x="628650" y="909435"/>
            <a:ext cx="792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00000"/>
              </a:lnSpc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dirty="0"/>
              <a:t>נציג מכל קבוצה ידביק את הפתקים של הקבוצה באזור המתאים לכל פתק.</a:t>
            </a: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665" y="1278767"/>
            <a:ext cx="6795363" cy="46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/>
              <a:t>עכשיו בוחרים</a:t>
            </a:r>
            <a:endParaRPr lang="en-US" dirty="0"/>
          </a:p>
        </p:txBody>
      </p:sp>
      <p:sp>
        <p:nvSpPr>
          <p:cNvPr id="21" name="מלבן 20"/>
          <p:cNvSpPr/>
          <p:nvPr/>
        </p:nvSpPr>
        <p:spPr>
          <a:xfrm>
            <a:off x="1824093" y="6019971"/>
            <a:ext cx="2221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200" dirty="0"/>
              <a:t>המודל מבוסס על כלי שהוצג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e-IL" sz="1200" u="sng" dirty="0">
                <a:hlinkClick r:id="rId2"/>
              </a:rPr>
              <a:t>באתר הקרן לעידוד יוזמות חינוכיות</a:t>
            </a:r>
            <a:endParaRPr lang="he-IL" sz="1200" dirty="0"/>
          </a:p>
        </p:txBody>
      </p:sp>
      <p:sp>
        <p:nvSpPr>
          <p:cNvPr id="3" name="מלבן 2"/>
          <p:cNvSpPr/>
          <p:nvPr/>
        </p:nvSpPr>
        <p:spPr>
          <a:xfrm>
            <a:off x="583560" y="921958"/>
            <a:ext cx="792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0000"/>
              </a:lnSpc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dirty="0"/>
              <a:t>כעת נבחר בהצבעה את הרעיון ליוזמה הכיתתית, מתוך הרעיונות באזור </a:t>
            </a:r>
            <a:r>
              <a:rPr lang="en-US" dirty="0"/>
              <a:t>WOW</a:t>
            </a:r>
            <a:r>
              <a:rPr lang="he-IL" dirty="0"/>
              <a:t>.</a:t>
            </a:r>
          </a:p>
        </p:txBody>
      </p:sp>
      <p:pic>
        <p:nvPicPr>
          <p:cNvPr id="41" name="תמונה 4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8" y="1246398"/>
            <a:ext cx="6748014" cy="45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משחק:</a:t>
            </a:r>
            <a:r>
              <a:rPr lang="en-US" dirty="0"/>
              <a:t> </a:t>
            </a:r>
            <a:r>
              <a:rPr lang="he-IL" dirty="0"/>
              <a:t>רעיונות מחוץ לעיגול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43391" y="1303291"/>
            <a:ext cx="3828759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dirty="0"/>
              <a:t>על כל תלמיד לחשוב על כמה שיותר רעיונות לדברים המשלבים את העיגולים ולצייר אותם על דף הפעילות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(לדוגמה: זכוכית מגדלת).</a:t>
            </a:r>
            <a:br>
              <a:rPr lang="he-IL" sz="2000" dirty="0"/>
            </a:br>
            <a:r>
              <a:rPr lang="he-IL" sz="2000" dirty="0"/>
              <a:t>הזמן המוקצב: 5 דקות.</a:t>
            </a:r>
          </a:p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2000" dirty="0"/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dirty="0"/>
              <a:t>בתום זמן המשחק, צלמו את הדף ושתפו את התמונה </a:t>
            </a:r>
            <a:r>
              <a:rPr lang="he-IL" sz="2000" dirty="0" smtClean="0"/>
              <a:t>ב-</a:t>
            </a:r>
            <a:r>
              <a:rPr lang="en-US" sz="2000" dirty="0" smtClean="0"/>
              <a:t> </a:t>
            </a:r>
            <a:r>
              <a:rPr lang="en-US" sz="2000" dirty="0" err="1" smtClean="0"/>
              <a:t>Padlet</a:t>
            </a:r>
            <a:r>
              <a:rPr lang="he-IL" sz="2000" dirty="0" smtClean="0"/>
              <a:t>או </a:t>
            </a:r>
            <a:r>
              <a:rPr lang="he-IL" sz="2000" dirty="0" err="1" smtClean="0"/>
              <a:t>בווטסאפ</a:t>
            </a:r>
            <a:r>
              <a:rPr lang="he-IL" sz="2000" dirty="0" smtClean="0"/>
              <a:t> הכיתתי.</a:t>
            </a:r>
            <a:endParaRPr lang="he-IL" sz="2000" dirty="0"/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endParaRPr lang="he-IL" sz="2000" dirty="0"/>
          </a:p>
          <a:p>
            <a:pPr marL="0" indent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dirty="0"/>
              <a:t> </a:t>
            </a:r>
            <a:endParaRPr lang="en-US" sz="20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03291"/>
            <a:ext cx="4430110" cy="41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3" y="-7200"/>
            <a:ext cx="7886700" cy="1325563"/>
          </a:xfrm>
        </p:spPr>
        <p:txBody>
          <a:bodyPr/>
          <a:lstStyle/>
          <a:p>
            <a:r>
              <a:rPr lang="he-IL" dirty="0"/>
              <a:t>מיקוד הרעיון ליוזמה הכיתתית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890" y="1084402"/>
            <a:ext cx="8254220" cy="113646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3300" dirty="0"/>
              <a:t>נגדיר בצורה מפורטת את הרעיון שלנו, כדי שיוכל להוות בסיס ברור להמשך התכנון והביצוע.</a:t>
            </a:r>
          </a:p>
          <a:p>
            <a:pPr marL="0" indent="0" fontAlgn="base">
              <a:lnSpc>
                <a:spcPct val="170000"/>
              </a:lnSpc>
              <a:buNone/>
            </a:pPr>
            <a:endParaRPr lang="he-IL" sz="1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1415618" y="2246566"/>
            <a:ext cx="7181231" cy="3468947"/>
            <a:chOff x="1415618" y="2246566"/>
            <a:chExt cx="7181231" cy="3468947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357" y="2246566"/>
              <a:ext cx="1517904" cy="164592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2650979" y="2694406"/>
              <a:ext cx="1208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מהו הצורך עליו נענה?</a:t>
              </a:r>
              <a:endParaRPr lang="en-US" b="1" dirty="0"/>
            </a:p>
          </p:txBody>
        </p:sp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175" y="2246566"/>
              <a:ext cx="1517904" cy="1645920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993" y="2246566"/>
              <a:ext cx="1517904" cy="16459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6474615" y="2712392"/>
              <a:ext cx="1208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/>
                <a:t>תיאור קצר של היוזמה</a:t>
              </a:r>
              <a:endParaRPr lang="en-US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4598074" y="2694406"/>
              <a:ext cx="1208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מי הקהילה בה נפעל?</a:t>
              </a:r>
              <a:endParaRPr lang="en-US" b="1" dirty="0"/>
            </a:p>
          </p:txBody>
        </p:sp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618" y="4069593"/>
              <a:ext cx="1517904" cy="164592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436" y="4069593"/>
              <a:ext cx="1517904" cy="164592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54" y="4069593"/>
              <a:ext cx="1517904" cy="1645920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945" y="4069593"/>
              <a:ext cx="1517904" cy="16459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7233567" y="4512278"/>
              <a:ext cx="1208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למה חשוב לענות על הצורך?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5393876" y="4512278"/>
              <a:ext cx="1208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איך נוכל לענות על הצורך?</a:t>
              </a:r>
              <a:endParaRPr lang="en-US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3482058" y="4512278"/>
              <a:ext cx="12086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/>
                <a:t>מה המטרה שלנו? </a:t>
              </a:r>
              <a:endParaRPr lang="en-US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0C5D74F-E137-0C4D-9C85-10621D02BE5F}"/>
                </a:ext>
              </a:extLst>
            </p:cNvPr>
            <p:cNvSpPr txBox="1"/>
            <p:nvPr/>
          </p:nvSpPr>
          <p:spPr>
            <a:xfrm>
              <a:off x="1570240" y="4407231"/>
              <a:ext cx="12086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/>
                <a:t>מה יהיה השינוי בעקבות היוזמה?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0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50" y="0"/>
            <a:ext cx="7886700" cy="1325563"/>
          </a:xfrm>
        </p:spPr>
        <p:txBody>
          <a:bodyPr/>
          <a:lstStyle/>
          <a:p>
            <a:r>
              <a:rPr lang="he-IL" dirty="0"/>
              <a:t>תכנון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50" y="1191077"/>
            <a:ext cx="8229600" cy="468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שלב התכנון הוא שלב בעל חשיבות רבה. </a:t>
            </a:r>
          </a:p>
          <a:p>
            <a:pPr marL="0" indent="0">
              <a:buNone/>
            </a:pPr>
            <a:r>
              <a:rPr lang="he-IL" sz="2000" dirty="0"/>
              <a:t>הוא כולל:</a:t>
            </a:r>
          </a:p>
          <a:p>
            <a:pPr lvl="1"/>
            <a:r>
              <a:rPr lang="he-IL" sz="1800" dirty="0"/>
              <a:t>הגדרה מפורטת של כל המשימות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הנדרשות </a:t>
            </a:r>
          </a:p>
          <a:p>
            <a:pPr lvl="1"/>
            <a:r>
              <a:rPr lang="he-IL" sz="1800" dirty="0"/>
              <a:t>מינוי אחראים לכל משימה</a:t>
            </a:r>
          </a:p>
          <a:p>
            <a:pPr lvl="1"/>
            <a:r>
              <a:rPr lang="he-IL" sz="1800" dirty="0"/>
              <a:t>קביעת לוחות זמנים</a:t>
            </a:r>
          </a:p>
          <a:p>
            <a:pPr lvl="1"/>
            <a:r>
              <a:rPr lang="he-IL" sz="1800" dirty="0"/>
              <a:t>פירוט הציוד, החומרים והעזרה </a:t>
            </a:r>
          </a:p>
          <a:p>
            <a:pPr lvl="1"/>
            <a:r>
              <a:rPr lang="he-IL" sz="1800" dirty="0"/>
              <a:t>הערכת תקציב והשגת מימון</a:t>
            </a:r>
          </a:p>
          <a:p>
            <a:pPr lvl="1"/>
            <a:r>
              <a:rPr lang="he-IL" sz="1800" dirty="0"/>
              <a:t>פרסום מוקדם של האירוע ועוד</a:t>
            </a:r>
          </a:p>
          <a:p>
            <a:pPr marL="457200" lvl="1" indent="0">
              <a:buNone/>
            </a:pPr>
            <a:endParaRPr lang="he-IL" sz="1800" dirty="0"/>
          </a:p>
          <a:p>
            <a:pPr marL="457200" lvl="1" indent="0">
              <a:buNone/>
            </a:pPr>
            <a:endParaRPr lang="he-IL" sz="1800" dirty="0"/>
          </a:p>
          <a:p>
            <a:pPr marL="457200" lvl="1" indent="0">
              <a:buNone/>
            </a:pPr>
            <a:r>
              <a:rPr lang="he-IL" sz="1800" dirty="0"/>
              <a:t>תכנון מלא ומפורט יהווה בסיס טוב ויציב קיום הפעילות.</a:t>
            </a:r>
          </a:p>
          <a:p>
            <a:pPr marL="457200" lvl="1" indent="0">
              <a:buNone/>
            </a:pPr>
            <a:r>
              <a:rPr lang="he-IL" sz="1800" dirty="0"/>
              <a:t>שימוש ביישום שיתופי מאפשר מעקב מסודר על ביצוע המשימות.</a:t>
            </a:r>
            <a:endParaRPr lang="en-US" sz="1800" dirty="0"/>
          </a:p>
          <a:p>
            <a:pPr lvl="1"/>
            <a:endParaRPr lang="he-IL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87ECE5-7AF6-9A4F-A284-8490DD907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4" y="1325563"/>
            <a:ext cx="3957760" cy="29866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5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פירוק לגורמים: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הגדרה ראשונית של כל המשימות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1460499"/>
            <a:ext cx="3816350" cy="4689930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e-IL" sz="1800" b="1" dirty="0" smtClean="0"/>
              <a:t>עבודה </a:t>
            </a:r>
            <a:r>
              <a:rPr lang="he-IL" sz="1800" b="1" dirty="0"/>
              <a:t>בקבוצות</a:t>
            </a:r>
            <a:r>
              <a:rPr lang="he-IL" sz="1800" dirty="0"/>
              <a:t> (10 דקות)</a:t>
            </a:r>
          </a:p>
          <a:p>
            <a:pPr fontAlgn="base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he-IL" sz="1800" dirty="0" smtClean="0"/>
              <a:t>רשמו בטבלה את כל המשימות הדרושות לביצוע היוזמה הכיתתית.</a:t>
            </a:r>
            <a:endParaRPr lang="he-IL" sz="1800" dirty="0"/>
          </a:p>
          <a:p>
            <a:pPr fontAlgn="base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</a:pPr>
            <a:r>
              <a:rPr lang="he-IL" sz="1800" dirty="0"/>
              <a:t>אם הניסוח של אחת המשימות ארוך,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פרקו אותה לתת-המשימות </a:t>
            </a:r>
            <a:r>
              <a:rPr lang="he-IL" sz="1800" dirty="0"/>
              <a:t>המרכיבות אותה</a:t>
            </a:r>
            <a:r>
              <a:rPr lang="he-IL" sz="1800" dirty="0" smtClean="0"/>
              <a:t>.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e-IL" sz="1800" dirty="0" smtClean="0"/>
              <a:t/>
            </a:r>
            <a:br>
              <a:rPr lang="he-IL" sz="1800" dirty="0" smtClean="0"/>
            </a:br>
            <a:endParaRPr lang="he-IL" sz="1800" dirty="0" smtClean="0"/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47002"/>
              </p:ext>
            </p:extLst>
          </p:nvPr>
        </p:nvGraphicFramePr>
        <p:xfrm>
          <a:off x="721640" y="1284048"/>
          <a:ext cx="3850360" cy="42899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02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8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278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פירוט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687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משימה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687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pPr algn="r" rtl="1"/>
                      <a:endParaRPr lang="he-IL" sz="1600" dirty="0" smtClean="0">
                        <a:solidFill>
                          <a:srgbClr val="5F5C5B"/>
                        </a:solidFill>
                      </a:endParaRPr>
                    </a:p>
                    <a:p>
                      <a:pPr algn="r" rtl="1"/>
                      <a:r>
                        <a:rPr lang="he-IL" sz="1600" dirty="0" smtClean="0">
                          <a:solidFill>
                            <a:srgbClr val="5F5C5B"/>
                          </a:solidFill>
                        </a:rPr>
                        <a:t>תיאום </a:t>
                      </a:r>
                      <a:r>
                        <a:rPr lang="he-IL" sz="1600" dirty="0">
                          <a:solidFill>
                            <a:srgbClr val="5F5C5B"/>
                          </a:solidFill>
                        </a:rPr>
                        <a:t>עם מנהלת בית הספר ורכזת השכבה</a:t>
                      </a:r>
                      <a:endParaRPr lang="en-US" sz="1600" dirty="0">
                        <a:solidFill>
                          <a:srgbClr val="5F5C5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>
                          <a:solidFill>
                            <a:srgbClr val="5F5C5B"/>
                          </a:solidFill>
                        </a:rPr>
                        <a:t>דוגמה:</a:t>
                      </a:r>
                      <a:r>
                        <a:rPr lang="he-IL" sz="1600" dirty="0" smtClean="0">
                          <a:solidFill>
                            <a:srgbClr val="5F5C5B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5F5C5B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5F5C5B"/>
                          </a:solidFill>
                        </a:rPr>
                      </a:br>
                      <a:r>
                        <a:rPr lang="he-IL" sz="1600" dirty="0" smtClean="0">
                          <a:solidFill>
                            <a:srgbClr val="5F5C5B"/>
                          </a:solidFill>
                        </a:rPr>
                        <a:t>קביעת</a:t>
                      </a:r>
                      <a:r>
                        <a:rPr lang="he-IL" sz="1600" baseline="0" dirty="0" smtClean="0">
                          <a:solidFill>
                            <a:srgbClr val="5F5C5B"/>
                          </a:solidFill>
                        </a:rPr>
                        <a:t> </a:t>
                      </a:r>
                      <a:r>
                        <a:rPr lang="he-IL" sz="1600" dirty="0">
                          <a:solidFill>
                            <a:srgbClr val="5F5C5B"/>
                          </a:solidFill>
                        </a:rPr>
                        <a:t>תאריך לביצוע היוזמה</a:t>
                      </a:r>
                      <a:endParaRPr lang="en-US" sz="1600" dirty="0">
                        <a:solidFill>
                          <a:srgbClr val="5F5C5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362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1687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פירוק לגורמים: הגדרה ראשונית של כל המשימות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1899"/>
            <a:ext cx="7886700" cy="2071771"/>
          </a:xfrm>
        </p:spPr>
        <p:txBody>
          <a:bodyPr>
            <a:noAutofit/>
          </a:bodyPr>
          <a:lstStyle/>
          <a:p>
            <a:pPr fontAlgn="base"/>
            <a:r>
              <a:rPr lang="he-IL" sz="1600" dirty="0"/>
              <a:t>נציג מכל קבוצות יקריא במליאה את 4 המשימות הראשונות שרשמה הקבוצה</a:t>
            </a:r>
          </a:p>
          <a:p>
            <a:pPr fontAlgn="base"/>
            <a:r>
              <a:rPr lang="he-IL" sz="1600" dirty="0"/>
              <a:t>את כל המשימות יש לרשום בסדר המתאים בטבלה השיתופית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he-IL" sz="1600" dirty="0" smtClean="0">
                <a:solidFill>
                  <a:schemeClr val="bg1">
                    <a:lumMod val="65000"/>
                  </a:schemeClr>
                </a:solidFill>
              </a:rPr>
              <a:t>[מורה: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e-IL" sz="1600" dirty="0" smtClean="0">
                <a:solidFill>
                  <a:schemeClr val="bg1">
                    <a:lumMod val="65000"/>
                  </a:schemeClr>
                </a:solidFill>
              </a:rPr>
              <a:t>השלימו </a:t>
            </a:r>
            <a:r>
              <a:rPr lang="he-IL" sz="1600" dirty="0">
                <a:solidFill>
                  <a:schemeClr val="bg1">
                    <a:lumMod val="65000"/>
                  </a:schemeClr>
                </a:solidFill>
              </a:rPr>
              <a:t>כאן את הקישור לטבלה השיתופית שתיצרו מהתבנית שבקישור בהערה לשקופית]</a:t>
            </a:r>
          </a:p>
          <a:p>
            <a:pPr fontAlgn="base"/>
            <a:r>
              <a:rPr lang="he-IL" sz="1600" dirty="0"/>
              <a:t>יש להחליט ולסמן מה סוג כל </a:t>
            </a:r>
            <a:r>
              <a:rPr lang="he-IL" sz="1600" dirty="0" smtClean="0"/>
              <a:t>משימה: </a:t>
            </a:r>
            <a:r>
              <a:rPr lang="he-IL" sz="1600" b="1" dirty="0" smtClean="0"/>
              <a:t>ארגון </a:t>
            </a:r>
            <a:r>
              <a:rPr lang="he-IL" sz="1600" dirty="0" smtClean="0"/>
              <a:t>/ </a:t>
            </a:r>
            <a:r>
              <a:rPr lang="he-IL" sz="1600" b="1" dirty="0" smtClean="0"/>
              <a:t>עיצוב </a:t>
            </a:r>
            <a:r>
              <a:rPr lang="he-IL" sz="1600" dirty="0" smtClean="0"/>
              <a:t>/</a:t>
            </a:r>
            <a:r>
              <a:rPr lang="he-IL" sz="1600" b="1" dirty="0" smtClean="0"/>
              <a:t> טכני</a:t>
            </a:r>
            <a:r>
              <a:rPr lang="he-IL" sz="1600" dirty="0" smtClean="0"/>
              <a:t> / </a:t>
            </a:r>
            <a:r>
              <a:rPr lang="he-IL" sz="1600" b="1" dirty="0" smtClean="0"/>
              <a:t>תקשוב </a:t>
            </a:r>
            <a:r>
              <a:rPr lang="he-IL" sz="1600" dirty="0" smtClean="0"/>
              <a:t>/ </a:t>
            </a:r>
            <a:r>
              <a:rPr lang="he-IL" sz="1600" b="1" dirty="0" smtClean="0"/>
              <a:t>קשרים ופרסום</a:t>
            </a:r>
            <a:endParaRPr lang="he-IL" sz="1600" b="1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000" dirty="0"/>
              <a:t/>
            </a:r>
            <a:br>
              <a:rPr lang="he-IL" sz="1000" dirty="0"/>
            </a:br>
            <a:endParaRPr lang="he-IL" sz="10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000" dirty="0"/>
              <a:t/>
            </a:r>
            <a:br>
              <a:rPr lang="he-IL" sz="1000" dirty="0"/>
            </a:br>
            <a:endParaRPr lang="en-US" sz="1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25" y="2633966"/>
            <a:ext cx="427736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99" y="0"/>
            <a:ext cx="7886700" cy="1325563"/>
          </a:xfrm>
        </p:spPr>
        <p:txBody>
          <a:bodyPr>
            <a:normAutofit/>
          </a:bodyPr>
          <a:lstStyle/>
          <a:p>
            <a:r>
              <a:rPr lang="he-IL" sz="4000" dirty="0"/>
              <a:t>תכנון מפורט של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67" y="1084035"/>
            <a:ext cx="8035332" cy="4689930"/>
          </a:xfrm>
        </p:spPr>
        <p:txBody>
          <a:bodyPr>
            <a:noAutofit/>
          </a:bodyPr>
          <a:lstStyle/>
          <a:p>
            <a:pPr fontAlgn="base"/>
            <a:r>
              <a:rPr lang="he-IL" sz="1800" dirty="0"/>
              <a:t>יש להתחלק לחמש קבוצות מומחים לפי סוגי המשימות: </a:t>
            </a:r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endParaRPr lang="he-IL" sz="1800" dirty="0"/>
          </a:p>
          <a:p>
            <a:pPr fontAlgn="base"/>
            <a:r>
              <a:rPr lang="he-IL" sz="1800" dirty="0"/>
              <a:t>כל תלמיד יבחר לאיזו קבוצה להצטרף, בהתאם לתחום העניין שלו.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771762" y="3678988"/>
            <a:ext cx="7640371" cy="369332"/>
            <a:chOff x="771762" y="2948741"/>
            <a:chExt cx="7640371" cy="369332"/>
          </a:xfrm>
        </p:grpSpPr>
        <p:sp>
          <p:nvSpPr>
            <p:cNvPr id="4" name="מלבן 3"/>
            <p:cNvSpPr/>
            <p:nvPr/>
          </p:nvSpPr>
          <p:spPr>
            <a:xfrm>
              <a:off x="7773817" y="2948741"/>
              <a:ext cx="638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ארגון</a:t>
              </a:r>
              <a:endParaRPr lang="en-US" dirty="0"/>
            </a:p>
          </p:txBody>
        </p:sp>
        <p:sp>
          <p:nvSpPr>
            <p:cNvPr id="5" name="מלבן 4"/>
            <p:cNvSpPr/>
            <p:nvPr/>
          </p:nvSpPr>
          <p:spPr>
            <a:xfrm>
              <a:off x="6127264" y="2948741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עיצוב</a:t>
              </a:r>
              <a:endParaRPr lang="en-US" dirty="0"/>
            </a:p>
          </p:txBody>
        </p:sp>
        <p:sp>
          <p:nvSpPr>
            <p:cNvPr id="7" name="מלבן 6"/>
            <p:cNvSpPr/>
            <p:nvPr/>
          </p:nvSpPr>
          <p:spPr>
            <a:xfrm>
              <a:off x="4524571" y="2948741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טכני</a:t>
              </a:r>
              <a:endParaRPr lang="en-US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771762" y="2948741"/>
              <a:ext cx="1478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קשרים ופרסום</a:t>
              </a:r>
              <a:endParaRPr lang="en-US" dirty="0"/>
            </a:p>
          </p:txBody>
        </p:sp>
        <p:sp>
          <p:nvSpPr>
            <p:cNvPr id="9" name="מלבן 8"/>
            <p:cNvSpPr/>
            <p:nvPr/>
          </p:nvSpPr>
          <p:spPr>
            <a:xfrm>
              <a:off x="2684634" y="2948741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/>
                <a:t>תקשוב</a:t>
              </a:r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FC1D308-5C0E-5D4F-9184-39A575CDC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636" y="2224200"/>
            <a:ext cx="1325563" cy="132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2D9664-A393-3B4E-AB94-9C8C23960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258" y="2224200"/>
            <a:ext cx="1325564" cy="1325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D328AAF-E7DF-7643-B5A1-7DC4A847CB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880" y="2224199"/>
            <a:ext cx="1325564" cy="1325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2807667-C628-644D-9980-DCAA9D9A55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503" y="2224200"/>
            <a:ext cx="1325563" cy="13255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BCEB01D-89EC-B943-AC52-B1EA5CA0B3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25" y="2224199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תכנון מפורט של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4084"/>
            <a:ext cx="7886700" cy="4689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800" b="1" dirty="0"/>
              <a:t>עבודה בקבוצות </a:t>
            </a:r>
            <a:r>
              <a:rPr lang="he-IL" sz="1800" dirty="0"/>
              <a:t>(20 דקות)</a:t>
            </a:r>
          </a:p>
          <a:p>
            <a:r>
              <a:rPr lang="he-IL" sz="1800" dirty="0"/>
              <a:t>כל אחת מקבוצות המומחים תקבל קישור לטבלת התכנון השיתופית.</a:t>
            </a:r>
          </a:p>
          <a:p>
            <a:r>
              <a:rPr lang="he-IL" sz="1800" dirty="0"/>
              <a:t>כל קבוצה תתכנן תכנית מפורטת לביצוע כל אחת מהמשימות </a:t>
            </a:r>
            <a:r>
              <a:rPr lang="he-IL" sz="1800" b="1" dirty="0"/>
              <a:t>השייכות לתחום ההתמחות שלה</a:t>
            </a:r>
            <a:r>
              <a:rPr lang="he-IL" sz="1800" dirty="0"/>
              <a:t>, בהתאם לעמודות בטבלת התכנון השיתופית: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" y="2868765"/>
            <a:ext cx="8418526" cy="26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נקודות חשובות בשלב התכנון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094084"/>
            <a:ext cx="6750050" cy="4689930"/>
          </a:xfrm>
        </p:spPr>
        <p:txBody>
          <a:bodyPr>
            <a:noAutofit/>
          </a:bodyPr>
          <a:lstStyle/>
          <a:p>
            <a:pPr fontAlgn="base"/>
            <a:endParaRPr lang="he-IL" sz="1800" dirty="0" smtClean="0"/>
          </a:p>
          <a:p>
            <a:pPr fontAlgn="base"/>
            <a:r>
              <a:rPr lang="he-IL" sz="1800" dirty="0" smtClean="0"/>
              <a:t>קביעת </a:t>
            </a:r>
            <a:r>
              <a:rPr lang="he-IL" sz="1800" dirty="0"/>
              <a:t>תאריך או טווח תאריכים לביצוע היוזמה.</a:t>
            </a:r>
          </a:p>
          <a:p>
            <a:pPr fontAlgn="base"/>
            <a:r>
              <a:rPr lang="he-IL" sz="1800" dirty="0"/>
              <a:t>תיאום התאריך עם הקהילה ועם גורמים רלוונטיים נוספים.</a:t>
            </a:r>
          </a:p>
          <a:p>
            <a:pPr fontAlgn="base"/>
            <a:r>
              <a:rPr lang="he-IL" sz="1800" dirty="0" smtClean="0"/>
              <a:t>תכנון </a:t>
            </a:r>
            <a:r>
              <a:rPr lang="he-IL" sz="1800" dirty="0"/>
              <a:t>לוח זמנים מתאים לביצוע כל המשימות.</a:t>
            </a:r>
          </a:p>
          <a:p>
            <a:pPr fontAlgn="base"/>
            <a:r>
              <a:rPr lang="he-IL" sz="1800" dirty="0"/>
              <a:t>פרסום היוזמה מראש, כך שכמה שיותר חברי קהילה יהיו שותפים בה</a:t>
            </a:r>
            <a:r>
              <a:rPr lang="he-IL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321">
            <a:off x="1288212" y="2845676"/>
            <a:ext cx="3019097" cy="30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נקודות חשובות בשלב התכנון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094084"/>
            <a:ext cx="6750050" cy="4689930"/>
          </a:xfrm>
        </p:spPr>
        <p:txBody>
          <a:bodyPr>
            <a:noAutofit/>
          </a:bodyPr>
          <a:lstStyle/>
          <a:p>
            <a:pPr fontAlgn="base"/>
            <a:endParaRPr lang="he-IL" sz="1800" dirty="0" smtClean="0"/>
          </a:p>
          <a:p>
            <a:pPr fontAlgn="base"/>
            <a:r>
              <a:rPr lang="he-IL" sz="1800" dirty="0" smtClean="0"/>
              <a:t>קביעת </a:t>
            </a:r>
            <a:r>
              <a:rPr lang="he-IL" sz="1800" dirty="0"/>
              <a:t>תאריך או טווח תאריכים לביצוע היוזמה.</a:t>
            </a:r>
          </a:p>
          <a:p>
            <a:pPr fontAlgn="base"/>
            <a:r>
              <a:rPr lang="he-IL" sz="1800" dirty="0"/>
              <a:t>תיאום התאריך עם הקהילה ועם גורמים רלוונטיים נוספים.</a:t>
            </a:r>
          </a:p>
          <a:p>
            <a:pPr fontAlgn="base"/>
            <a:r>
              <a:rPr lang="he-IL" sz="1800" dirty="0" smtClean="0"/>
              <a:t>תכנון </a:t>
            </a:r>
            <a:r>
              <a:rPr lang="he-IL" sz="1800" dirty="0"/>
              <a:t>לוח זמנים מתאים לביצוע כל המשימות.</a:t>
            </a:r>
          </a:p>
          <a:p>
            <a:pPr fontAlgn="base"/>
            <a:r>
              <a:rPr lang="he-IL" sz="1800" dirty="0"/>
              <a:t>פרסום היוזמה מראש, כך שכמה שיותר חברי קהילה יהיו שותפים בה</a:t>
            </a:r>
            <a:r>
              <a:rPr lang="he-IL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/>
          </a:p>
          <a:p>
            <a:pPr fontAlgn="base"/>
            <a:r>
              <a:rPr lang="he-IL" sz="1800" dirty="0"/>
              <a:t>בקשת סיוע מאנשים נוספים מתוך ומחוץ לבית הספר, בהתאם לצורך.</a:t>
            </a:r>
          </a:p>
          <a:p>
            <a:pPr fontAlgn="base"/>
            <a:r>
              <a:rPr lang="he-IL" sz="1800" dirty="0" smtClean="0"/>
              <a:t>הערכת </a:t>
            </a:r>
            <a:r>
              <a:rPr lang="he-IL" sz="1800" dirty="0"/>
              <a:t>עלות (לפי הציוד והחומרים הדרושים) וגיוס התקציב הדרוש.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הגדירו </a:t>
            </a:r>
            <a:r>
              <a:rPr lang="he-IL" sz="1800" dirty="0"/>
              <a:t>מי אחראי על גיוס התקציב ועל הקופה.</a:t>
            </a:r>
          </a:p>
          <a:p>
            <a:pPr fontAlgn="base"/>
            <a:r>
              <a:rPr lang="he-IL" sz="1800" dirty="0"/>
              <a:t>הגדרת "מתעד" בכל קבוצת מומחים. תפקידו לצלם תמונות וסרטונים בזמן ההכנות ובעת ביצוע היוזמה.</a:t>
            </a:r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98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ביצוע היוזמה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83" y="1096620"/>
            <a:ext cx="7681267" cy="13417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הגענו לשלב המכריע והמשמעותי - ביצוע היוזמה.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חשוב לעקוב אחר לוח התכנון ויחד עם זאת להיות מוכנים לשינויים לא צפויים ולהתאים אליהם את הביצוע. </a:t>
            </a:r>
            <a:br>
              <a:rPr lang="he-IL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2050" name="Picture 2" descr="Young friends stacking hands together Premium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289" y="2250649"/>
            <a:ext cx="2195480" cy="13993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siness executives with hand stacked Free Phot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3289" y="3883877"/>
            <a:ext cx="2195480" cy="15857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m, Group, People, Motivation, Teamwork, Togeth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202" y="3883877"/>
            <a:ext cx="2114288" cy="15857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83" y="2231994"/>
            <a:ext cx="2119707" cy="1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ביצוע היוזמה – לוח מעקב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5" y="1079068"/>
            <a:ext cx="7618965" cy="4701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>מומלץ להכין לוח ויזואלי בו נרכז את כל המשימות ולוחות הזמנים, למשל: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</p:txBody>
      </p:sp>
      <p:sp>
        <p:nvSpPr>
          <p:cNvPr id="4" name="מלבן 3"/>
          <p:cNvSpPr/>
          <p:nvPr/>
        </p:nvSpPr>
        <p:spPr>
          <a:xfrm>
            <a:off x="4521200" y="1707440"/>
            <a:ext cx="39941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לוח </a:t>
            </a:r>
            <a:r>
              <a:rPr lang="he-IL" b="1" dirty="0" err="1"/>
              <a:t>גאנט</a:t>
            </a:r>
            <a:endParaRPr lang="he-IL" dirty="0"/>
          </a:p>
          <a:p>
            <a:pPr algn="r" rtl="1">
              <a:lnSpc>
                <a:spcPct val="100000"/>
              </a:lnSpc>
            </a:pPr>
            <a:r>
              <a:rPr lang="he-IL" dirty="0"/>
              <a:t>מציג את המשימות על ציר זמן.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ניתן להיעזר בתבנית לוח גאנט בקישור: </a:t>
            </a:r>
            <a:r>
              <a:rPr lang="en-US" u="sng" dirty="0">
                <a:hlinkClick r:id="rId2"/>
              </a:rPr>
              <a:t>https://tinyurl.com/2kgvxtt9</a:t>
            </a:r>
            <a:r>
              <a:rPr lang="en-US" dirty="0"/>
              <a:t> </a:t>
            </a:r>
            <a:endParaRPr lang="he-IL" b="1" dirty="0"/>
          </a:p>
          <a:p>
            <a:pPr algn="r" rtl="1"/>
            <a:endParaRPr lang="he-IL" b="1" dirty="0"/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לוח </a:t>
            </a:r>
            <a:r>
              <a:rPr lang="he-IL" b="1" dirty="0" err="1"/>
              <a:t>טרלו</a:t>
            </a:r>
            <a:r>
              <a:rPr lang="he-IL" b="1" dirty="0"/>
              <a:t> </a:t>
            </a:r>
            <a:r>
              <a:rPr lang="en-US" b="1" dirty="0"/>
              <a:t>Trello</a:t>
            </a:r>
            <a:endParaRPr lang="he-IL" b="1" dirty="0"/>
          </a:p>
          <a:p>
            <a:pPr algn="r" rtl="1"/>
            <a:r>
              <a:rPr lang="en-US" u="sng" dirty="0">
                <a:hlinkClick r:id="rId3"/>
              </a:rPr>
              <a:t>https://trello.com/signup</a:t>
            </a:r>
            <a:r>
              <a:rPr lang="en-US" dirty="0"/>
              <a:t> </a:t>
            </a:r>
          </a:p>
          <a:p>
            <a:pPr algn="r" rtl="1">
              <a:lnSpc>
                <a:spcPct val="100000"/>
              </a:lnSpc>
            </a:pPr>
            <a:r>
              <a:rPr lang="he-IL" dirty="0"/>
              <a:t>לכל משימה יוצרים כרטיסיה נפרדת הכוללת את כל המידע הקשור למשימה.</a:t>
            </a:r>
          </a:p>
          <a:p>
            <a:pPr algn="r" rtl="1">
              <a:lnSpc>
                <a:spcPct val="100000"/>
              </a:lnSpc>
            </a:pPr>
            <a:r>
              <a:rPr lang="he-IL" dirty="0"/>
              <a:t>את הכרטיסיות מארגנים בעמודות, למשל:</a:t>
            </a:r>
          </a:p>
          <a:p>
            <a:pPr marL="285750" indent="-285750" algn="r" rtl="1">
              <a:lnSpc>
                <a:spcPct val="100000"/>
              </a:lnSpc>
              <a:buFontTx/>
              <a:buChar char="-"/>
            </a:pPr>
            <a:r>
              <a:rPr lang="he-IL" dirty="0"/>
              <a:t>לביצוע, בעבודה, בוצע</a:t>
            </a:r>
          </a:p>
          <a:p>
            <a:pPr marL="285750" indent="-285750" algn="r" rtl="1">
              <a:lnSpc>
                <a:spcPct val="100000"/>
              </a:lnSpc>
              <a:buFontTx/>
              <a:buChar char="-"/>
            </a:pPr>
            <a:r>
              <a:rPr lang="he-IL" dirty="0"/>
              <a:t>לפי קבוצות המומחים האחראיות על המשימות</a:t>
            </a:r>
          </a:p>
          <a:p>
            <a:pPr algn="r" rtl="1"/>
            <a:r>
              <a:rPr lang="he-IL" dirty="0"/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" y="3465513"/>
            <a:ext cx="3517392" cy="22189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7" y="1634318"/>
            <a:ext cx="351739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רעיונות מחוץ לעיגול</a:t>
            </a:r>
            <a:r>
              <a:rPr lang="en-US" dirty="0"/>
              <a:t> </a:t>
            </a:r>
            <a:r>
              <a:rPr lang="he-IL" dirty="0"/>
              <a:t> - דוגמה לאיורים 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592" y="1091690"/>
            <a:ext cx="5583936" cy="47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סיקור ותיעוד היוזמה שביצענו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015998"/>
            <a:ext cx="7080250" cy="3966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/>
              <a:t>זכרו לתעד ולפרסם את היוזמה שלכם.</a:t>
            </a:r>
          </a:p>
          <a:p>
            <a:r>
              <a:rPr lang="he-IL" sz="1800" dirty="0"/>
              <a:t>צלמו תמונות וסרטונים שלכם ושל חברי הקהילה במהלך ההכנות ובעת ביצוע היוזמה.</a:t>
            </a:r>
          </a:p>
          <a:p>
            <a:r>
              <a:rPr lang="he-IL" sz="1800" dirty="0"/>
              <a:t>כתבו פוסט המתאר את היוזמה שביצעתם, את מטרותיה ואת ההכנות. </a:t>
            </a:r>
          </a:p>
          <a:p>
            <a:r>
              <a:rPr lang="he-IL" sz="1800" dirty="0"/>
              <a:t>פרסמו את התיעוד המצולם ואת הפוסט באתר בית </a:t>
            </a:r>
            <a:r>
              <a:rPr lang="he-IL" sz="1800" dirty="0" smtClean="0"/>
              <a:t>הספר </a:t>
            </a:r>
            <a:r>
              <a:rPr lang="he-IL" dirty="0" smtClean="0"/>
              <a:t>ובמידת האפשר </a:t>
            </a:r>
            <a:r>
              <a:rPr lang="he-IL" sz="1800" dirty="0" smtClean="0"/>
              <a:t>בתקשורת </a:t>
            </a:r>
            <a:r>
              <a:rPr lang="he-IL" sz="1800" smtClean="0"/>
              <a:t>המקומית.</a:t>
            </a:r>
            <a:r>
              <a:rPr lang="en-US" sz="1800" smtClean="0"/>
              <a:t>  </a:t>
            </a:r>
            <a:endParaRPr lang="he-IL" sz="1800" dirty="0"/>
          </a:p>
          <a:p>
            <a:pPr marL="0" indent="0"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8" y="2999451"/>
            <a:ext cx="6164317" cy="26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947" y="536028"/>
            <a:ext cx="8205384" cy="1161169"/>
          </a:xfrm>
        </p:spPr>
        <p:txBody>
          <a:bodyPr>
            <a:normAutofit fontScale="90000"/>
          </a:bodyPr>
          <a:lstStyle/>
          <a:p>
            <a:r>
              <a:rPr lang="he-IL" dirty="0"/>
              <a:t>האתגר הכיתתי: </a:t>
            </a:r>
            <a:r>
              <a:rPr lang="en-US" dirty="0"/>
              <a:t/>
            </a:r>
            <a:br>
              <a:rPr lang="en-US" dirty="0"/>
            </a:br>
            <a:r>
              <a:rPr lang="he-IL" b="0" dirty="0" smtClean="0"/>
              <a:t>תכנון וביצוע של יוזמה </a:t>
            </a:r>
            <a:r>
              <a:rPr lang="he-IL" b="0" dirty="0"/>
              <a:t>שמטרתה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he-IL" b="0" dirty="0" smtClean="0"/>
              <a:t>קידום </a:t>
            </a:r>
            <a:r>
              <a:rPr lang="he-IL" b="0" dirty="0"/>
              <a:t>המודעות לחקלאות אורבנית והידרופונית בקהילה.</a:t>
            </a:r>
            <a:br>
              <a:rPr lang="he-IL" b="0" dirty="0"/>
            </a:b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4435929" y="1697197"/>
            <a:ext cx="4320721" cy="368173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dirty="0"/>
              <a:t>האתגר ניתן לכל הכיתות בתוכנית </a:t>
            </a:r>
            <a:r>
              <a:rPr lang="he-IL" sz="2000" dirty="0" smtClean="0"/>
              <a:t>"בדיוק – טכנולוגיה מצמיחה בעיר"</a:t>
            </a:r>
            <a:endParaRPr lang="he-IL" sz="2000" dirty="0"/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2000" dirty="0"/>
              <a:t>השלבים: 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/>
              <a:t>בחירת רעיון</a:t>
            </a:r>
            <a:r>
              <a:rPr lang="he-IL" sz="2000" dirty="0"/>
              <a:t> ליוזמה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 smtClean="0"/>
              <a:t>תכנון 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 smtClean="0"/>
              <a:t>ביצוע</a:t>
            </a:r>
            <a:r>
              <a:rPr lang="he-IL" sz="2000" dirty="0" smtClean="0"/>
              <a:t> </a:t>
            </a:r>
            <a:r>
              <a:rPr lang="he-IL" sz="2000" dirty="0"/>
              <a:t>בקהילה</a:t>
            </a:r>
          </a:p>
          <a:p>
            <a:pPr lvl="1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2000" b="1" dirty="0"/>
              <a:t>סיקור</a:t>
            </a:r>
            <a:r>
              <a:rPr lang="he-IL" sz="2000" dirty="0"/>
              <a:t> היוזמה בערוצי מידע שונים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23" y="1476700"/>
            <a:ext cx="1633029" cy="119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"/>
          <a:stretch/>
        </p:blipFill>
        <p:spPr>
          <a:xfrm>
            <a:off x="2653980" y="4066613"/>
            <a:ext cx="1601255" cy="1309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3" y="2818473"/>
            <a:ext cx="1626567" cy="109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23" y="4066612"/>
            <a:ext cx="1633029" cy="1309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50" y="1476699"/>
            <a:ext cx="1578185" cy="1194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80" y="2829479"/>
            <a:ext cx="1601255" cy="10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יש לי רעיון...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70" y="1194935"/>
            <a:ext cx="7776080" cy="44895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000" b="1" dirty="0" smtClean="0"/>
              <a:t>מהיכן מגיעים רעיונות?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000" dirty="0" smtClean="0"/>
              <a:t>רעיונות </a:t>
            </a:r>
            <a:r>
              <a:rPr lang="he-IL" sz="2000" dirty="0"/>
              <a:t>יכולים להגיע משיחה, כתבה, סיפור, סרטון או תופעה בסביבת </a:t>
            </a:r>
            <a:r>
              <a:rPr lang="he-IL" sz="2000" dirty="0" smtClean="0"/>
              <a:t>השכונה</a:t>
            </a:r>
            <a:r>
              <a:rPr lang="he-IL" sz="2000" dirty="0"/>
              <a:t> </a:t>
            </a:r>
            <a:r>
              <a:rPr lang="he-IL" sz="2000" dirty="0" smtClean="0"/>
              <a:t>או </a:t>
            </a:r>
            <a:r>
              <a:rPr lang="he-IL" sz="2000" dirty="0"/>
              <a:t>הקהילה.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2000" dirty="0"/>
              <a:t>תפקידכם עכשיו הוא להעלות </a:t>
            </a:r>
            <a:r>
              <a:rPr lang="he-IL" sz="2000" dirty="0" smtClean="0"/>
              <a:t>רעיונות לקידום </a:t>
            </a:r>
            <a:r>
              <a:rPr lang="he-IL" sz="2000" dirty="0"/>
              <a:t>המודעות לחקלאות אורבנית והידרופונית </a:t>
            </a:r>
            <a:r>
              <a:rPr lang="he-IL" sz="2000" dirty="0" smtClean="0"/>
              <a:t>בקהילה שלכם.</a:t>
            </a:r>
            <a:endParaRPr lang="he-I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en-US" sz="1800" dirty="0"/>
          </a:p>
        </p:txBody>
      </p:sp>
      <p:pic>
        <p:nvPicPr>
          <p:cNvPr id="5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986242"/>
            <a:ext cx="4798409" cy="26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יש לי רעיון...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46484" y="1154151"/>
            <a:ext cx="7568866" cy="45496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2000" dirty="0"/>
              <a:t>בשלב החיפוש אחר רעיון לקהילה ננסה לענות על 3 שאלות מרכזיות: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e-IL" sz="2000" b="1" dirty="0"/>
              <a:t>מי </a:t>
            </a:r>
            <a:r>
              <a:rPr lang="he-IL" sz="2000" dirty="0"/>
              <a:t>הקהילה בה נרצה לפעול?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e-IL" sz="2000" b="1" dirty="0"/>
              <a:t>מה</a:t>
            </a:r>
            <a:r>
              <a:rPr lang="he-IL" sz="2000" dirty="0"/>
              <a:t> הבעיה או הצורך הקיימים בקהילה בהיבט </a:t>
            </a:r>
            <a:r>
              <a:rPr lang="he-IL" sz="2000" dirty="0" smtClean="0"/>
              <a:t>של חקלאות </a:t>
            </a:r>
            <a:r>
              <a:rPr lang="he-IL" sz="2000" dirty="0"/>
              <a:t>אורבנית והידרופונית?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e-IL" sz="2000" b="1" dirty="0"/>
              <a:t>איך </a:t>
            </a:r>
            <a:r>
              <a:rPr lang="he-IL" sz="2000" dirty="0"/>
              <a:t>נקדם </a:t>
            </a:r>
            <a:r>
              <a:rPr lang="he-IL" sz="2000" dirty="0" smtClean="0"/>
              <a:t>מודעות לחקלאות אורבנית והידרופונית בקהילה? </a:t>
            </a:r>
            <a:endParaRPr lang="he-I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F06B61-1941-3742-BC7D-5352127C07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887" y="2998367"/>
            <a:ext cx="4059692" cy="27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יש לי רעיון...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1" y="1123861"/>
            <a:ext cx="7886700" cy="27547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800" dirty="0"/>
              <a:t>בחרו באחת מהדרכים הבאות להעלאת רעיונות: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e-IL" sz="18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b="1" dirty="0">
                <a:hlinkClick r:id="rId3" action="ppaction://hlinksldjump"/>
              </a:rPr>
              <a:t>סיור קצר בסביבה הקרובה </a:t>
            </a:r>
            <a:r>
              <a:rPr lang="he-IL" sz="1800" dirty="0"/>
              <a:t>– </a:t>
            </a:r>
            <a:r>
              <a:rPr lang="he-IL" sz="1800" dirty="0" smtClean="0"/>
              <a:t>התבוננות </a:t>
            </a:r>
            <a:r>
              <a:rPr lang="he-IL" sz="1800" dirty="0"/>
              <a:t>בה דרך </a:t>
            </a:r>
            <a:r>
              <a:rPr lang="he-IL" sz="1800" dirty="0" smtClean="0"/>
              <a:t>'משקפיים' </a:t>
            </a:r>
            <a:r>
              <a:rPr lang="he-IL" sz="1800" dirty="0"/>
              <a:t>של </a:t>
            </a:r>
            <a:r>
              <a:rPr lang="he-IL" sz="1800" dirty="0" smtClean="0"/>
              <a:t>חקלאות אורבנית</a:t>
            </a:r>
            <a:endParaRPr lang="he-IL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b="1" dirty="0">
                <a:hlinkClick r:id="rId4" action="ppaction://hlinksldjump"/>
              </a:rPr>
              <a:t>סיעור מוחות בעזרת מפת חשיבה </a:t>
            </a:r>
            <a:r>
              <a:rPr lang="he-IL" sz="1800" dirty="0"/>
              <a:t>– דיון קבוצתי מובנה להעלאת רעיונות יצירתיים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800" b="1" dirty="0">
                <a:hlinkClick r:id="rId5" action="ppaction://hlinksldjump"/>
              </a:rPr>
              <a:t>בעקבות רעיונות מעוררי השראה </a:t>
            </a:r>
            <a:r>
              <a:rPr lang="he-IL" sz="1800" dirty="0"/>
              <a:t>– נחשפים לרעיונות ויוזמות של אחרים ומקבלים מהם השראה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e-IL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87" y="3076903"/>
            <a:ext cx="3927626" cy="26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700" dirty="0"/>
              <a:t>אפשרות א':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4000" dirty="0"/>
              <a:t>רעיונות בעקבות סיור בסביבה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7201" y="1325563"/>
            <a:ext cx="7248150" cy="23752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687C9"/>
              </a:buClr>
            </a:pPr>
            <a:r>
              <a:rPr lang="he-IL" sz="1800" dirty="0"/>
              <a:t>ההתעניינות בסביבה וההתרחשויות בה, מעוררים בנו סקרנות והתייחסות רגשית ומעודדים את החשיבה היצירתית שמובילה לרעיונות חדשים ומקוריים.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687C9"/>
              </a:buClr>
            </a:pPr>
            <a:r>
              <a:rPr lang="he-IL" sz="1800" dirty="0"/>
              <a:t>הסיור ממקד את נקודת המבט במה ש'קיים' וגם במה ש'חסר', ומאפשר להתאים את הרעיונות לקהילה.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e-IL" sz="1800" dirty="0"/>
              <a:t/>
            </a:r>
            <a:br>
              <a:rPr lang="he-IL" sz="1800" dirty="0"/>
            </a:br>
            <a:endParaRPr lang="he-I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7B6B4B-9D7A-FA41-878A-856A960DBA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971" y="2859932"/>
            <a:ext cx="4039708" cy="26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/>
              <a:t>אפשרות א':</a:t>
            </a:r>
            <a:r>
              <a:rPr lang="he-IL" b="0" dirty="0"/>
              <a:t/>
            </a:r>
            <a:br>
              <a:rPr lang="he-IL" b="0" dirty="0"/>
            </a:br>
            <a:r>
              <a:rPr lang="he-IL" sz="3600" dirty="0"/>
              <a:t>רעיונות בעקבות סיור בסביבה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2742" y="1243913"/>
            <a:ext cx="7252607" cy="1314007"/>
          </a:xfrm>
        </p:spPr>
        <p:txBody>
          <a:bodyPr>
            <a:noAutofit/>
          </a:bodyPr>
          <a:lstStyle/>
          <a:p>
            <a:pPr marL="0" indent="0" fontAlgn="base">
              <a:buNone/>
              <a:tabLst>
                <a:tab pos="174625" algn="l"/>
              </a:tabLst>
            </a:pPr>
            <a:r>
              <a:rPr lang="he-IL" sz="1800" dirty="0"/>
              <a:t>צאו בזוגות לסיור בסביבה הקרובה והתבוננו על הסובב אתכם דרך </a:t>
            </a:r>
            <a:r>
              <a:rPr lang="he-IL" sz="1800" dirty="0" smtClean="0"/>
              <a:t>'משקפיים' </a:t>
            </a:r>
            <a:r>
              <a:rPr lang="he-IL" sz="1800" dirty="0"/>
              <a:t>של </a:t>
            </a:r>
            <a:r>
              <a:rPr lang="he-IL" sz="1800" dirty="0" smtClean="0"/>
              <a:t>חקלאות אורבנית. </a:t>
            </a:r>
            <a:r>
              <a:rPr lang="he-IL" sz="1800" dirty="0"/>
              <a:t> </a:t>
            </a:r>
          </a:p>
          <a:p>
            <a:pPr marL="0" indent="0" fontAlgn="base">
              <a:buNone/>
              <a:tabLst>
                <a:tab pos="174625" algn="l"/>
              </a:tabLst>
            </a:pPr>
            <a:r>
              <a:rPr lang="he-IL" sz="1800" dirty="0"/>
              <a:t>היעזרו בשאלות הבאות על מנת למקד את ההתבוננות שלכם בסביבה: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8230" y="4695818"/>
            <a:ext cx="4697119" cy="67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87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he-IL" sz="1800" dirty="0"/>
              <a:t>תעדו את מה שראיתם בדף הפעילות "תיעוד סיור בסביבה" ובחרו 2 רעיונות להציג בפני הכיתה.</a:t>
            </a:r>
          </a:p>
        </p:txBody>
      </p:sp>
      <p:sp>
        <p:nvSpPr>
          <p:cNvPr id="5" name="מלבן 4"/>
          <p:cNvSpPr/>
          <p:nvPr/>
        </p:nvSpPr>
        <p:spPr>
          <a:xfrm>
            <a:off x="4057516" y="23751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מי </a:t>
            </a:r>
            <a:r>
              <a:rPr lang="he-IL" dirty="0"/>
              <a:t>הקהילה?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מה</a:t>
            </a:r>
            <a:r>
              <a:rPr lang="he-IL" dirty="0"/>
              <a:t> עובד היטב עבור הקהילה?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מה</a:t>
            </a:r>
            <a:r>
              <a:rPr lang="he-IL" dirty="0"/>
              <a:t> לא עובד היטב?</a:t>
            </a:r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מה </a:t>
            </a:r>
            <a:r>
              <a:rPr lang="he-IL" dirty="0"/>
              <a:t>הבעיה או הצורך הקיימים בקהילה בהיבט של </a:t>
            </a:r>
            <a:r>
              <a:rPr lang="he-IL" dirty="0" smtClean="0"/>
              <a:t>חקלאות אורבנית? </a:t>
            </a:r>
            <a:endParaRPr lang="he-IL" dirty="0"/>
          </a:p>
          <a:p>
            <a:pPr marL="742950" lvl="1" indent="-285750" algn="r" rtl="1" fontAlgn="base">
              <a:buClr>
                <a:srgbClr val="1687C9"/>
              </a:buClr>
              <a:buFont typeface="Arial" panose="020B0604020202020204" pitchFamily="34" charset="0"/>
              <a:buChar char="•"/>
            </a:pPr>
            <a:r>
              <a:rPr lang="he-IL" b="1" dirty="0"/>
              <a:t>איך </a:t>
            </a:r>
            <a:r>
              <a:rPr lang="he-IL" b="1" dirty="0" smtClean="0"/>
              <a:t>תקדמו </a:t>
            </a:r>
            <a:r>
              <a:rPr lang="he-IL" dirty="0" smtClean="0"/>
              <a:t>את </a:t>
            </a:r>
            <a:r>
              <a:rPr lang="he-IL" dirty="0"/>
              <a:t>המודעות לחקלאות אורבנית והידרופונית </a:t>
            </a:r>
            <a:r>
              <a:rPr lang="he-IL" dirty="0" smtClean="0"/>
              <a:t>בקהילה </a:t>
            </a:r>
            <a:r>
              <a:rPr lang="he-IL" dirty="0"/>
              <a:t>(מהם הרעיונות שלכם)</a:t>
            </a:r>
            <a:r>
              <a:rPr lang="he-IL" dirty="0" smtClean="0"/>
              <a:t>?</a:t>
            </a:r>
            <a:endParaRPr lang="he-IL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3" y="3591870"/>
            <a:ext cx="2745072" cy="190439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405283" y="538696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e-IL" dirty="0" smtClean="0">
                <a:hlinkClick r:id="rId4" action="ppaction://hlinksldjump"/>
              </a:rPr>
              <a:t>המשיכו בהצגת הרעיונות הקבוצתיים במליאה.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2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בדיוק בעיר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 Light"/>
        <a:ea typeface=""/>
        <a:cs typeface="Calibri"/>
      </a:majorFont>
      <a:minorFont>
        <a:latin typeface="Calibri"/>
        <a:ea typeface=""/>
        <a:cs typeface="Arial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בדיוק בעיר" id="{50F6539D-D840-4710-A019-98498268E319}" vid="{B15129D9-DC58-4BED-A6E9-F18791F609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בדיוק בעיר</Template>
  <TotalTime>26899</TotalTime>
  <Words>1162</Words>
  <Application>Microsoft Office PowerPoint</Application>
  <PresentationFormat>‫הצגה על המסך (4:3)</PresentationFormat>
  <Paragraphs>249</Paragraphs>
  <Slides>30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בדיוק בעיר</vt:lpstr>
      <vt:lpstr>יוזמים חקלאות אורבנית בקהילה  מובילים שינוי סביבתי חברתי</vt:lpstr>
      <vt:lpstr>משחק: רעיונות מחוץ לעיגול</vt:lpstr>
      <vt:lpstr>רעיונות מחוץ לעיגול  - דוגמה לאיורים </vt:lpstr>
      <vt:lpstr>האתגר הכיתתי:  תכנון וביצוע של יוזמה שמטרתה  קידום המודעות לחקלאות אורבנית והידרופונית בקהילה.  </vt:lpstr>
      <vt:lpstr>יש לי רעיון...</vt:lpstr>
      <vt:lpstr>יש לי רעיון...</vt:lpstr>
      <vt:lpstr>יש לי רעיון...</vt:lpstr>
      <vt:lpstr>אפשרות א': רעיונות בעקבות סיור בסביבה</vt:lpstr>
      <vt:lpstr>אפשרות א': רעיונות בעקבות סיור בסביבה</vt:lpstr>
      <vt:lpstr>אפשרות ב': רעיונות בעקבות סיעור מוחות בעזרת מפת חשיבה</vt:lpstr>
      <vt:lpstr>אפשרות ב': סיעור מוחות בעזרת מפת חשיבה</vt:lpstr>
      <vt:lpstr>אפשרות ב': סיעור מוחות בעזרת מפת חשיבה</vt:lpstr>
      <vt:lpstr>אפשרות ג': בעקבות רעיונות מעוררי השראה</vt:lpstr>
      <vt:lpstr>הצגת הרעיונות הקבוצתיים במליאה</vt:lpstr>
      <vt:lpstr>איך בוחרים את הרעיון ליוזמה?</vt:lpstr>
      <vt:lpstr>מיוזמה LOW  ליוזמה WOW !</vt:lpstr>
      <vt:lpstr>מיוזמה LOW  ליוזמה WOW !</vt:lpstr>
      <vt:lpstr>מיוזמה LOW  ליוזמה WOW !</vt:lpstr>
      <vt:lpstr>עכשיו בוחרים</vt:lpstr>
      <vt:lpstr>מיקוד הרעיון ליוזמה הכיתתית</vt:lpstr>
      <vt:lpstr>תכנון היוזמה</vt:lpstr>
      <vt:lpstr>פירוק לגורמים:  הגדרה ראשונית של כל המשימות </vt:lpstr>
      <vt:lpstr>פירוק לגורמים: הגדרה ראשונית של כל המשימות </vt:lpstr>
      <vt:lpstr>תכנון מפורט של היוזמה</vt:lpstr>
      <vt:lpstr>תכנון מפורט של היוזמה</vt:lpstr>
      <vt:lpstr>נקודות חשובות בשלב התכנון</vt:lpstr>
      <vt:lpstr>נקודות חשובות בשלב התכנון</vt:lpstr>
      <vt:lpstr>ביצוע היוזמה</vt:lpstr>
      <vt:lpstr>ביצוע היוזמה – לוח מעקב</vt:lpstr>
      <vt:lpstr>סיקור ותיעוד היוזמה שביצענו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Sarah Gropper</cp:lastModifiedBy>
  <cp:revision>294</cp:revision>
  <dcterms:created xsi:type="dcterms:W3CDTF">2020-02-25T13:39:01Z</dcterms:created>
  <dcterms:modified xsi:type="dcterms:W3CDTF">2022-12-01T15:16:49Z</dcterms:modified>
</cp:coreProperties>
</file>