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1" r:id="rId1"/>
  </p:sldMasterIdLst>
  <p:notesMasterIdLst>
    <p:notesMasterId r:id="rId35"/>
  </p:notesMasterIdLst>
  <p:sldIdLst>
    <p:sldId id="335" r:id="rId2"/>
    <p:sldId id="336" r:id="rId3"/>
    <p:sldId id="395" r:id="rId4"/>
    <p:sldId id="396" r:id="rId5"/>
    <p:sldId id="397" r:id="rId6"/>
    <p:sldId id="398" r:id="rId7"/>
    <p:sldId id="400" r:id="rId8"/>
    <p:sldId id="399" r:id="rId9"/>
    <p:sldId id="401" r:id="rId10"/>
    <p:sldId id="402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1" r:id="rId22"/>
    <p:sldId id="422" r:id="rId23"/>
    <p:sldId id="423" r:id="rId24"/>
    <p:sldId id="425" r:id="rId25"/>
    <p:sldId id="426" r:id="rId26"/>
    <p:sldId id="427" r:id="rId27"/>
    <p:sldId id="424" r:id="rId28"/>
    <p:sldId id="428" r:id="rId29"/>
    <p:sldId id="429" r:id="rId30"/>
    <p:sldId id="430" r:id="rId31"/>
    <p:sldId id="431" r:id="rId32"/>
    <p:sldId id="432" r:id="rId33"/>
    <p:sldId id="394" r:id="rId34"/>
  </p:sldIdLst>
  <p:sldSz cx="9144000" cy="6858000" type="screen4x3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163"/>
    <a:srgbClr val="006468"/>
    <a:srgbClr val="0544B1"/>
    <a:srgbClr val="EEF1F2"/>
    <a:srgbClr val="5B9BD5"/>
    <a:srgbClr val="308939"/>
    <a:srgbClr val="D5E8D4"/>
    <a:srgbClr val="D9E8FB"/>
    <a:srgbClr val="FFF3CD"/>
    <a:srgbClr val="297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89" autoAdjust="0"/>
    <p:restoredTop sz="87977" autoAdjust="0"/>
  </p:normalViewPr>
  <p:slideViewPr>
    <p:cSldViewPr snapToGrid="0" showGuides="1">
      <p:cViewPr varScale="1">
        <p:scale>
          <a:sx n="54" d="100"/>
          <a:sy n="54" d="100"/>
        </p:scale>
        <p:origin x="66" y="1056"/>
      </p:cViewPr>
      <p:guideLst>
        <p:guide orient="horz" pos="3680"/>
        <p:guide pos="2880"/>
      </p:guideLst>
    </p:cSldViewPr>
  </p:slideViewPr>
  <p:outlineViewPr>
    <p:cViewPr>
      <p:scale>
        <a:sx n="33" d="100"/>
        <a:sy n="33" d="100"/>
      </p:scale>
      <p:origin x="0" y="-1063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42126"/>
    </p:cViewPr>
  </p:sorterViewPr>
  <p:notesViewPr>
    <p:cSldViewPr snapToGrid="0">
      <p:cViewPr varScale="1">
        <p:scale>
          <a:sx n="84" d="100"/>
          <a:sy n="84" d="100"/>
        </p:scale>
        <p:origin x="30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73474-1FEA-49EA-8573-334921A32CD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49913-1ED4-42CF-A765-14932E9CC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0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806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6e5fbe8d8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116e5fbe8d8_0_5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x-none" sz="1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מערכות בקרה אוטומטיות טכנולוגיות (לא ביולוגיות) מתבססות בדרך כלל על רכיבים אלקטרוניים לביצוע הפעולות השונות, רכיבים אלו מעבירים ביניהם מידע  ואף מבצעים פעולות שונות:</a:t>
            </a:r>
            <a:endParaRPr sz="1000"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x-none" sz="1000" b="1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החיישן האלקטרוני </a:t>
            </a:r>
            <a:r>
              <a:rPr lang="x-none" sz="1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- בדומה לחיישנים ביולוגיים (חיישן הטמפרטורה בגוף למשל) החיישן האלקטרוני חש גודל פיסיקלי מסויים ומייצר אות חשמלי אנלוגי לערך זה.</a:t>
            </a:r>
            <a:endParaRPr sz="1000"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x-none" sz="1000" b="1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המעבד </a:t>
            </a:r>
            <a:r>
              <a:rPr lang="x-none" sz="1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- מקבל מידע ממערכות החישה, מקבל החלטות (על פי אלגוריתמים שתוכנתו בתוכו) ומפעיל על פי הצורך (באמצעות אותות חשמליים) את מערכות ההינע.</a:t>
            </a:r>
            <a:endParaRPr sz="1000"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x-none" sz="1000" b="1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מערכת היוצרת פעולה</a:t>
            </a:r>
            <a:r>
              <a:rPr lang="x-none" sz="1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- מופעלת על ידי המעבד ותפקידה ליצור את השינוי הנדרש בערך המבוקר. לדוגמה: מערכת הינע מבוססת מנוע שתפקידה להזיז מרכיבים במערכת  (המעבד יכול להפעיל מערכות מסוגים שונים: חימום\קירור, קול, אור וכ"ו</a:t>
            </a:r>
            <a:endParaRPr sz="1000"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16e5fbe8d8_0_54:notes"/>
          <p:cNvSpPr txBox="1">
            <a:spLocks noGrp="1"/>
          </p:cNvSpPr>
          <p:nvPr>
            <p:ph type="sldNum" idx="12"/>
          </p:nvPr>
        </p:nvSpPr>
        <p:spPr>
          <a:xfrm>
            <a:off x="3850446" y="9430090"/>
            <a:ext cx="2945659" cy="49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x-none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412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CoolKoon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CC BY 4.0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via Wikimedia Commons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49913-1ED4-42CF-A765-14932E9CC78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45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https://commons.wikimedia.org/wiki/File:Cartina_tornasole.jpg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49913-1ED4-42CF-A765-14932E9CC78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 userDrawn="1"/>
        </p:nvSpPr>
        <p:spPr>
          <a:xfrm>
            <a:off x="1" y="-67111"/>
            <a:ext cx="2595714" cy="5872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 userDrawn="1"/>
        </p:nvSpPr>
        <p:spPr>
          <a:xfrm>
            <a:off x="2595715" y="-8053"/>
            <a:ext cx="6548285" cy="5813542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2040" y="1122363"/>
            <a:ext cx="513616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2040" y="3602038"/>
            <a:ext cx="467896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8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E922-ACC9-42A5-96BB-DA7A45AE33DB}" type="datetime8">
              <a:rPr lang="he-IL" smtClean="0"/>
              <a:t>03 אוגוסט 22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by ORT Israel R&amp;D Team © all rights reserved 2021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610F9-1689-4ABC-97B5-36C8CA40E4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88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74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 userDrawn="1"/>
        </p:nvSpPr>
        <p:spPr>
          <a:xfrm>
            <a:off x="0" y="-1185"/>
            <a:ext cx="9144000" cy="580667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>
              <a:solidFill>
                <a:schemeClr val="tx1"/>
              </a:solidFill>
            </a:endParaRPr>
          </a:p>
        </p:txBody>
      </p:sp>
      <p:sp>
        <p:nvSpPr>
          <p:cNvPr id="29" name="כותרת 3"/>
          <p:cNvSpPr>
            <a:spLocks noGrp="1"/>
          </p:cNvSpPr>
          <p:nvPr>
            <p:ph type="ctrTitle"/>
          </p:nvPr>
        </p:nvSpPr>
        <p:spPr>
          <a:xfrm>
            <a:off x="685800" y="2016832"/>
            <a:ext cx="7772400" cy="1650799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0" name="כותרת משנה 4"/>
          <p:cNvSpPr>
            <a:spLocks noGrp="1"/>
          </p:cNvSpPr>
          <p:nvPr>
            <p:ph type="subTitle" idx="1"/>
          </p:nvPr>
        </p:nvSpPr>
        <p:spPr>
          <a:xfrm>
            <a:off x="685800" y="3867179"/>
            <a:ext cx="7772400" cy="617413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</a:lstStyle>
          <a:p>
            <a:r>
              <a:rPr lang="he-IL" dirty="0" smtClean="0"/>
              <a:t>כותרת משנה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4777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 userDrawn="1"/>
        </p:nvSpPr>
        <p:spPr>
          <a:xfrm>
            <a:off x="1" y="-1185"/>
            <a:ext cx="2170652" cy="560743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>
              <a:solidFill>
                <a:schemeClr val="tx1"/>
              </a:solidFill>
            </a:endParaRPr>
          </a:p>
        </p:txBody>
      </p:sp>
      <p:sp>
        <p:nvSpPr>
          <p:cNvPr id="29" name="כותרת 3"/>
          <p:cNvSpPr>
            <a:spLocks noGrp="1"/>
          </p:cNvSpPr>
          <p:nvPr>
            <p:ph type="ctrTitle"/>
          </p:nvPr>
        </p:nvSpPr>
        <p:spPr>
          <a:xfrm>
            <a:off x="685800" y="2346178"/>
            <a:ext cx="7772400" cy="1818860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0" name="כותרת משנה 4"/>
          <p:cNvSpPr>
            <a:spLocks noGrp="1"/>
          </p:cNvSpPr>
          <p:nvPr>
            <p:ph type="subTitle" idx="1"/>
          </p:nvPr>
        </p:nvSpPr>
        <p:spPr>
          <a:xfrm>
            <a:off x="685800" y="4979507"/>
            <a:ext cx="7772400" cy="536713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26163"/>
                </a:solidFill>
              </a:defRPr>
            </a:lvl1pPr>
          </a:lstStyle>
          <a:p>
            <a:r>
              <a:rPr lang="he-IL" dirty="0" smtClean="0"/>
              <a:t>כותרת משנה</a:t>
            </a:r>
            <a:endParaRPr lang="he-IL" dirty="0"/>
          </a:p>
        </p:txBody>
      </p:sp>
      <p:sp>
        <p:nvSpPr>
          <p:cNvPr id="7" name="מלבן 6"/>
          <p:cNvSpPr/>
          <p:nvPr userDrawn="1"/>
        </p:nvSpPr>
        <p:spPr>
          <a:xfrm>
            <a:off x="2170653" y="0"/>
            <a:ext cx="6973349" cy="5606250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907789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5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661115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361634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2616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2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2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6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8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7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4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3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 userDrawn="1"/>
        </p:nvSpPr>
        <p:spPr>
          <a:xfrm>
            <a:off x="3" y="-251670"/>
            <a:ext cx="628648" cy="6057158"/>
          </a:xfrm>
          <a:prstGeom prst="rect">
            <a:avLst/>
          </a:prstGeom>
          <a:blipFill dpi="0" rotWithShape="1">
            <a:blip r:embed="rId15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>
              <a:solidFill>
                <a:schemeClr val="tx1"/>
              </a:solidFill>
            </a:endParaRPr>
          </a:p>
        </p:txBody>
      </p:sp>
      <p:sp>
        <p:nvSpPr>
          <p:cNvPr id="11" name="מלבן 10"/>
          <p:cNvSpPr/>
          <p:nvPr userDrawn="1"/>
        </p:nvSpPr>
        <p:spPr>
          <a:xfrm>
            <a:off x="528739" y="-28762"/>
            <a:ext cx="8615261" cy="5834250"/>
          </a:xfrm>
          <a:prstGeom prst="rect">
            <a:avLst/>
          </a:prstGeom>
          <a:solidFill>
            <a:srgbClr val="EEF1F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09963"/>
            <a:ext cx="8141311" cy="1154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50310"/>
            <a:ext cx="8128000" cy="4229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703" y="5891806"/>
            <a:ext cx="1067276" cy="72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754" y="5921916"/>
            <a:ext cx="1317596" cy="689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003" y="5924937"/>
            <a:ext cx="1421545" cy="73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29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49" r:id="rId13"/>
  </p:sldLayoutIdLst>
  <p:hf hd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26163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57" userDrawn="1">
          <p15:clr>
            <a:srgbClr val="F26B43"/>
          </p15:clr>
        </p15:guide>
        <p15:guide id="2" pos="55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2995765" y="2029523"/>
            <a:ext cx="5508900" cy="10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82828"/>
              </a:buClr>
              <a:buSzPct val="100000"/>
              <a:buFont typeface="Arial"/>
              <a:buNone/>
            </a:pPr>
            <a:r>
              <a:rPr lang="he-IL" dirty="0" smtClean="0"/>
              <a:t>אקשן – מקימים גינה</a:t>
            </a:r>
            <a:endParaRPr dirty="0"/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2585026" y="3270811"/>
            <a:ext cx="59196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e-IL" dirty="0" smtClean="0"/>
              <a:t>הטיפול בצמחים ובמערכת כדי לקבל ייבול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54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293962" y="1450310"/>
            <a:ext cx="3174521" cy="1223879"/>
          </a:xfrm>
          <a:prstGeom prst="wedgeRectCallout">
            <a:avLst>
              <a:gd name="adj1" fmla="val 59601"/>
              <a:gd name="adj2" fmla="val -3503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261" y="1579331"/>
            <a:ext cx="2596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/>
              <a:t>חיוני במערכות בהן יש משאבת מים ו/או משאבת אוויר</a:t>
            </a:r>
          </a:p>
        </p:txBody>
      </p:sp>
    </p:spTree>
    <p:extLst>
      <p:ext uri="{BB962C8B-B14F-4D97-AF65-F5344CB8AC3E}">
        <p14:creationId xmlns:p14="http://schemas.microsoft.com/office/powerpoint/2010/main" val="44892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958197" y="1848937"/>
            <a:ext cx="3960604" cy="2415442"/>
          </a:xfrm>
          <a:prstGeom prst="wedgeRectCallout">
            <a:avLst>
              <a:gd name="adj1" fmla="val 73309"/>
              <a:gd name="adj2" fmla="val -434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1521" y="1942782"/>
            <a:ext cx="38139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אם בוחרים במילוי ידני של מאגר תמיסת ההזנה, אין הכרח בנקודת מים סמוכה, </a:t>
            </a:r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אבל כדאי. </a:t>
            </a:r>
          </a:p>
          <a:p>
            <a:pPr algn="just" fontAlgn="base"/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אם </a:t>
            </a:r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רוצים מילוי מים אוטומטי, </a:t>
            </a:r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צריך לחבר לברז </a:t>
            </a:r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מים באופן ישיר </a:t>
            </a:r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וקבוע, עם מנגנון מצוף שידאג </a:t>
            </a:r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למילוי המים בכל פעם שמפלס תמיסת ההזנה יהיה נמוך.</a:t>
            </a:r>
            <a:endParaRPr lang="he-IL" b="0" i="0" u="none" strike="noStrike" dirty="0">
              <a:solidFill>
                <a:srgbClr val="3B3838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958197" y="1848936"/>
            <a:ext cx="4011282" cy="2402169"/>
          </a:xfrm>
          <a:prstGeom prst="wedgeRectCallout">
            <a:avLst>
              <a:gd name="adj1" fmla="val 65032"/>
              <a:gd name="adj2" fmla="val -284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1521" y="1942782"/>
            <a:ext cx="38139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/>
              <a:t>בהתאם לסוג הצמחים אותם נרצה </a:t>
            </a:r>
            <a:r>
              <a:rPr lang="he-IL" dirty="0" smtClean="0"/>
              <a:t>לגדל. </a:t>
            </a:r>
          </a:p>
          <a:p>
            <a:pPr fontAlgn="base"/>
            <a:r>
              <a:rPr lang="he-IL" dirty="0" smtClean="0"/>
              <a:t>צמחים </a:t>
            </a:r>
            <a:r>
              <a:rPr lang="he-IL" dirty="0"/>
              <a:t>ירוקים יסתפקו לרוב בחשיפה לשמש של לפחות שעתיים ביום. </a:t>
            </a:r>
            <a:endParaRPr lang="he-IL" dirty="0" smtClean="0"/>
          </a:p>
          <a:p>
            <a:pPr fontAlgn="base"/>
            <a:r>
              <a:rPr lang="he-IL" dirty="0" smtClean="0"/>
              <a:t>צמחים </a:t>
            </a:r>
            <a:r>
              <a:rPr lang="he-IL" dirty="0"/>
              <a:t>עם פרחים ופירות זקוקים לרוב לחשיפה לשמש של לפחות 4 שעות  ביום.</a:t>
            </a:r>
            <a:br>
              <a:rPr lang="he-IL" dirty="0"/>
            </a:br>
            <a:r>
              <a:rPr lang="he-IL" dirty="0"/>
              <a:t>אם אין מספיק חשיפה לשמש או שהמערכת מותקנת בתוך מבנה, ניתן להוסיף </a:t>
            </a:r>
            <a:r>
              <a:rPr lang="he-IL" b="1" dirty="0"/>
              <a:t>תאורה </a:t>
            </a:r>
            <a:r>
              <a:rPr lang="he-IL" dirty="0"/>
              <a:t>מתאימה.</a:t>
            </a:r>
            <a:endParaRPr lang="he-IL" b="0" i="0" u="none" strike="noStrike" dirty="0">
              <a:solidFill>
                <a:srgbClr val="3B3838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3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497346" y="2562218"/>
            <a:ext cx="3960604" cy="1002610"/>
          </a:xfrm>
          <a:prstGeom prst="wedgeRectCallout">
            <a:avLst>
              <a:gd name="adj1" fmla="val 73309"/>
              <a:gd name="adj2" fmla="val -303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01094" y="2740357"/>
            <a:ext cx="38139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 smtClean="0"/>
              <a:t>כדי להגן מרוחות חשוב לקבע </a:t>
            </a:r>
            <a:r>
              <a:rPr lang="he-IL" dirty="0"/>
              <a:t>את המערכת בצורה יציבה.</a:t>
            </a:r>
            <a:endParaRPr lang="he-IL" b="0" i="0" u="none" strike="noStrike" dirty="0">
              <a:solidFill>
                <a:srgbClr val="3B3838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942024" y="2563057"/>
            <a:ext cx="4011282" cy="2402169"/>
          </a:xfrm>
          <a:prstGeom prst="wedgeRectCallout">
            <a:avLst>
              <a:gd name="adj1" fmla="val 73634"/>
              <a:gd name="adj2" fmla="val -2919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2024" y="2826164"/>
            <a:ext cx="38139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/>
              <a:t>בהתאם לסוג המערכת שנבחר, תידרש תמיכה מתאימה: אפשרות להניח על משטח יציב ומפולס שיכול לשאת את משקל המערכת, מקום לתלייה על קיר וכד</a:t>
            </a:r>
            <a:r>
              <a:rPr lang="he-IL" dirty="0" smtClean="0"/>
              <a:t>'.</a:t>
            </a:r>
            <a:endParaRPr lang="he-IL" b="0" i="0" u="none" strike="noStrike" dirty="0">
              <a:solidFill>
                <a:srgbClr val="3B3838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2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942024" y="2826164"/>
            <a:ext cx="4011282" cy="2402169"/>
          </a:xfrm>
          <a:prstGeom prst="wedgeRectCallout">
            <a:avLst>
              <a:gd name="adj1" fmla="val 75354"/>
              <a:gd name="adj2" fmla="val -234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42024" y="2826164"/>
            <a:ext cx="38139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 smtClean="0"/>
              <a:t>משאבות </a:t>
            </a:r>
            <a:r>
              <a:rPr lang="he-IL" dirty="0"/>
              <a:t>וזרימת המים יוצרים רעש מסויים, אשר עשוי אף להיות מוגבר אם המערכת נמצאת במקום סגור. </a:t>
            </a:r>
            <a:endParaRPr lang="he-IL" dirty="0" smtClean="0"/>
          </a:p>
          <a:p>
            <a:pPr fontAlgn="base"/>
            <a:r>
              <a:rPr lang="he-IL" dirty="0" smtClean="0"/>
              <a:t>יש </a:t>
            </a:r>
            <a:r>
              <a:rPr lang="he-IL" dirty="0"/>
              <a:t>לוודא כי אין בסביבת המערכת פעילויות או מקומות שיופרעו על ידי הרעש הקבוע הזה.</a:t>
            </a:r>
          </a:p>
        </p:txBody>
      </p:sp>
    </p:spTree>
    <p:extLst>
      <p:ext uri="{BB962C8B-B14F-4D97-AF65-F5344CB8AC3E}">
        <p14:creationId xmlns:p14="http://schemas.microsoft.com/office/powerpoint/2010/main" val="22950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545873" y="3564828"/>
            <a:ext cx="4052253" cy="1105041"/>
          </a:xfrm>
          <a:prstGeom prst="wedgeRectCallout">
            <a:avLst>
              <a:gd name="adj1" fmla="val 68541"/>
              <a:gd name="adj2" fmla="val -2500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45873" y="3748016"/>
            <a:ext cx="3813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/>
              <a:t>לטיפול שוטף בגינה, </a:t>
            </a:r>
            <a:r>
              <a:rPr lang="he-IL" dirty="0" smtClean="0"/>
              <a:t>לשתילה ולקטיף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52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השיקולים העיקריים בבחירת מיקום לגינה </a:t>
            </a:r>
            <a:r>
              <a:rPr lang="he-IL" dirty="0" smtClean="0"/>
              <a:t>הידרופונית: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e-IL" dirty="0"/>
              <a:t>קרבה לנקודת </a:t>
            </a:r>
            <a:r>
              <a:rPr lang="he-IL" b="1" dirty="0"/>
              <a:t>חשמל </a:t>
            </a:r>
            <a:r>
              <a:rPr lang="he-IL" dirty="0"/>
              <a:t>תקנית ומוגנת ממים </a:t>
            </a:r>
            <a:endParaRPr lang="he-IL" dirty="0" smtClean="0"/>
          </a:p>
          <a:p>
            <a:pPr fontAlgn="base"/>
            <a:r>
              <a:rPr lang="he-IL" dirty="0" smtClean="0"/>
              <a:t>גישה נוחה ל</a:t>
            </a:r>
            <a:r>
              <a:rPr lang="he-IL" b="1" dirty="0" smtClean="0"/>
              <a:t>מים</a:t>
            </a:r>
            <a:r>
              <a:rPr lang="he-IL" dirty="0" smtClean="0"/>
              <a:t> </a:t>
            </a:r>
          </a:p>
          <a:p>
            <a:pPr fontAlgn="base"/>
            <a:r>
              <a:rPr lang="he-IL" dirty="0" smtClean="0"/>
              <a:t>מידת </a:t>
            </a:r>
            <a:r>
              <a:rPr lang="he-IL" b="1" dirty="0"/>
              <a:t>חשיפה לשמש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מקום </a:t>
            </a:r>
            <a:r>
              <a:rPr lang="he-IL" b="1" dirty="0"/>
              <a:t>מוגן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תמיכה </a:t>
            </a:r>
            <a:r>
              <a:rPr lang="he-IL" dirty="0"/>
              <a:t>למערכת </a:t>
            </a:r>
            <a:endParaRPr lang="he-IL" dirty="0" smtClean="0"/>
          </a:p>
          <a:p>
            <a:pPr fontAlgn="base"/>
            <a:r>
              <a:rPr lang="he-IL" dirty="0" smtClean="0"/>
              <a:t>התאמה ל</a:t>
            </a:r>
            <a:r>
              <a:rPr lang="he-IL" b="1" dirty="0" smtClean="0"/>
              <a:t>רעש</a:t>
            </a:r>
            <a:endParaRPr lang="he-IL" dirty="0"/>
          </a:p>
          <a:p>
            <a:pPr fontAlgn="base"/>
            <a:r>
              <a:rPr lang="he-IL" b="1" dirty="0"/>
              <a:t>גישה נוחה</a:t>
            </a:r>
            <a:r>
              <a:rPr lang="he-IL" dirty="0"/>
              <a:t> </a:t>
            </a:r>
            <a:endParaRPr lang="he-IL" dirty="0" smtClean="0"/>
          </a:p>
          <a:p>
            <a:pPr fontAlgn="base"/>
            <a:r>
              <a:rPr lang="he-IL" b="1" dirty="0" smtClean="0"/>
              <a:t>בטיחות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622430" y="3748016"/>
            <a:ext cx="4244196" cy="2031325"/>
          </a:xfrm>
          <a:prstGeom prst="wedgeRectCallout">
            <a:avLst>
              <a:gd name="adj1" fmla="val 68541"/>
              <a:gd name="adj2" fmla="val -2500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22430" y="3748016"/>
            <a:ext cx="412019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e-IL" dirty="0"/>
              <a:t>חשוב למקם את הגינה ובפרט את מיכל ההזנה, מערכת החשמל וחומרי הטיפול בגינה (דשן, מפחית </a:t>
            </a:r>
            <a:r>
              <a:rPr lang="en-US" dirty="0" smtClean="0"/>
              <a:t> pH</a:t>
            </a:r>
            <a:r>
              <a:rPr lang="he-IL" dirty="0" smtClean="0"/>
              <a:t>,חומרי </a:t>
            </a:r>
            <a:r>
              <a:rPr lang="he-IL" dirty="0"/>
              <a:t>חיטוי וכד') במקום שלא תהיה אליו גישה למי שאינו מורשה לטפל בגינה ובחומרים, </a:t>
            </a:r>
            <a:endParaRPr lang="he-IL" dirty="0" smtClean="0"/>
          </a:p>
          <a:p>
            <a:pPr fontAlgn="base"/>
            <a:r>
              <a:rPr lang="he-IL" dirty="0" smtClean="0"/>
              <a:t>המקום צריך להיות </a:t>
            </a:r>
            <a:r>
              <a:rPr lang="he-IL" dirty="0"/>
              <a:t>מוגן מפני עוברי אורח אם אלו עלולים להזיק לגינה </a:t>
            </a:r>
            <a:r>
              <a:rPr lang="he-IL" dirty="0" smtClean="0"/>
              <a:t>ולצמחים שבה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86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מיקום הגינה ההידרופונית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273" y="4668175"/>
            <a:ext cx="8128000" cy="899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2400" dirty="0" smtClean="0"/>
              <a:t>ההחלטה הסופית </a:t>
            </a:r>
            <a:r>
              <a:rPr lang="he-IL" sz="2400" dirty="0"/>
              <a:t>על מיקום תיקבע על ידי אנשי המקצוע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(</a:t>
            </a:r>
            <a:r>
              <a:rPr lang="he-IL" sz="2400" dirty="0"/>
              <a:t>מתקין הגינה והנהלת בית הספר) אשר מודעים לשיקולים נוספים. 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450310"/>
            <a:ext cx="8128000" cy="4229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קרבה לנקודת </a:t>
            </a:r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חשמל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תקנית ומוגנת ממים </a:t>
            </a:r>
          </a:p>
          <a:p>
            <a:pPr fontAlgn="base"/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גישה נוחה ל</a:t>
            </a:r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מים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fontAlgn="base"/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מידת </a:t>
            </a:r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חשיפה לשמש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fontAlgn="base"/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מקום מוגן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fontAlgn="base"/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תמיכה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למערכת </a:t>
            </a:r>
          </a:p>
          <a:p>
            <a:pPr fontAlgn="base"/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התאמה ל</a:t>
            </a:r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רעש</a:t>
            </a:r>
            <a:endParaRPr lang="he-IL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base"/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גישה נוחה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fontAlgn="base"/>
            <a:r>
              <a:rPr lang="he-IL" b="1" dirty="0" smtClean="0">
                <a:solidFill>
                  <a:schemeClr val="bg1">
                    <a:lumMod val="65000"/>
                  </a:schemeClr>
                </a:solidFill>
              </a:rPr>
              <a:t>בטיחות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79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בחירת צמחים לגינה ההידרופונית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החקלאות האורבנית מאפשרת, בין היתר, אספקה של תוצרת טרייה והקטנת הפגיעה בסביבה.</a:t>
            </a:r>
          </a:p>
          <a:p>
            <a:pPr marL="0" indent="0">
              <a:buNone/>
            </a:pPr>
            <a:endParaRPr lang="he-IL" sz="2400" dirty="0"/>
          </a:p>
          <a:p>
            <a:pPr marL="382588" indent="-342900"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איזה ירקות אנחנו אוהבים ורוצים שיהיו לנו זמינים? </a:t>
            </a:r>
          </a:p>
          <a:p>
            <a:pPr marL="382588" indent="-342900"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איזה ירק או פרי קשה להשיג או המחיר גבוה? </a:t>
            </a:r>
          </a:p>
          <a:p>
            <a:pPr marL="382588" indent="-342900"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איזה ירקות/פירות/צמחי מאכל מתקלקלים מהר אחרי הקטיף? </a:t>
            </a:r>
          </a:p>
          <a:p>
            <a:pPr marL="382588" indent="-342900"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איזה ירק/צמח מאכל קונים בכמות יותר גדולה ממה שבאמת צריך?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6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23" idx="4"/>
          </p:cNvCxnSpPr>
          <p:nvPr/>
        </p:nvCxnSpPr>
        <p:spPr>
          <a:xfrm flipH="1">
            <a:off x="5510583" y="3258747"/>
            <a:ext cx="183008" cy="390307"/>
          </a:xfrm>
          <a:prstGeom prst="line">
            <a:avLst/>
          </a:prstGeom>
          <a:ln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964659" y="2008722"/>
            <a:ext cx="1457863" cy="12500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צרכי הצמח</a:t>
            </a:r>
            <a:endParaRPr lang="en-US" dirty="0"/>
          </a:p>
        </p:txBody>
      </p:sp>
      <p:sp>
        <p:nvSpPr>
          <p:cNvPr id="108" name="Google Shape;108;g116e5fbe8d8_0_54"/>
          <p:cNvSpPr txBox="1">
            <a:spLocks noGrp="1"/>
          </p:cNvSpPr>
          <p:nvPr>
            <p:ph type="title"/>
          </p:nvPr>
        </p:nvSpPr>
        <p:spPr>
          <a:xfrm>
            <a:off x="845175" y="-147250"/>
            <a:ext cx="78867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ts val="3500"/>
            </a:pPr>
            <a:r>
              <a:rPr lang="he-IL" dirty="0"/>
              <a:t>איך בוחרים מערכת הידרופונית?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127760" y="918211"/>
            <a:ext cx="7800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למדנו על חקלאות אורבנית, צרכי הצמח, חקלאות הידרופונית </a:t>
            </a:r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ובקרה.</a:t>
            </a:r>
          </a:p>
          <a:p>
            <a:pPr algn="just"/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כעת </a:t>
            </a:r>
            <a:r>
              <a:rPr lang="he-IL" dirty="0" smtClean="0">
                <a:solidFill>
                  <a:srgbClr val="3B3838"/>
                </a:solidFill>
                <a:latin typeface="Arial" panose="020B0604020202020204" pitchFamily="34" charset="0"/>
              </a:rPr>
              <a:t>נוכל </a:t>
            </a:r>
            <a:r>
              <a:rPr lang="he-IL" dirty="0">
                <a:solidFill>
                  <a:srgbClr val="3B3838"/>
                </a:solidFill>
                <a:latin typeface="Arial" panose="020B0604020202020204" pitchFamily="34" charset="0"/>
              </a:rPr>
              <a:t>להבין כיצד בוחרים ומקימים גינה הידרופונית וכיצד מטפלים בה.</a:t>
            </a:r>
            <a:endParaRPr lang="he-IL" dirty="0"/>
          </a:p>
          <a:p>
            <a:r>
              <a:rPr lang="he-IL" dirty="0"/>
              <a:t/>
            </a:r>
            <a:br>
              <a:rPr lang="he-IL" dirty="0"/>
            </a:b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311215" y="2710210"/>
            <a:ext cx="1424008" cy="125083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בקרה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939947" y="2070175"/>
            <a:ext cx="1472957" cy="11885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642340" y="2836390"/>
            <a:ext cx="1483743" cy="12500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חקלאות אורבנית למה ואיך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526682" y="3777861"/>
            <a:ext cx="466262" cy="308554"/>
          </a:xfrm>
          <a:prstGeom prst="line">
            <a:avLst/>
          </a:prstGeom>
          <a:ln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4" idx="3"/>
          </p:cNvCxnSpPr>
          <p:nvPr/>
        </p:nvCxnSpPr>
        <p:spPr>
          <a:xfrm flipH="1">
            <a:off x="6272824" y="3903353"/>
            <a:ext cx="586805" cy="326815"/>
          </a:xfrm>
          <a:prstGeom prst="line">
            <a:avLst/>
          </a:prstGeom>
          <a:ln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4"/>
          </p:cNvCxnSpPr>
          <p:nvPr/>
        </p:nvCxnSpPr>
        <p:spPr>
          <a:xfrm>
            <a:off x="3676426" y="3258747"/>
            <a:ext cx="190554" cy="316310"/>
          </a:xfrm>
          <a:prstGeom prst="line">
            <a:avLst/>
          </a:prstGeom>
          <a:ln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3067745" y="2303410"/>
            <a:ext cx="1217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/>
              <a:t>שיטות הידרופוניות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881544" y="3478092"/>
            <a:ext cx="3424687" cy="19840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כיצד בוחרים ומקימים גינה הידרופונית וכיצד מטפלים בה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תנו לגדול ביחד – משימה קבוצתית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80128" y="1450310"/>
            <a:ext cx="6376521" cy="4229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/>
              <a:t>סביר שנרצה לגדל בגינה שלנו מגוון של צמחים שונים. </a:t>
            </a:r>
          </a:p>
          <a:p>
            <a:pPr marL="0" indent="0">
              <a:buNone/>
            </a:pPr>
            <a:endParaRPr lang="he-IL" sz="20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לכל</a:t>
            </a:r>
            <a:r>
              <a:rPr lang="en-US" sz="2000" dirty="0" smtClean="0"/>
              <a:t> </a:t>
            </a:r>
            <a:r>
              <a:rPr lang="he-IL" sz="2000" dirty="0" smtClean="0"/>
              <a:t>קבוצה יש כרטיסיות מידע </a:t>
            </a:r>
            <a:r>
              <a:rPr lang="he-IL" sz="2000" dirty="0"/>
              <a:t>על 18 צמחים </a:t>
            </a:r>
            <a:endParaRPr lang="he-IL" sz="20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בחרו 4 </a:t>
            </a:r>
            <a:r>
              <a:rPr lang="he-IL" sz="2000" dirty="0"/>
              <a:t>כרטיסיות של צמחים </a:t>
            </a:r>
            <a:r>
              <a:rPr lang="he-IL" sz="2000" dirty="0" smtClean="0"/>
              <a:t>אותם תעדיפו לגדל בגינה</a:t>
            </a:r>
            <a:endParaRPr lang="he-IL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-35531"/>
            <a:ext cx="2961715" cy="584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תנו לגדול ביחד – משימה קבוצתית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28950" y="1450310"/>
            <a:ext cx="5727699" cy="4229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/>
              <a:t>סביר שנרצה לגדל בגינה שלנו מגוון של צמחים שונים. </a:t>
            </a:r>
          </a:p>
          <a:p>
            <a:pPr marL="0" indent="0">
              <a:buNone/>
            </a:pPr>
            <a:endParaRPr lang="he-IL" sz="20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לכל</a:t>
            </a:r>
            <a:r>
              <a:rPr lang="en-US" sz="2000" dirty="0" smtClean="0"/>
              <a:t> </a:t>
            </a:r>
            <a:r>
              <a:rPr lang="he-IL" sz="2000" dirty="0" smtClean="0"/>
              <a:t>קבוצה יש כרטיסיות מידע </a:t>
            </a:r>
            <a:r>
              <a:rPr lang="he-IL" sz="2000" dirty="0"/>
              <a:t>על 18 צמחים </a:t>
            </a:r>
            <a:endParaRPr lang="he-IL" sz="20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בחרו 4 </a:t>
            </a:r>
            <a:r>
              <a:rPr lang="he-IL" sz="2000" dirty="0"/>
              <a:t>כרטיסיות של צמחים </a:t>
            </a:r>
            <a:r>
              <a:rPr lang="he-IL" sz="2000" dirty="0" smtClean="0"/>
              <a:t>אותם תעדיפו לגדל בגינה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כעת, בדקו את </a:t>
            </a:r>
            <a:r>
              <a:rPr lang="he-IL" sz="2000" dirty="0"/>
              <a:t>המידע </a:t>
            </a:r>
            <a:r>
              <a:rPr lang="he-IL" sz="2000" dirty="0" smtClean="0"/>
              <a:t>בכרטיסיות, האם 4 </a:t>
            </a:r>
            <a:r>
              <a:rPr lang="he-IL" sz="2000" dirty="0"/>
              <a:t>הצמחים </a:t>
            </a:r>
            <a:r>
              <a:rPr lang="he-IL" sz="2000" dirty="0" smtClean="0"/>
              <a:t>שבחרתם </a:t>
            </a:r>
            <a:r>
              <a:rPr lang="he-IL" sz="2000" dirty="0"/>
              <a:t>מתאימים </a:t>
            </a:r>
            <a:r>
              <a:rPr lang="he-IL" sz="2000" b="1" dirty="0"/>
              <a:t>לגדול ביחד </a:t>
            </a:r>
            <a:r>
              <a:rPr lang="he-IL" sz="2000" dirty="0" smtClean="0"/>
              <a:t>במערכת הידרופונית?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אם </a:t>
            </a:r>
            <a:r>
              <a:rPr lang="he-IL" sz="2000" dirty="0"/>
              <a:t>לא, </a:t>
            </a:r>
            <a:r>
              <a:rPr lang="he-IL" sz="2000" dirty="0" smtClean="0"/>
              <a:t>בחרו צמחים </a:t>
            </a:r>
            <a:r>
              <a:rPr lang="he-IL" sz="2000" dirty="0"/>
              <a:t>חלופיים שיתאימו לגדול ביחד במערכת אחת.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000" dirty="0" smtClean="0"/>
              <a:t>נמקו על </a:t>
            </a:r>
            <a:r>
              <a:rPr lang="he-IL" sz="2000" dirty="0"/>
              <a:t>מה התבססה </a:t>
            </a:r>
            <a:r>
              <a:rPr lang="he-IL" sz="2000" dirty="0" smtClean="0"/>
              <a:t>הבחירה של הצמחים והראו </a:t>
            </a:r>
            <a:r>
              <a:rPr lang="he-IL" sz="2000" dirty="0"/>
              <a:t>שהם אכן מתאימים לגידול יחד.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-35531"/>
            <a:ext cx="2961715" cy="584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מדדים חשובים של תמיסת ההזנה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לפני שנכניס את הצמחים למערכת, חשוב לוודא שנוכל לספק להם תמיסת הזנה שתאפשר להם גידול מיטבי.</a:t>
            </a:r>
          </a:p>
          <a:p>
            <a:pPr marL="0" indent="0">
              <a:buNone/>
            </a:pPr>
            <a:endParaRPr lang="he-IL" sz="2400" b="1" dirty="0"/>
          </a:p>
          <a:p>
            <a:pPr marL="0" indent="0">
              <a:buNone/>
            </a:pPr>
            <a:r>
              <a:rPr lang="he-IL" sz="2400" b="1" dirty="0" smtClean="0"/>
              <a:t>המדדים העיקריים אותם יש לבדוק הם:</a:t>
            </a:r>
            <a:endParaRPr lang="he-IL" sz="2400" dirty="0" smtClean="0"/>
          </a:p>
          <a:p>
            <a:pPr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ריכוז נוטריינטים (חומרי הזנה המצויים בדשן)</a:t>
            </a:r>
          </a:p>
          <a:p>
            <a:pPr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חומציות</a:t>
            </a:r>
          </a:p>
          <a:p>
            <a:pPr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טמפרטורת תמיסת ההזנה</a:t>
            </a:r>
            <a:endParaRPr lang="en-US" sz="24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15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נוטריינטים בתמיסת ההזנה</a:t>
            </a:r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8066" y="336820"/>
            <a:ext cx="8582478" cy="4950435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4171950" y="462147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b="1" dirty="0">
                <a:solidFill>
                  <a:srgbClr val="000000"/>
                </a:solidFill>
                <a:latin typeface="Arial" panose="020B0604020202020204" pitchFamily="34" charset="0"/>
              </a:rPr>
              <a:t>הידעתם?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 דווקא הקושי של הצמח, שנקרא "עקה", הוא זה שמאותת לצמח שכדאי לצבור חומרי הגנה והזנה לימים קשים. חומרים אלו הם שמוסיפים לו את הטעם שאנחנו אוהבים</a:t>
            </a: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48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נוטריינטים בתמיסת ההזנה</a:t>
            </a:r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1864658" y="1450310"/>
            <a:ext cx="6891991" cy="45022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איך בודקים?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e-IL" sz="2000" dirty="0" smtClean="0"/>
              <a:t>על ידי מד מליחות (בדיקת </a:t>
            </a:r>
            <a:r>
              <a:rPr lang="en-US" sz="2000" dirty="0" smtClean="0"/>
              <a:t>EC</a:t>
            </a:r>
            <a:r>
              <a:rPr lang="he-IL" sz="2000" dirty="0" smtClean="0"/>
              <a:t>).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ערך </a:t>
            </a:r>
            <a:r>
              <a:rPr lang="en-US" sz="2000" dirty="0" smtClean="0"/>
              <a:t>EC</a:t>
            </a:r>
            <a:r>
              <a:rPr lang="he-IL" sz="2000" dirty="0" smtClean="0"/>
              <a:t> גבוה מעיד על ריכוז נוטריינטים כללי גבוה.</a:t>
            </a:r>
            <a:endParaRPr lang="he-IL" sz="2000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כל כמה זמן בודקים?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e-IL" sz="2000" dirty="0" smtClean="0"/>
              <a:t>בחורף פעם-פעמיים בשבוע, בקיץ פעם ביומיים.</a:t>
            </a:r>
            <a:endParaRPr lang="he-IL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כמה צריך?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לכל צמח צרכים שונים.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ניתן לשמור על </a:t>
            </a:r>
            <a:r>
              <a:rPr lang="en-US" sz="2000" dirty="0" smtClean="0"/>
              <a:t>EC</a:t>
            </a:r>
            <a:r>
              <a:rPr lang="he-IL" sz="2000" dirty="0" smtClean="0"/>
              <a:t> בטווח 1400 – 2200 לצמיחת עלים, ולעלות בהדרגה לטווח 2400 – 3500 לצמיחת פרחים ופירות.</a:t>
            </a:r>
            <a:endParaRPr lang="he-IL" sz="2000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איך משנים?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אם ערך </a:t>
            </a:r>
            <a:r>
              <a:rPr lang="en-US" sz="2000" dirty="0" smtClean="0"/>
              <a:t>EC</a:t>
            </a:r>
            <a:r>
              <a:rPr lang="he-IL" sz="2000" dirty="0" smtClean="0"/>
              <a:t> נמוך מוסיפים דשן, אם ערך </a:t>
            </a:r>
            <a:r>
              <a:rPr lang="en-US" sz="2000" dirty="0" smtClean="0"/>
              <a:t>EC</a:t>
            </a:r>
            <a:r>
              <a:rPr lang="he-IL" sz="2000" dirty="0" smtClean="0"/>
              <a:t> גבוה מוסיפים מים נקיים.</a:t>
            </a:r>
            <a:endParaRPr lang="en-US" sz="2000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2706" y="1450310"/>
            <a:ext cx="1051952" cy="338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8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חומציות בתמיסת ההזנה</a:t>
            </a:r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500274" y="1077128"/>
            <a:ext cx="8398062" cy="45022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צמחים </a:t>
            </a:r>
            <a:r>
              <a:rPr lang="he-IL" sz="2000" dirty="0"/>
              <a:t>זקוקים </a:t>
            </a:r>
            <a:r>
              <a:rPr lang="he-IL" sz="2000" dirty="0" smtClean="0"/>
              <a:t>לחומציות </a:t>
            </a:r>
            <a:r>
              <a:rPr lang="he-IL" sz="2000" dirty="0"/>
              <a:t>מתאימה כדי </a:t>
            </a:r>
            <a:r>
              <a:rPr lang="he-IL" sz="2000" dirty="0" smtClean="0"/>
              <a:t>לספוג את </a:t>
            </a:r>
            <a:r>
              <a:rPr lang="he-IL" sz="2000" dirty="0"/>
              <a:t>הנוטריינטים השונים. </a:t>
            </a:r>
            <a:endParaRPr lang="he-IL" sz="2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בתרשים: יכולת </a:t>
            </a:r>
            <a:r>
              <a:rPr lang="he-IL" sz="2000" dirty="0"/>
              <a:t>הספיגה האופיינית של מינרלים </a:t>
            </a:r>
            <a:r>
              <a:rPr lang="he-IL" sz="2000" dirty="0" smtClean="0"/>
              <a:t>שונים על </a:t>
            </a:r>
            <a:r>
              <a:rPr lang="he-IL" sz="2000" dirty="0"/>
              <a:t>ידי שורשי צמחים,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he-IL" sz="2000" dirty="0" smtClean="0"/>
              <a:t>כתלות בחומציות. (קו </a:t>
            </a:r>
            <a:r>
              <a:rPr lang="he-IL" sz="2000" dirty="0"/>
              <a:t>עבה - ספיגה </a:t>
            </a:r>
            <a:r>
              <a:rPr lang="he-IL" sz="2000" dirty="0" smtClean="0"/>
              <a:t>טובה</a:t>
            </a:r>
            <a:r>
              <a:rPr lang="he-IL" sz="2000" dirty="0"/>
              <a:t>, קו צר - ספיגה לקויה</a:t>
            </a:r>
            <a:r>
              <a:rPr lang="he-IL" sz="20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 smtClean="0"/>
          </a:p>
        </p:txBody>
      </p:sp>
      <p:pic>
        <p:nvPicPr>
          <p:cNvPr id="2052" name="Picture 4" descr="https://lh6.googleusercontent.com/8-4lk-edTe5jwkmfSmlQVNsu548bBIcrF8KIVy61--FnXzVisshvM3y5X9vE70LCHQP84WF4vJnW99JGc6xLqNKrrI1XRs74B3sOQazMTeC1SPBH725Fd0bMAQQSzmLidU6jibFYP1AzYOHTdb79c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779" y="2231157"/>
            <a:ext cx="4173177" cy="3635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3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חומציות בתמיסת ההזנה</a:t>
            </a:r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  <p:sp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500274" y="1363992"/>
            <a:ext cx="8398062" cy="45022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איך בודקים?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e-IL" sz="2000" dirty="0" smtClean="0"/>
              <a:t>על ידי</a:t>
            </a:r>
            <a:r>
              <a:rPr lang="en-US" sz="2000" dirty="0" smtClean="0"/>
              <a:t> </a:t>
            </a:r>
            <a:r>
              <a:rPr lang="he-IL" sz="2000" dirty="0" smtClean="0"/>
              <a:t>נייר </a:t>
            </a:r>
            <a:r>
              <a:rPr lang="en-US" sz="2000" dirty="0" smtClean="0"/>
              <a:t>pH</a:t>
            </a:r>
            <a:r>
              <a:rPr lang="he-IL" sz="2000" dirty="0" smtClean="0"/>
              <a:t> או על ידי חיישן </a:t>
            </a:r>
            <a:r>
              <a:rPr lang="en-US" sz="2000" dirty="0" smtClean="0"/>
              <a:t>pH</a:t>
            </a:r>
            <a:br>
              <a:rPr lang="en-US" sz="2000" dirty="0" smtClean="0"/>
            </a:br>
            <a:r>
              <a:rPr lang="he-IL" sz="2000" dirty="0" smtClean="0"/>
              <a:t>ערך </a:t>
            </a:r>
            <a:r>
              <a:rPr lang="en-US" sz="2000" dirty="0" smtClean="0"/>
              <a:t>pH</a:t>
            </a:r>
            <a:r>
              <a:rPr lang="he-IL" sz="2000" dirty="0" smtClean="0"/>
              <a:t> גבוה מעיד על חומציות נמוכה ולהפך.</a:t>
            </a:r>
            <a:endParaRPr lang="he-IL" sz="2000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כל כמה זמן בודקים?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e-IL" sz="2000" dirty="0" smtClean="0"/>
              <a:t>לאחר כל הוספת דשן או מים ולאחר החלפת תמיסת הזנה.</a:t>
            </a:r>
            <a:endParaRPr lang="he-IL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כמה צריך?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לכל צמח צרכים שונים. ניתן לשמור על </a:t>
            </a:r>
            <a:r>
              <a:rPr lang="en-US" sz="2000" dirty="0" smtClean="0"/>
              <a:t>pH</a:t>
            </a:r>
            <a:r>
              <a:rPr lang="he-IL" sz="2000" dirty="0" smtClean="0"/>
              <a:t> בטווח 5.8 – 6.2</a:t>
            </a:r>
            <a:endParaRPr lang="he-IL" sz="2000" dirty="0"/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/>
              <a:t>איך משנים?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2000" dirty="0" smtClean="0"/>
              <a:t>אם ערך </a:t>
            </a:r>
            <a:r>
              <a:rPr lang="en-US" sz="2000" dirty="0" smtClean="0"/>
              <a:t>pH</a:t>
            </a:r>
            <a:r>
              <a:rPr lang="he-IL" sz="2000" dirty="0" smtClean="0"/>
              <a:t> גבוה מוסיפים טיפות של תמיסת "מפחית </a:t>
            </a:r>
            <a:r>
              <a:rPr lang="en-US" sz="2000" dirty="0" smtClean="0"/>
              <a:t>pH</a:t>
            </a:r>
            <a:r>
              <a:rPr lang="he-IL" sz="2000" dirty="0" smtClean="0"/>
              <a:t>".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e-IL" sz="2000" b="1" dirty="0" smtClean="0">
                <a:solidFill>
                  <a:srgbClr val="C00000"/>
                </a:solidFill>
              </a:rPr>
              <a:t>חשוב: </a:t>
            </a:r>
            <a:r>
              <a:rPr lang="en-US" sz="2000" b="1" dirty="0" smtClean="0">
                <a:solidFill>
                  <a:srgbClr val="C00000"/>
                </a:solidFill>
              </a:rPr>
              <a:t/>
            </a:r>
            <a:br>
              <a:rPr lang="en-US" sz="2000" b="1" dirty="0" smtClean="0">
                <a:solidFill>
                  <a:srgbClr val="C00000"/>
                </a:solidFill>
              </a:rPr>
            </a:br>
            <a:r>
              <a:rPr lang="he-IL" sz="2000" b="1" dirty="0" smtClean="0">
                <a:solidFill>
                  <a:srgbClr val="C00000"/>
                </a:solidFill>
              </a:rPr>
              <a:t>זוהי חומצה חזקה ויש להשתמש בה רק על פי הנחיות הבטיחות של משרד החינוך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File:Cartina tornaso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944887"/>
            <a:ext cx="2813797" cy="181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15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תרגול מדידה ואיזון של </a:t>
            </a:r>
            <a:r>
              <a:rPr lang="en-US" dirty="0" smtClean="0"/>
              <a:t>EC</a:t>
            </a:r>
            <a:r>
              <a:rPr lang="he-IL" dirty="0" smtClean="0"/>
              <a:t> ושל </a:t>
            </a:r>
            <a:r>
              <a:rPr lang="en-US" dirty="0" smtClean="0"/>
              <a:t>pH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6470" y="1450310"/>
            <a:ext cx="7860179" cy="4229037"/>
          </a:xfrm>
        </p:spPr>
        <p:txBody>
          <a:bodyPr>
            <a:normAutofit/>
          </a:bodyPr>
          <a:lstStyle/>
          <a:p>
            <a:pPr fontAlgn="base"/>
            <a:r>
              <a:rPr lang="he-IL" dirty="0"/>
              <a:t>מלאו </a:t>
            </a:r>
            <a:r>
              <a:rPr lang="he-IL" dirty="0" smtClean="0"/>
              <a:t>מי ברז במיכל גדול (דלי </a:t>
            </a:r>
            <a:r>
              <a:rPr lang="he-IL" dirty="0"/>
              <a:t>או גיגית</a:t>
            </a:r>
            <a:r>
              <a:rPr lang="he-IL" dirty="0" smtClean="0"/>
              <a:t>).</a:t>
            </a:r>
            <a:endParaRPr lang="he-IL" dirty="0"/>
          </a:p>
          <a:p>
            <a:pPr fontAlgn="base"/>
            <a:r>
              <a:rPr lang="he-IL" dirty="0"/>
              <a:t>בצעו מדידת </a:t>
            </a:r>
            <a:r>
              <a:rPr lang="en-US" dirty="0"/>
              <a:t>EC </a:t>
            </a:r>
            <a:r>
              <a:rPr lang="he-IL" dirty="0" smtClean="0"/>
              <a:t> ומדידת </a:t>
            </a:r>
            <a:r>
              <a:rPr lang="en-US" dirty="0" smtClean="0"/>
              <a:t>pH</a:t>
            </a:r>
            <a:r>
              <a:rPr lang="he-IL" dirty="0" smtClean="0"/>
              <a:t> (בהתאם </a:t>
            </a:r>
            <a:r>
              <a:rPr lang="he-IL" dirty="0"/>
              <a:t>להנחיות של הציוד שברשותכם). </a:t>
            </a:r>
          </a:p>
          <a:p>
            <a:pPr fontAlgn="base"/>
            <a:r>
              <a:rPr lang="he-IL" dirty="0"/>
              <a:t>רשמו את הערכים ההתחלתיים.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האם </a:t>
            </a:r>
            <a:r>
              <a:rPr lang="he-IL" dirty="0"/>
              <a:t>הם נמצאים בטווח המומלץ לגינה הידרופונית?</a:t>
            </a:r>
            <a:br>
              <a:rPr lang="he-IL" dirty="0"/>
            </a:br>
            <a:r>
              <a:rPr lang="he-IL" dirty="0"/>
              <a:t>(</a:t>
            </a:r>
            <a:r>
              <a:rPr lang="en-US" dirty="0"/>
              <a:t>EC </a:t>
            </a:r>
            <a:r>
              <a:rPr lang="he-IL" dirty="0"/>
              <a:t>בטווח בין 1400 ל 2200, </a:t>
            </a:r>
            <a:r>
              <a:rPr lang="en-US" dirty="0" smtClean="0"/>
              <a:t>pH</a:t>
            </a:r>
            <a:r>
              <a:rPr lang="he-IL" dirty="0" smtClean="0"/>
              <a:t> בטווח בין </a:t>
            </a:r>
            <a:r>
              <a:rPr lang="he-IL" dirty="0"/>
              <a:t>5.8 ל 6.2)</a:t>
            </a:r>
          </a:p>
          <a:p>
            <a:pPr fontAlgn="base"/>
            <a:r>
              <a:rPr lang="he-IL" dirty="0"/>
              <a:t>הוסיפו </a:t>
            </a:r>
            <a:r>
              <a:rPr lang="he-IL" dirty="0" smtClean="0"/>
              <a:t>למים תמיסת </a:t>
            </a:r>
            <a:r>
              <a:rPr lang="he-IL" dirty="0"/>
              <a:t>דשן מרוכזת לפי הוראות היצרן וערבבו.</a:t>
            </a:r>
          </a:p>
          <a:p>
            <a:pPr fontAlgn="base"/>
            <a:r>
              <a:rPr lang="he-IL" dirty="0"/>
              <a:t>בצעו שוב מדידת </a:t>
            </a:r>
            <a:r>
              <a:rPr lang="en-US" dirty="0"/>
              <a:t>EC </a:t>
            </a:r>
            <a:r>
              <a:rPr lang="he-IL" dirty="0"/>
              <a:t>ומדידת חומציות ורשמו את הערכים.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האם הערכים השתנו? לאיזה כיוון?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האם הם נמצאים כעת בטווח המומלץ לגינה הידרופונית?</a:t>
            </a:r>
          </a:p>
          <a:p>
            <a:pPr fontAlgn="base"/>
            <a:r>
              <a:rPr lang="he-IL" dirty="0" smtClean="0"/>
              <a:t>במידת </a:t>
            </a:r>
            <a:r>
              <a:rPr lang="he-IL" dirty="0"/>
              <a:t>הצורך אזנו את </a:t>
            </a:r>
            <a:r>
              <a:rPr lang="he-IL" dirty="0" smtClean="0"/>
              <a:t>ערך </a:t>
            </a:r>
            <a:r>
              <a:rPr lang="en-US" dirty="0" smtClean="0"/>
              <a:t>EC </a:t>
            </a:r>
            <a:r>
              <a:rPr lang="he-IL" dirty="0" smtClean="0"/>
              <a:t> לטווח </a:t>
            </a:r>
            <a:r>
              <a:rPr lang="he-IL" dirty="0"/>
              <a:t>הרצוי (על ידי הוספת תמיסת דשן או </a:t>
            </a:r>
            <a:r>
              <a:rPr lang="he-IL" dirty="0" smtClean="0"/>
              <a:t>מים)</a:t>
            </a:r>
            <a:endParaRPr lang="he-IL" dirty="0"/>
          </a:p>
          <a:p>
            <a:pPr fontAlgn="base"/>
            <a:r>
              <a:rPr lang="he-IL" dirty="0" smtClean="0"/>
              <a:t>לאחר </a:t>
            </a:r>
            <a:r>
              <a:rPr lang="he-IL" dirty="0"/>
              <a:t>שערך ה </a:t>
            </a:r>
            <a:r>
              <a:rPr lang="en-US" dirty="0"/>
              <a:t>EC </a:t>
            </a:r>
            <a:r>
              <a:rPr lang="he-IL" dirty="0"/>
              <a:t>יהיה מתאים, אזנו במידת הצורך את ערך </a:t>
            </a:r>
            <a:r>
              <a:rPr lang="en-US" dirty="0" smtClean="0"/>
              <a:t>pH</a:t>
            </a:r>
            <a:r>
              <a:rPr lang="he-IL" dirty="0" smtClean="0"/>
              <a:t> בעזרת </a:t>
            </a:r>
            <a:r>
              <a:rPr lang="he-IL" dirty="0"/>
              <a:t>תמיסת הפחתת חומציות</a:t>
            </a:r>
            <a:r>
              <a:rPr lang="he-IL" dirty="0" smtClean="0"/>
              <a:t>.</a:t>
            </a:r>
            <a:endParaRPr lang="he-IL" dirty="0"/>
          </a:p>
          <a:p>
            <a:pPr marL="268288" indent="0" fontAlgn="base">
              <a:buNone/>
            </a:pPr>
            <a:r>
              <a:rPr lang="he-IL" sz="2000" b="1" dirty="0">
                <a:solidFill>
                  <a:srgbClr val="C00000"/>
                </a:solidFill>
              </a:rPr>
              <a:t>הקפידו על הוראות הבטיחות של משרד החינוך!</a:t>
            </a:r>
            <a:endParaRPr lang="he-IL" sz="20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53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טיפול בגינה </a:t>
            </a:r>
            <a:r>
              <a:rPr lang="he-IL" dirty="0"/>
              <a:t>ההידרופונית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16424" y="1450310"/>
            <a:ext cx="7340225" cy="42290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e-IL" sz="2400" dirty="0"/>
              <a:t>כדי שהצמחים יוכלו לגדול באופן מיטבי עלינו לספק להם </a:t>
            </a:r>
            <a:r>
              <a:rPr lang="he-IL" sz="2400" b="1" dirty="0"/>
              <a:t>סביבה מיטיבה ובריאה</a:t>
            </a:r>
            <a:r>
              <a:rPr lang="he-IL" sz="2400" dirty="0"/>
              <a:t>. </a:t>
            </a:r>
            <a:endParaRPr lang="he-IL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e-IL" sz="2400" dirty="0" smtClean="0"/>
              <a:t>מיטיבה </a:t>
            </a:r>
            <a:r>
              <a:rPr lang="he-IL" sz="2400" dirty="0"/>
              <a:t>- כלומר התנאים הם טובים להתפתחות, </a:t>
            </a:r>
            <a:endParaRPr lang="he-IL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e-IL" sz="2400" dirty="0" smtClean="0"/>
              <a:t>בריאה </a:t>
            </a:r>
            <a:r>
              <a:rPr lang="he-IL" sz="2400" dirty="0"/>
              <a:t>- כלומר אין טפילים וחיידקים שעלולים לתקוף את הצמחים ולהגביל את יכולת הצמיחה שלהם. </a:t>
            </a:r>
            <a:endParaRPr lang="he-IL" sz="2400" dirty="0"/>
          </a:p>
          <a:p>
            <a:pPr marL="0" indent="0">
              <a:lnSpc>
                <a:spcPct val="100000"/>
              </a:lnSpc>
              <a:buNone/>
            </a:pPr>
            <a:endParaRPr lang="he-IL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e-IL" sz="2400" dirty="0" smtClean="0"/>
              <a:t>הטיפול </a:t>
            </a:r>
            <a:r>
              <a:rPr lang="he-IL" sz="2400" dirty="0"/>
              <a:t>בגינה כולל טיפול שוטף אותו יש לבצע כל מספר ימים וטיפול תקופתי</a:t>
            </a:r>
            <a:r>
              <a:rPr lang="he-IL" sz="2400" dirty="0" smtClean="0"/>
              <a:t>.</a:t>
            </a:r>
            <a:endParaRPr lang="he-IL" sz="24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05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תחזוקת הגינה ההידרופונית – טיפול שוטף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השלמת כמות </a:t>
            </a:r>
            <a:r>
              <a:rPr lang="he-IL" sz="2400" b="1" dirty="0" smtClean="0"/>
              <a:t>נוזל במיכל תמיסת ההזנה</a:t>
            </a:r>
            <a:endParaRPr lang="he-IL" sz="2400" b="1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מדידה ואיזון של רמת </a:t>
            </a:r>
            <a:r>
              <a:rPr lang="he-IL" sz="2400" b="1" dirty="0" smtClean="0"/>
              <a:t>נוטריינטים</a:t>
            </a:r>
            <a:r>
              <a:rPr lang="he-IL" sz="2400" dirty="0" smtClean="0"/>
              <a:t> (</a:t>
            </a:r>
            <a:r>
              <a:rPr lang="he-IL" sz="2400" b="1" dirty="0" smtClean="0"/>
              <a:t>ערך </a:t>
            </a:r>
            <a:r>
              <a:rPr lang="en-US" sz="2400" b="1" dirty="0" smtClean="0"/>
              <a:t>EC</a:t>
            </a:r>
            <a:r>
              <a:rPr lang="he-IL" sz="2400" dirty="0" smtClean="0"/>
              <a:t>)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מדידה ואיזון של </a:t>
            </a:r>
            <a:r>
              <a:rPr lang="he-IL" sz="2400" dirty="0" smtClean="0"/>
              <a:t>רמת </a:t>
            </a:r>
            <a:r>
              <a:rPr lang="he-IL" sz="2400" b="1" dirty="0" smtClean="0"/>
              <a:t>חומציות</a:t>
            </a:r>
            <a:r>
              <a:rPr lang="he-IL" sz="2400" dirty="0" smtClean="0"/>
              <a:t> (</a:t>
            </a:r>
            <a:r>
              <a:rPr lang="he-IL" sz="2400" b="1" dirty="0" smtClean="0"/>
              <a:t>ערך </a:t>
            </a:r>
            <a:r>
              <a:rPr lang="en-US" sz="2400" b="1" dirty="0" smtClean="0"/>
              <a:t>pH</a:t>
            </a:r>
            <a:r>
              <a:rPr lang="he-IL" sz="2400" dirty="0" smtClean="0"/>
              <a:t>)</a:t>
            </a:r>
            <a:endParaRPr lang="he-IL" sz="2400" dirty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מדידה ואיזון של </a:t>
            </a:r>
            <a:r>
              <a:rPr lang="he-IL" sz="2400" dirty="0" smtClean="0"/>
              <a:t>ה</a:t>
            </a:r>
            <a:r>
              <a:rPr lang="he-IL" sz="2400" b="1" dirty="0" smtClean="0"/>
              <a:t>טמפרטורה </a:t>
            </a:r>
            <a:r>
              <a:rPr lang="he-IL" sz="2400" dirty="0" smtClean="0"/>
              <a:t>של תמיסת ההזנה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בדיקת </a:t>
            </a:r>
            <a:r>
              <a:rPr lang="he-IL" sz="2400" b="1" dirty="0" smtClean="0"/>
              <a:t>שורשים </a:t>
            </a:r>
            <a:r>
              <a:rPr lang="he-IL" sz="2400" dirty="0" smtClean="0"/>
              <a:t>– בריאים ולא סותמים את המערכת או המשאבה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חיפוש </a:t>
            </a:r>
            <a:r>
              <a:rPr lang="he-IL" sz="2400" b="1" dirty="0" smtClean="0"/>
              <a:t>מזיקים</a:t>
            </a:r>
            <a:r>
              <a:rPr lang="he-IL" sz="2400" dirty="0" smtClean="0"/>
              <a:t> והדברה לפי הצורך</a:t>
            </a:r>
            <a:endParaRPr lang="he-I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שיקולים עיקריים </a:t>
            </a:r>
            <a:r>
              <a:rPr lang="he-IL" dirty="0"/>
              <a:t>בבחירת מערכת הידרופונית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החלטנו </a:t>
            </a:r>
            <a:r>
              <a:rPr lang="he-IL" sz="2400" dirty="0"/>
              <a:t>להקים בבית הספר גינה הידרופונית </a:t>
            </a:r>
            <a:r>
              <a:rPr lang="he-IL" sz="2400" dirty="0" smtClean="0"/>
              <a:t>– </a:t>
            </a:r>
          </a:p>
          <a:p>
            <a:pPr marL="0" indent="0">
              <a:buNone/>
            </a:pPr>
            <a:r>
              <a:rPr lang="he-IL" sz="2400" dirty="0" smtClean="0"/>
              <a:t>כיצד </a:t>
            </a:r>
            <a:r>
              <a:rPr lang="he-IL" sz="2400" dirty="0"/>
              <a:t>נדע איזה סוג מערכת לקנות או לבנות?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מהם </a:t>
            </a:r>
            <a:r>
              <a:rPr lang="he-IL" sz="2400" dirty="0"/>
              <a:t>השיקולים אליהם עלינו להתייחס?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53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תחזוקת הגינה ההידרופונית – טיפול תקופתי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החלפת תמיסת ההזנה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ניקוי פילטר משאבת מים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ניקוי וחיטוי המערכת</a:t>
            </a:r>
            <a:endParaRPr lang="he-I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0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הכנת צמחים לשתילה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Clr>
                <a:srgbClr val="026163"/>
              </a:buClr>
              <a:buSzPct val="110000"/>
              <a:buNone/>
            </a:pPr>
            <a:r>
              <a:rPr lang="he-IL" sz="2400" b="1" dirty="0" smtClean="0"/>
              <a:t>כיצד משיגים שתילים?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רכישה של שתילים </a:t>
            </a:r>
            <a:r>
              <a:rPr lang="he-IL" sz="2400" dirty="0" err="1" smtClean="0"/>
              <a:t>יעודיים</a:t>
            </a:r>
            <a:r>
              <a:rPr lang="he-IL" sz="2400" dirty="0" smtClean="0"/>
              <a:t> להידרופוניקה (סטרטרים או פלאגים)</a:t>
            </a: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רכישה של שתילים רגילים, ניעור האדמה ושטיפה של עודפי אדמה במים.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הנבטת זרעים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400" dirty="0"/>
          </a:p>
          <a:p>
            <a:pPr marL="0" indent="0" fontAlgn="base">
              <a:buClr>
                <a:srgbClr val="026163"/>
              </a:buClr>
              <a:buSzPct val="110000"/>
              <a:buNone/>
            </a:pP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הכנת צמחים לשתילה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Clr>
                <a:srgbClr val="026163"/>
              </a:buClr>
              <a:buSzPct val="110000"/>
              <a:buNone/>
            </a:pPr>
            <a:r>
              <a:rPr lang="he-IL" sz="2400" b="1" dirty="0" smtClean="0"/>
              <a:t>כיצד משיגים שתילים?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/>
              <a:t>מוודאים שהשתילים מקובעים בסלסלות </a:t>
            </a:r>
            <a:r>
              <a:rPr lang="he-IL" sz="2400" dirty="0" smtClean="0"/>
              <a:t>השתילה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ניתן </a:t>
            </a:r>
            <a:r>
              <a:rPr lang="he-IL" sz="2400" dirty="0"/>
              <a:t>להיעזר במצע מתאים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מניחים את הסלסלות עם השתילים במערכת במרחקים המתאימים לצרכי הצמח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r>
              <a:rPr lang="he-IL" sz="2400" dirty="0" smtClean="0"/>
              <a:t>מוודאים שמיקום השורשים יחסית לתמיסת ההזנה במערכת מתאים לסוג המערכת שלנו.</a:t>
            </a:r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400" dirty="0"/>
          </a:p>
          <a:p>
            <a:pPr marL="0" indent="0" fontAlgn="base">
              <a:buClr>
                <a:srgbClr val="026163"/>
              </a:buClr>
              <a:buSzPct val="110000"/>
              <a:buNone/>
            </a:pPr>
            <a:endParaRPr lang="he-IL" sz="2400" dirty="0" smtClean="0"/>
          </a:p>
          <a:p>
            <a:pPr fontAlgn="base">
              <a:buClr>
                <a:srgbClr val="026163"/>
              </a:buClr>
              <a:buSzPct val="110000"/>
              <a:buFont typeface="Arial" panose="020B0604020202020204" pitchFamily="34" charset="0"/>
              <a:buChar char="•"/>
            </a:pPr>
            <a:endParaRPr lang="he-I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0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שיקולים עיקריים </a:t>
            </a:r>
            <a:r>
              <a:rPr lang="he-IL" dirty="0"/>
              <a:t>בבחירת מערכת הידרופונית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293" y="1122507"/>
            <a:ext cx="8248668" cy="4517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החלטנו </a:t>
            </a:r>
            <a:r>
              <a:rPr lang="he-IL" sz="2400" dirty="0"/>
              <a:t>להקים בבית הספר גינה הידרופונית </a:t>
            </a:r>
            <a:r>
              <a:rPr lang="he-IL" sz="2400" dirty="0" smtClean="0"/>
              <a:t>– </a:t>
            </a:r>
          </a:p>
          <a:p>
            <a:pPr marL="0" indent="0">
              <a:buNone/>
            </a:pPr>
            <a:r>
              <a:rPr lang="he-IL" sz="2400" dirty="0" smtClean="0"/>
              <a:t>כיצד </a:t>
            </a:r>
            <a:r>
              <a:rPr lang="he-IL" sz="2400" dirty="0"/>
              <a:t>נדע איזה סוג מערכת לקנות או לבנות?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מהם </a:t>
            </a:r>
            <a:r>
              <a:rPr lang="he-IL" sz="2400" dirty="0"/>
              <a:t>השיקולים אליהם עלינו להתייחס</a:t>
            </a:r>
            <a:r>
              <a:rPr lang="he-IL" sz="2400" dirty="0" smtClean="0"/>
              <a:t>?</a:t>
            </a:r>
          </a:p>
          <a:p>
            <a:pPr marL="620713" indent="-344488"/>
            <a:r>
              <a:rPr lang="he-IL" sz="2400" b="1" dirty="0" smtClean="0"/>
              <a:t>עלות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 smtClean="0"/>
              <a:t>תקציב </a:t>
            </a:r>
            <a:r>
              <a:rPr lang="he-IL" sz="2400" dirty="0" smtClean="0"/>
              <a:t>מוגבל / בלתי </a:t>
            </a:r>
            <a:r>
              <a:rPr lang="he-IL" sz="2400" dirty="0" smtClean="0"/>
              <a:t>מוגבל</a:t>
            </a:r>
          </a:p>
          <a:p>
            <a:pPr marL="620713" indent="-344488"/>
            <a:r>
              <a:rPr lang="he-IL" sz="2400" b="1" dirty="0" smtClean="0"/>
              <a:t>פשטות הפעלה ותחזוקה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/>
              <a:t> </a:t>
            </a:r>
            <a:r>
              <a:rPr lang="he-IL" sz="2400" dirty="0" smtClean="0"/>
              <a:t>מיומנות טכנית </a:t>
            </a:r>
            <a:r>
              <a:rPr lang="he-IL" sz="2400" dirty="0" smtClean="0"/>
              <a:t>גבוהה / פשוט </a:t>
            </a:r>
            <a:r>
              <a:rPr lang="he-IL" sz="2400" dirty="0" smtClean="0"/>
              <a:t>וקל</a:t>
            </a:r>
          </a:p>
          <a:p>
            <a:pPr marL="620713" indent="-344488"/>
            <a:r>
              <a:rPr lang="he-IL" sz="2400" b="1" dirty="0" smtClean="0"/>
              <a:t>יציבות המערכת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 smtClean="0"/>
              <a:t>תלות </a:t>
            </a:r>
            <a:r>
              <a:rPr lang="he-IL" sz="2400" dirty="0" smtClean="0"/>
              <a:t>בחשמל </a:t>
            </a:r>
            <a:r>
              <a:rPr lang="he-IL" sz="2400" dirty="0" smtClean="0"/>
              <a:t>ותחזוקה / עמידות </a:t>
            </a:r>
            <a:r>
              <a:rPr lang="he-IL" sz="2400" dirty="0" smtClean="0"/>
              <a:t>לחוסר טיפול</a:t>
            </a:r>
          </a:p>
          <a:p>
            <a:pPr marL="620713" indent="-344488"/>
            <a:r>
              <a:rPr lang="he-IL" sz="2400" b="1" dirty="0" smtClean="0"/>
              <a:t>גודל ומשקל</a:t>
            </a:r>
            <a:r>
              <a:rPr lang="he-IL" sz="2400" dirty="0" smtClean="0"/>
              <a:t>:</a:t>
            </a:r>
            <a:r>
              <a:rPr lang="he-IL" sz="2400" dirty="0"/>
              <a:t> </a:t>
            </a:r>
            <a:r>
              <a:rPr lang="he-IL" sz="2400" dirty="0" smtClean="0"/>
              <a:t>אין מגבלת משקל </a:t>
            </a:r>
            <a:r>
              <a:rPr lang="he-IL" sz="2400" dirty="0" smtClean="0"/>
              <a:t>וגודל / יש </a:t>
            </a:r>
            <a:r>
              <a:rPr lang="he-IL" sz="2400" dirty="0" smtClean="0"/>
              <a:t>מגבלות עקב </a:t>
            </a:r>
            <a:r>
              <a:rPr lang="he-IL" sz="2400" dirty="0" smtClean="0"/>
              <a:t>המיקום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מספר צמחים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 smtClean="0"/>
              <a:t>מספיק מספר </a:t>
            </a:r>
            <a:r>
              <a:rPr lang="he-IL" sz="2400" dirty="0" smtClean="0"/>
              <a:t>קטן / נדרש </a:t>
            </a:r>
            <a:r>
              <a:rPr lang="he-IL" sz="2400" dirty="0" smtClean="0"/>
              <a:t>מספר גדול</a:t>
            </a:r>
          </a:p>
          <a:p>
            <a:pPr marL="620713" indent="-344488"/>
            <a:r>
              <a:rPr lang="he-IL" sz="2400" b="1" dirty="0" smtClean="0"/>
              <a:t>סוג הצמחים שרוצים לגדל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 smtClean="0"/>
              <a:t>יש </a:t>
            </a:r>
            <a:r>
              <a:rPr lang="he-IL" sz="2400" dirty="0" smtClean="0"/>
              <a:t>מגבלה / אין </a:t>
            </a:r>
            <a:r>
              <a:rPr lang="he-IL" sz="2400" dirty="0" smtClean="0"/>
              <a:t>מגבלה</a:t>
            </a:r>
          </a:p>
          <a:p>
            <a:pPr marL="620713" indent="-344488"/>
            <a:r>
              <a:rPr lang="he-IL" sz="2400" b="1" dirty="0" smtClean="0"/>
              <a:t>עיצוב</a:t>
            </a:r>
            <a:r>
              <a:rPr lang="he-IL" sz="2400" dirty="0" smtClean="0"/>
              <a:t>:</a:t>
            </a:r>
            <a:r>
              <a:rPr lang="en-US" sz="2400" dirty="0" smtClean="0"/>
              <a:t> </a:t>
            </a:r>
            <a:r>
              <a:rPr lang="he-IL" sz="2400" dirty="0" smtClean="0"/>
              <a:t>חשובה </a:t>
            </a:r>
            <a:r>
              <a:rPr lang="he-IL" sz="2400" dirty="0" smtClean="0"/>
              <a:t>האסתטיקה / לא </a:t>
            </a:r>
            <a:r>
              <a:rPr lang="he-IL" sz="2400" dirty="0" smtClean="0"/>
              <a:t>חשובה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6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שיקולים עיקריים </a:t>
            </a:r>
            <a:r>
              <a:rPr lang="he-IL" dirty="0"/>
              <a:t>בבחירת מערכת הידרופונית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61" y="1122507"/>
            <a:ext cx="8128000" cy="4662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החלטנו </a:t>
            </a:r>
            <a:r>
              <a:rPr lang="he-IL" sz="2400" dirty="0"/>
              <a:t>להקים בבית הספר גינה הידרופונית </a:t>
            </a:r>
            <a:r>
              <a:rPr lang="he-IL" sz="2400" dirty="0" smtClean="0"/>
              <a:t>– </a:t>
            </a:r>
          </a:p>
          <a:p>
            <a:pPr marL="0" indent="0">
              <a:buNone/>
            </a:pPr>
            <a:r>
              <a:rPr lang="he-IL" sz="2400" dirty="0" smtClean="0"/>
              <a:t>כיצד </a:t>
            </a:r>
            <a:r>
              <a:rPr lang="he-IL" sz="2400" dirty="0"/>
              <a:t>נדע איזה סוג מערכת לקנות או לבנות?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מהם </a:t>
            </a:r>
            <a:r>
              <a:rPr lang="he-IL" sz="2400" dirty="0"/>
              <a:t>השיקולים אליהם עלינו להתייחס</a:t>
            </a:r>
            <a:r>
              <a:rPr lang="he-IL" sz="2400" dirty="0" smtClean="0"/>
              <a:t>?</a:t>
            </a:r>
          </a:p>
          <a:p>
            <a:pPr marL="620713" indent="-344488"/>
            <a:r>
              <a:rPr lang="he-IL" sz="2400" b="1" dirty="0" smtClean="0"/>
              <a:t>עלות</a:t>
            </a:r>
            <a:endParaRPr lang="he-IL" sz="2400" dirty="0"/>
          </a:p>
          <a:p>
            <a:pPr marL="620713" indent="-344488"/>
            <a:r>
              <a:rPr lang="he-IL" sz="2400" b="1" dirty="0" smtClean="0"/>
              <a:t>פשטות הפעלה ותחזוקה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יציבות המערכת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גודל ומשקל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מספר צמחים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סוג הצמחים שרוצים לגדל</a:t>
            </a:r>
            <a:endParaRPr lang="he-IL" sz="2400" dirty="0" smtClean="0"/>
          </a:p>
          <a:p>
            <a:pPr marL="620713" indent="-344488"/>
            <a:r>
              <a:rPr lang="he-IL" sz="2400" b="1" dirty="0" smtClean="0"/>
              <a:t>עיצוב</a:t>
            </a:r>
            <a:endParaRPr lang="he-IL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8419" y="3605297"/>
            <a:ext cx="36567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solidFill>
                  <a:srgbClr val="3B3838"/>
                </a:solidFill>
                <a:latin typeface="Arial" panose="020B0604020202020204" pitchFamily="34" charset="0"/>
              </a:rPr>
              <a:t>מהם הגורמים המשמעותיים </a:t>
            </a:r>
            <a:endParaRPr lang="he-IL" sz="2400" b="1" dirty="0" smtClean="0">
              <a:solidFill>
                <a:srgbClr val="3B3838"/>
              </a:solidFill>
              <a:latin typeface="Arial" panose="020B0604020202020204" pitchFamily="34" charset="0"/>
            </a:endParaRPr>
          </a:p>
          <a:p>
            <a:pPr algn="ctr"/>
            <a:r>
              <a:rPr lang="he-IL" sz="24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>ביותר עבורנו?</a:t>
            </a:r>
            <a:endParaRPr lang="en-US" sz="2400" dirty="0"/>
          </a:p>
        </p:txBody>
      </p:sp>
      <p:sp>
        <p:nvSpPr>
          <p:cNvPr id="7" name="סוגר מסולסל שמאלי 6"/>
          <p:cNvSpPr/>
          <p:nvPr/>
        </p:nvSpPr>
        <p:spPr>
          <a:xfrm>
            <a:off x="4298731" y="2478280"/>
            <a:ext cx="580918" cy="3085032"/>
          </a:xfrm>
          <a:prstGeom prst="leftBrace">
            <a:avLst/>
          </a:prstGeom>
          <a:ln w="28575">
            <a:solidFill>
              <a:srgbClr val="02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הסוגים העיקריים של מערכות הידרופוניות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650" y="3983855"/>
            <a:ext cx="85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/>
              <a:t/>
            </a:r>
            <a:br>
              <a:rPr lang="he-IL" b="1" dirty="0"/>
            </a:br>
            <a:endParaRPr lang="en-US" b="1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588" y="1172945"/>
            <a:ext cx="6429724" cy="30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3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הסוגים העיקריים של מערכות הידרופוניות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650" y="4496602"/>
            <a:ext cx="85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>מה דעתכם?</a:t>
            </a:r>
          </a:p>
          <a:p>
            <a:pPr algn="ctr"/>
            <a:r>
              <a:rPr lang="he-IL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>איזה </a:t>
            </a:r>
            <a:r>
              <a:rPr lang="he-IL" sz="2000" b="1" dirty="0">
                <a:solidFill>
                  <a:srgbClr val="3B3838"/>
                </a:solidFill>
                <a:latin typeface="Arial" panose="020B0604020202020204" pitchFamily="34" charset="0"/>
              </a:rPr>
              <a:t>סוגים של מערכות הידרופוניות יוכלו להתאים לבית הספר שלכם, </a:t>
            </a:r>
            <a:r>
              <a:rPr lang="en-US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</a:br>
            <a:r>
              <a:rPr lang="he-IL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>ולכם </a:t>
            </a:r>
            <a:r>
              <a:rPr lang="he-IL" sz="2000" b="1" dirty="0">
                <a:solidFill>
                  <a:srgbClr val="3B3838"/>
                </a:solidFill>
                <a:latin typeface="Arial" panose="020B0604020202020204" pitchFamily="34" charset="0"/>
              </a:rPr>
              <a:t>כמגדלים מתחילים</a:t>
            </a:r>
            <a:r>
              <a:rPr lang="he-IL" sz="2000" b="1" dirty="0" smtClean="0">
                <a:solidFill>
                  <a:srgbClr val="3B3838"/>
                </a:solidFill>
                <a:latin typeface="Arial" panose="020B0604020202020204" pitchFamily="34" charset="0"/>
              </a:rPr>
              <a:t>?</a:t>
            </a:r>
            <a:endParaRPr lang="he-IL" sz="2000" b="1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588" y="1172945"/>
            <a:ext cx="6429724" cy="30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9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בוחרים מקום לגינה ההידרופונית?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2400" dirty="0"/>
              <a:t>קיים קשר בין סוג המערכת שנבחר לבין המיקום </a:t>
            </a:r>
            <a:r>
              <a:rPr lang="he-IL" sz="2400" dirty="0" smtClean="0"/>
              <a:t>שלה</a:t>
            </a:r>
          </a:p>
          <a:p>
            <a:pPr marL="0" indent="0" algn="ctr">
              <a:buNone/>
            </a:pPr>
            <a:endParaRPr lang="he-IL" sz="2400" dirty="0"/>
          </a:p>
          <a:p>
            <a:pPr marL="0" indent="0" algn="ctr">
              <a:buNone/>
            </a:pPr>
            <a:endParaRPr lang="he-IL" sz="2400" dirty="0" smtClean="0"/>
          </a:p>
          <a:p>
            <a:pPr marL="0" indent="0" algn="ctr">
              <a:buNone/>
            </a:pPr>
            <a:r>
              <a:rPr lang="he-IL" sz="2400" dirty="0" smtClean="0"/>
              <a:t>בחירת </a:t>
            </a:r>
            <a:r>
              <a:rPr lang="he-IL" sz="2400" dirty="0"/>
              <a:t>המערכת והמקום צריכה להיעשות </a:t>
            </a:r>
            <a:r>
              <a:rPr lang="he-IL" sz="2400" dirty="0" smtClean="0"/>
              <a:t>במקביל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468483" y="1984075"/>
            <a:ext cx="810883" cy="74187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3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בוחרים מקום לגינה ההידרופונית?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 smtClean="0"/>
              <a:t>בקבוצות קטנות (10-15 דקות):</a:t>
            </a:r>
          </a:p>
          <a:p>
            <a:r>
              <a:rPr lang="he-IL" sz="2400" dirty="0" smtClean="0"/>
              <a:t>צאו </a:t>
            </a:r>
            <a:r>
              <a:rPr lang="he-IL" sz="2400" dirty="0"/>
              <a:t>לסיור בבית הספר, בתוך המבנים ובחצרות. </a:t>
            </a:r>
            <a:endParaRPr lang="he-IL" sz="2400" dirty="0" smtClean="0"/>
          </a:p>
          <a:p>
            <a:r>
              <a:rPr lang="he-IL" sz="2400" dirty="0" smtClean="0"/>
              <a:t>כל </a:t>
            </a:r>
            <a:r>
              <a:rPr lang="he-IL" sz="2400" dirty="0"/>
              <a:t>קבוצה תנסה למצוא כמה שיותר מיקומים אפשריים להקמת הגינה ההידרופונית. </a:t>
            </a:r>
            <a:endParaRPr lang="he-IL" sz="2400" dirty="0" smtClean="0"/>
          </a:p>
          <a:p>
            <a:r>
              <a:rPr lang="he-IL" sz="2400" dirty="0" smtClean="0"/>
              <a:t>רשמו את </a:t>
            </a:r>
            <a:r>
              <a:rPr lang="he-IL" sz="2400" dirty="0"/>
              <a:t>המיקומים המוצעים בדף פעילות "מחפשים מקום לגינה ההידרופונית</a:t>
            </a:r>
            <a:r>
              <a:rPr lang="he-IL" sz="2400" dirty="0" smtClean="0"/>
              <a:t>". </a:t>
            </a:r>
          </a:p>
          <a:p>
            <a:r>
              <a:rPr lang="he-IL" sz="2400" dirty="0" smtClean="0"/>
              <a:t>עבור </a:t>
            </a:r>
            <a:r>
              <a:rPr lang="he-IL" sz="2400" dirty="0"/>
              <a:t>כל מיקום </a:t>
            </a:r>
            <a:r>
              <a:rPr lang="he-IL" sz="2400" dirty="0" smtClean="0"/>
              <a:t>נמקו מדוע </a:t>
            </a:r>
            <a:r>
              <a:rPr lang="he-IL" sz="2400" dirty="0"/>
              <a:t>המקום מתאים, </a:t>
            </a:r>
            <a:r>
              <a:rPr lang="he-IL" sz="2400" dirty="0" smtClean="0"/>
              <a:t>ומהם החסרונות שלו.</a:t>
            </a:r>
          </a:p>
          <a:p>
            <a:r>
              <a:rPr lang="he-IL" sz="2400" dirty="0" smtClean="0"/>
              <a:t>הציגו בפני הכיתה שיקולים בעד ונגד עבור אחד מהמקומות. </a:t>
            </a:r>
            <a:endParaRPr lang="he-IL" sz="2400" dirty="0"/>
          </a:p>
          <a:p>
            <a:pPr marL="0" indent="0">
              <a:buNone/>
            </a:pPr>
            <a:r>
              <a:rPr lang="he-IL" sz="2400" dirty="0"/>
              <a:t/>
            </a:r>
            <a:br>
              <a:rPr lang="he-IL" sz="2400" dirty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2787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התאמה אישית 1">
      <a:majorFont>
        <a:latin typeface="Calibri Light"/>
        <a:ea typeface=""/>
        <a:cs typeface="Calibri"/>
      </a:majorFont>
      <a:minorFont>
        <a:latin typeface="Calibri"/>
        <a:ea typeface=""/>
        <a:cs typeface="Arial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114942</TotalTime>
  <Words>1323</Words>
  <Application>Microsoft Office PowerPoint</Application>
  <PresentationFormat>‫הצגה על המסך (4:3)</PresentationFormat>
  <Paragraphs>279</Paragraphs>
  <Slides>33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ערכת נושא Office</vt:lpstr>
      <vt:lpstr>אקשן – מקימים גינה</vt:lpstr>
      <vt:lpstr>איך בוחרים מערכת הידרופונית?</vt:lpstr>
      <vt:lpstr>שיקולים עיקריים בבחירת מערכת הידרופונית</vt:lpstr>
      <vt:lpstr>שיקולים עיקריים בבחירת מערכת הידרופונית</vt:lpstr>
      <vt:lpstr>שיקולים עיקריים בבחירת מערכת הידרופונית</vt:lpstr>
      <vt:lpstr>הסוגים העיקריים של מערכות הידרופוניות</vt:lpstr>
      <vt:lpstr>הסוגים העיקריים של מערכות הידרופוניות</vt:lpstr>
      <vt:lpstr>איך בוחרים מקום לגינה ההידרופונית?</vt:lpstr>
      <vt:lpstr>איך בוחרים מקום לגינה ההידרופונית?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השיקולים העיקריים בבחירת מיקום לגינה הידרופונית:</vt:lpstr>
      <vt:lpstr>מיקום הגינה ההידרופונית</vt:lpstr>
      <vt:lpstr>בחירת צמחים לגינה ההידרופונית</vt:lpstr>
      <vt:lpstr>תנו לגדול ביחד – משימה קבוצתית</vt:lpstr>
      <vt:lpstr>תנו לגדול ביחד – משימה קבוצתית</vt:lpstr>
      <vt:lpstr>מדדים חשובים של תמיסת ההזנה</vt:lpstr>
      <vt:lpstr>נוטריינטים בתמיסת ההזנה</vt:lpstr>
      <vt:lpstr>נוטריינטים בתמיסת ההזנה</vt:lpstr>
      <vt:lpstr>חומציות בתמיסת ההזנה</vt:lpstr>
      <vt:lpstr>חומציות בתמיסת ההזנה</vt:lpstr>
      <vt:lpstr>תרגול מדידה ואיזון של EC ושל pH</vt:lpstr>
      <vt:lpstr>טיפול בגינה ההידרופונית</vt:lpstr>
      <vt:lpstr>תחזוקת הגינה ההידרופונית – טיפול שוטף</vt:lpstr>
      <vt:lpstr>תחזוקת הגינה ההידרופונית – טיפול תקופתי</vt:lpstr>
      <vt:lpstr>הכנת צמחים לשתילה</vt:lpstr>
      <vt:lpstr>הכנת צמחים לשתילה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Sarah Gropper</cp:lastModifiedBy>
  <cp:revision>294</cp:revision>
  <cp:lastPrinted>2022-07-20T08:14:43Z</cp:lastPrinted>
  <dcterms:created xsi:type="dcterms:W3CDTF">2017-06-14T10:47:07Z</dcterms:created>
  <dcterms:modified xsi:type="dcterms:W3CDTF">2022-08-03T12:29:45Z</dcterms:modified>
</cp:coreProperties>
</file>