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6" autoAdjust="0"/>
    <p:restoredTop sz="94660"/>
  </p:normalViewPr>
  <p:slideViewPr>
    <p:cSldViewPr snapToGrid="0">
      <p:cViewPr varScale="1">
        <p:scale>
          <a:sx n="84" d="100"/>
          <a:sy n="84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75B98-76E4-437D-821E-8AFB1DAE1E5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32FE8-A074-4E7B-9015-8282FCF6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8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safchoo/rainmeter/blob/main/2:usensor-filer-by-10-most-frequent.ino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safchoo/rainmeter/blob/main/3:usensor-filer-by-10-and-take-avrage.ino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safchoo/rainmeter/blob/main/4:thingspeak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safchoo/rainmeter/blob/main/4:thingspeak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safchoo/rainmeter/blob/main/4:thingspeak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safchoo/rainmeter/blob/main/4:thingspeak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safchoo/rainmeter/blob/main/4:thingspeak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safchoo/rainmeter/blob/main/4:thingspeak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safchoo/rainmeter/blob/main/4:thingspeak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safchoo/rainmeter/blob/main/4:thingspeak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safchoo/rainmeter/blob/main/4:thingspeak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safchoo/rainmeter/blob/main/4:thingspeak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safchoo/rainmeter/blob/main/4:thingspeak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safchoo/rainmeter/blob/main/4:thingspeak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safchoo/rainmeter/blob/main/4:thingspeak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safchoo/rainmeter/blob/main/1:test-usonic-sensor.ino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5164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ee65ebf0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1ee65ebf04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100">
                <a:latin typeface="Arial"/>
                <a:ea typeface="Arial"/>
                <a:cs typeface="Arial"/>
                <a:sym typeface="Arial"/>
              </a:rPr>
              <a:t>סעיף 5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11ee65ebf04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8919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5d2515a6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135d2515a65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100">
                <a:latin typeface="Arial"/>
                <a:ea typeface="Arial"/>
                <a:cs typeface="Arial"/>
                <a:sym typeface="Arial"/>
              </a:rPr>
              <a:t>סעיף 5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35d2515a65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031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ee65ebf0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11ee65ebf04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100">
                <a:latin typeface="Arial"/>
                <a:ea typeface="Arial"/>
                <a:cs typeface="Arial"/>
                <a:sym typeface="Arial"/>
              </a:rPr>
              <a:t>סעיף 6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1ee65ebf04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593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35d2515a6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135d2515a65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100">
                <a:latin typeface="Arial"/>
                <a:ea typeface="Arial"/>
                <a:cs typeface="Arial"/>
                <a:sym typeface="Arial"/>
              </a:rPr>
              <a:t>סעיף 6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35d2515a65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3521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1ee65ebf0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11ee65ebf04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100">
                <a:latin typeface="Arial"/>
                <a:ea typeface="Arial"/>
                <a:cs typeface="Arial"/>
                <a:sym typeface="Arial"/>
              </a:rPr>
              <a:t>סעיף 7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11ee65ebf04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2143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1ee65ebf0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11ee65ebf04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https://github.com/asafchoo/rainmeter/blob/main/2:usensor-filer-by-10-most-frequent.ino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11ee65ebf04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7517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1ee65ebf0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11ee65ebf04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https://github.com/asafchoo/rainmeter/blob/main/3:usensor-filer-by-10-and-take-avrage.ino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11ee65ebf04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4704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1ee65ebf04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11ee65ebf04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100">
                <a:latin typeface="Arial"/>
                <a:ea typeface="Arial"/>
                <a:cs typeface="Arial"/>
                <a:sym typeface="Arial"/>
              </a:rPr>
              <a:t>סעיף 12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11ee65ebf04_0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8063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20eba46af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g120eba46af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100">
                <a:latin typeface="Arial"/>
                <a:ea typeface="Arial"/>
                <a:cs typeface="Arial"/>
                <a:sym typeface="Arial"/>
              </a:rPr>
              <a:t>סעיף 13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120eba46af4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6182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20eba46af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120eba46af4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100">
                <a:latin typeface="Arial"/>
                <a:ea typeface="Arial"/>
                <a:cs typeface="Arial"/>
                <a:sym typeface="Arial"/>
              </a:rPr>
              <a:t>סעיף 13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120eba46af4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217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6e5fbe8d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116e5fbe8d8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116e5fbe8d8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9934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20eba46af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120eba46af4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100">
                <a:latin typeface="Arial"/>
                <a:ea typeface="Arial"/>
                <a:cs typeface="Arial"/>
                <a:sym typeface="Arial"/>
              </a:rPr>
              <a:t>סעיף 13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120eba46af4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997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20eba46af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120eba46af4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100">
                <a:latin typeface="Arial"/>
                <a:ea typeface="Arial"/>
                <a:cs typeface="Arial"/>
                <a:sym typeface="Arial"/>
              </a:rPr>
              <a:t>סעיף 13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120eba46af4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9076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20eba46af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g120eba46af4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100">
                <a:latin typeface="Arial"/>
                <a:ea typeface="Arial"/>
                <a:cs typeface="Arial"/>
                <a:sym typeface="Arial"/>
              </a:rPr>
              <a:t>סעיף 13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120eba46af4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297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20eba46af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g120eba46af4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100">
                <a:latin typeface="Arial"/>
                <a:ea typeface="Arial"/>
                <a:cs typeface="Arial"/>
                <a:sym typeface="Arial"/>
              </a:rPr>
              <a:t>סעיף 13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120eba46af4_0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4825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20eba46af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g120eba46af4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100">
                <a:latin typeface="Arial"/>
                <a:ea typeface="Arial"/>
                <a:cs typeface="Arial"/>
                <a:sym typeface="Arial"/>
              </a:rPr>
              <a:t>סעיף 13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120eba46af4_0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914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20eba46af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20eba46af4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100">
                <a:latin typeface="Arial"/>
                <a:ea typeface="Arial"/>
                <a:cs typeface="Arial"/>
                <a:sym typeface="Arial"/>
              </a:rPr>
              <a:t>סעיף 13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120eba46af4_0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x-none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0556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20eba46af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20eba46af4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100">
                <a:latin typeface="Arial"/>
                <a:ea typeface="Arial"/>
                <a:cs typeface="Arial"/>
                <a:sym typeface="Arial"/>
              </a:rPr>
              <a:t>סעיף 13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120eba46af4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595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20eba46af4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20eba46af4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u="sng">
                <a:solidFill>
                  <a:schemeClr val="hlink"/>
                </a:solidFill>
                <a:hlinkClick r:id="rId3"/>
              </a:rPr>
              <a:t>https://github.com/asafchoo/rainmeter/blob/main/4:thingspeak</a:t>
            </a:r>
            <a:r>
              <a:rPr lang="x-none"/>
              <a:t/>
            </a:r>
            <a:br>
              <a:rPr lang="x-none"/>
            </a:br>
            <a:endParaRPr/>
          </a:p>
        </p:txBody>
      </p:sp>
      <p:sp>
        <p:nvSpPr>
          <p:cNvPr id="444" name="Google Shape;444;g120eba46af4_0_1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6007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3b29e4ddf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3b29e4ddf6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u="sng">
                <a:solidFill>
                  <a:schemeClr val="hlink"/>
                </a:solidFill>
                <a:hlinkClick r:id="rId3"/>
              </a:rPr>
              <a:t>https://github.com/asafchoo/rainmeter/blob/main/4:thingspeak</a:t>
            </a:r>
            <a:r>
              <a:rPr lang="x-none"/>
              <a:t/>
            </a:r>
            <a:br>
              <a:rPr lang="x-none"/>
            </a:br>
            <a:endParaRPr/>
          </a:p>
        </p:txBody>
      </p:sp>
      <p:sp>
        <p:nvSpPr>
          <p:cNvPr id="451" name="Google Shape;451;g13b29e4ddf6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0738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3b29e4ddf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3b29e4ddf6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u="sng">
                <a:solidFill>
                  <a:schemeClr val="hlink"/>
                </a:solidFill>
                <a:hlinkClick r:id="rId3"/>
              </a:rPr>
              <a:t>https://github.com/asafchoo/rainmeter/blob/main/4:thingspeak</a:t>
            </a:r>
            <a:r>
              <a:rPr lang="x-none"/>
              <a:t/>
            </a:r>
            <a:br>
              <a:rPr lang="x-none"/>
            </a:br>
            <a:endParaRPr/>
          </a:p>
        </p:txBody>
      </p:sp>
      <p:sp>
        <p:nvSpPr>
          <p:cNvPr id="458" name="Google Shape;458;g13b29e4ddf6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4125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2030114f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d2030114f8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המיכלים יתמלאו באותו הזמן. מכיוון שהש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d2030114f8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505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3d51944e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3d51944e1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u="sng">
                <a:solidFill>
                  <a:schemeClr val="hlink"/>
                </a:solidFill>
                <a:hlinkClick r:id="rId3"/>
              </a:rPr>
              <a:t>https://github.com/asafchoo/rainmeter/blob/main/4:thingspeak</a:t>
            </a:r>
            <a:r>
              <a:rPr lang="x-none"/>
              <a:t/>
            </a:r>
            <a:br>
              <a:rPr lang="x-none"/>
            </a:br>
            <a:endParaRPr/>
          </a:p>
        </p:txBody>
      </p:sp>
      <p:sp>
        <p:nvSpPr>
          <p:cNvPr id="465" name="Google Shape;465;g13d51944e1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1021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d51944e1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3d51944e18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u="sng">
                <a:solidFill>
                  <a:schemeClr val="hlink"/>
                </a:solidFill>
                <a:hlinkClick r:id="rId3"/>
              </a:rPr>
              <a:t>https://github.com/asafchoo/rainmeter/blob/main/4:thingspeak</a:t>
            </a:r>
            <a:r>
              <a:rPr lang="x-none"/>
              <a:t/>
            </a:r>
            <a:br>
              <a:rPr lang="x-none"/>
            </a:br>
            <a:endParaRPr/>
          </a:p>
        </p:txBody>
      </p:sp>
      <p:sp>
        <p:nvSpPr>
          <p:cNvPr id="473" name="Google Shape;473;g13d51944e18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53433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3d51944e1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3d51944e18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u="sng">
                <a:solidFill>
                  <a:schemeClr val="hlink"/>
                </a:solidFill>
                <a:hlinkClick r:id="rId3"/>
              </a:rPr>
              <a:t>https://github.com/asafchoo/rainmeter/blob/main/4:thingspeak</a:t>
            </a:r>
            <a:r>
              <a:rPr lang="x-none"/>
              <a:t/>
            </a:r>
            <a:br>
              <a:rPr lang="x-none"/>
            </a:br>
            <a:endParaRPr/>
          </a:p>
        </p:txBody>
      </p:sp>
      <p:sp>
        <p:nvSpPr>
          <p:cNvPr id="482" name="Google Shape;482;g13d51944e18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6106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3d51944e1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3d51944e18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u="sng">
                <a:solidFill>
                  <a:schemeClr val="hlink"/>
                </a:solidFill>
                <a:hlinkClick r:id="rId3"/>
              </a:rPr>
              <a:t>https://github.com/asafchoo/rainmeter/blob/main/4:thingspeak</a:t>
            </a:r>
            <a:r>
              <a:rPr lang="x-none"/>
              <a:t/>
            </a:r>
            <a:br>
              <a:rPr lang="x-none"/>
            </a:br>
            <a:endParaRPr/>
          </a:p>
        </p:txBody>
      </p:sp>
      <p:sp>
        <p:nvSpPr>
          <p:cNvPr id="490" name="Google Shape;490;g13d51944e18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9032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3d51944e1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13d51944e18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u="sng">
                <a:solidFill>
                  <a:schemeClr val="hlink"/>
                </a:solidFill>
                <a:hlinkClick r:id="rId3"/>
              </a:rPr>
              <a:t>https://github.com/asafchoo/rainmeter/blob/main/4:thingspeak</a:t>
            </a:r>
            <a:r>
              <a:rPr lang="x-none"/>
              <a:t/>
            </a:r>
            <a:br>
              <a:rPr lang="x-none"/>
            </a:br>
            <a:endParaRPr/>
          </a:p>
        </p:txBody>
      </p:sp>
      <p:sp>
        <p:nvSpPr>
          <p:cNvPr id="498" name="Google Shape;498;g13d51944e18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8059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3d51944e1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3d51944e18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u="sng">
                <a:solidFill>
                  <a:schemeClr val="hlink"/>
                </a:solidFill>
                <a:hlinkClick r:id="rId3"/>
              </a:rPr>
              <a:t>https://github.com/asafchoo/rainmeter/blob/main/4:thingspeak</a:t>
            </a:r>
            <a:r>
              <a:rPr lang="x-none"/>
              <a:t/>
            </a:r>
            <a:br>
              <a:rPr lang="x-none"/>
            </a:br>
            <a:endParaRPr/>
          </a:p>
        </p:txBody>
      </p:sp>
      <p:sp>
        <p:nvSpPr>
          <p:cNvPr id="505" name="Google Shape;505;g13d51944e18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0410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3b29e4ddf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13b29e4ddf6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u="sng">
                <a:solidFill>
                  <a:schemeClr val="hlink"/>
                </a:solidFill>
                <a:hlinkClick r:id="rId3"/>
              </a:rPr>
              <a:t>https://github.com/asafchoo/rainmeter/blob/main/4:thingspeak</a:t>
            </a:r>
            <a:r>
              <a:rPr lang="x-none"/>
              <a:t/>
            </a:r>
            <a:br>
              <a:rPr lang="x-none"/>
            </a:br>
            <a:endParaRPr/>
          </a:p>
        </p:txBody>
      </p:sp>
      <p:sp>
        <p:nvSpPr>
          <p:cNvPr id="512" name="Google Shape;512;g13b29e4ddf6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14958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3b29e4ddf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13b29e4ddf6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u="sng">
                <a:solidFill>
                  <a:schemeClr val="hlink"/>
                </a:solidFill>
                <a:hlinkClick r:id="rId3"/>
              </a:rPr>
              <a:t>https://github.com/asafchoo/rainmeter/blob/main/4:thingspeak</a:t>
            </a:r>
            <a:r>
              <a:rPr lang="x-none"/>
              <a:t/>
            </a:r>
            <a:br>
              <a:rPr lang="x-none"/>
            </a:br>
            <a:endParaRPr/>
          </a:p>
        </p:txBody>
      </p:sp>
      <p:sp>
        <p:nvSpPr>
          <p:cNvPr id="520" name="Google Shape;520;g13b29e4ddf6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4067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3d51944e1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13d51944e18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u="sng">
                <a:solidFill>
                  <a:schemeClr val="hlink"/>
                </a:solidFill>
                <a:hlinkClick r:id="rId3"/>
              </a:rPr>
              <a:t>https://github.com/asafchoo/rainmeter/blob/main/4:thingspeak</a:t>
            </a:r>
            <a:r>
              <a:rPr lang="x-none"/>
              <a:t/>
            </a:r>
            <a:br>
              <a:rPr lang="x-none"/>
            </a:br>
            <a:endParaRPr/>
          </a:p>
        </p:txBody>
      </p:sp>
      <p:sp>
        <p:nvSpPr>
          <p:cNvPr id="543" name="Google Shape;543;g13d51944e18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83421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3d51944e18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13d51944e18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u="sng">
                <a:solidFill>
                  <a:schemeClr val="hlink"/>
                </a:solidFill>
                <a:hlinkClick r:id="rId3"/>
              </a:rPr>
              <a:t>https://github.com/asafchoo/rainmeter/blob/main/4:thingspeak</a:t>
            </a:r>
            <a:r>
              <a:rPr lang="x-none"/>
              <a:t/>
            </a:r>
            <a:br>
              <a:rPr lang="x-none"/>
            </a:br>
            <a:endParaRPr/>
          </a:p>
        </p:txBody>
      </p:sp>
      <p:sp>
        <p:nvSpPr>
          <p:cNvPr id="549" name="Google Shape;549;g13d51944e18_0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630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2030114f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d2030114f8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המתאים ביותר הוא ג' כי הדפנות שלו ישרות. כמות המים שנכנסת אליו מתחלקת שווה על פני גובה המיכל שלא כמו בא',ב', וד'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d2030114f8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452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2030114f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d2030114f8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d2030114f8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333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2030114f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d2030114f8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d2030114f8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6806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2030114f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d2030114f8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https://github.com/asafchoo/rainmeter/blob/main/1:test-usonic-sensor.ino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d2030114f8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3430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e6813b71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1e6813b71f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100">
                <a:latin typeface="Arial"/>
                <a:ea typeface="Arial"/>
                <a:cs typeface="Arial"/>
                <a:sym typeface="Arial"/>
              </a:rPr>
              <a:t>סעיף 4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11e6813b71f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5650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ee65ebf0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11ee65ebf04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100">
                <a:latin typeface="Arial"/>
                <a:ea typeface="Arial"/>
                <a:cs typeface="Arial"/>
                <a:sym typeface="Arial"/>
              </a:rPr>
              <a:t>סעיף 5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1ee65ebf0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x-none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939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1" y="-67111"/>
            <a:ext cx="3460952" cy="5872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he-IL" sz="1350" kern="0">
              <a:solidFill>
                <a:prstClr val="black"/>
              </a:solidFill>
              <a:sym typeface="Arial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3460954" y="-8053"/>
            <a:ext cx="8731047" cy="5813542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387" y="1122363"/>
            <a:ext cx="6848213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387" y="3602038"/>
            <a:ext cx="62386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7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9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55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0" y="-1185"/>
            <a:ext cx="12192000" cy="580667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he-IL" sz="1350" kern="0">
              <a:solidFill>
                <a:prstClr val="black"/>
              </a:solidFill>
              <a:sym typeface="Arial"/>
            </a:endParaRPr>
          </a:p>
        </p:txBody>
      </p:sp>
      <p:sp>
        <p:nvSpPr>
          <p:cNvPr id="29" name="כותרת 3"/>
          <p:cNvSpPr>
            <a:spLocks noGrp="1"/>
          </p:cNvSpPr>
          <p:nvPr>
            <p:ph type="ctrTitle"/>
          </p:nvPr>
        </p:nvSpPr>
        <p:spPr>
          <a:xfrm>
            <a:off x="914400" y="2016833"/>
            <a:ext cx="10363200" cy="1650799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0" name="כותרת משנה 4"/>
          <p:cNvSpPr>
            <a:spLocks noGrp="1"/>
          </p:cNvSpPr>
          <p:nvPr>
            <p:ph type="subTitle" idx="1"/>
          </p:nvPr>
        </p:nvSpPr>
        <p:spPr>
          <a:xfrm>
            <a:off x="914400" y="3867179"/>
            <a:ext cx="10363200" cy="61741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משנה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9998647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" y="-1185"/>
            <a:ext cx="2894203" cy="560743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he-IL" sz="1350" kern="0">
              <a:solidFill>
                <a:prstClr val="black"/>
              </a:solidFill>
              <a:sym typeface="Arial"/>
            </a:endParaRPr>
          </a:p>
        </p:txBody>
      </p:sp>
      <p:sp>
        <p:nvSpPr>
          <p:cNvPr id="29" name="כותרת 3"/>
          <p:cNvSpPr>
            <a:spLocks noGrp="1"/>
          </p:cNvSpPr>
          <p:nvPr>
            <p:ph type="ctrTitle"/>
          </p:nvPr>
        </p:nvSpPr>
        <p:spPr>
          <a:xfrm>
            <a:off x="914400" y="2346178"/>
            <a:ext cx="10363200" cy="1818860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0" name="כותרת משנה 4"/>
          <p:cNvSpPr>
            <a:spLocks noGrp="1"/>
          </p:cNvSpPr>
          <p:nvPr>
            <p:ph type="subTitle" idx="1"/>
          </p:nvPr>
        </p:nvSpPr>
        <p:spPr>
          <a:xfrm>
            <a:off x="914400" y="4979508"/>
            <a:ext cx="10363200" cy="536713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26163"/>
                </a:solidFill>
              </a:defRPr>
            </a:lvl1pPr>
          </a:lstStyle>
          <a:p>
            <a:r>
              <a:rPr lang="he-IL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2894205" y="0"/>
            <a:ext cx="9297799" cy="5606250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350" kern="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536935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933" y="661116"/>
            <a:ext cx="105156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33" y="36163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2616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5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6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5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0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2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7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4" y="-28762"/>
            <a:ext cx="838197" cy="5834250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he-IL" sz="1350" kern="0">
              <a:solidFill>
                <a:prstClr val="black"/>
              </a:solidFill>
              <a:sym typeface="Arial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704986" y="-28762"/>
            <a:ext cx="11487015" cy="5834250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209964"/>
            <a:ext cx="10855081" cy="1154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50311"/>
            <a:ext cx="10837333" cy="422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he-IL" kern="0" dirty="0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he-IL" kern="0" dirty="0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 kern="0" smtClean="0">
                <a:solidFill>
                  <a:prstClr val="black">
                    <a:tint val="75000"/>
                  </a:prstClr>
                </a:solidFill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x-none" kern="0" dirty="0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6937" y="5891806"/>
            <a:ext cx="1423035" cy="72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87" y="5921916"/>
            <a:ext cx="1756795" cy="68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9338" y="5924938"/>
            <a:ext cx="1895393" cy="73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2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26163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657">
          <p15:clr>
            <a:srgbClr val="F26B43"/>
          </p15:clr>
        </p15:guide>
        <p15:guide id="2" pos="55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gspeak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gspeak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gspeak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gspeak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thworks/thingspeak-arduino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>
            <a:spLocks noGrp="1"/>
          </p:cNvSpPr>
          <p:nvPr>
            <p:ph type="ctrTitle"/>
          </p:nvPr>
        </p:nvSpPr>
        <p:spPr>
          <a:xfrm>
            <a:off x="4519765" y="2029523"/>
            <a:ext cx="5508900" cy="107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r">
              <a:spcBef>
                <a:spcPts val="0"/>
              </a:spcBef>
              <a:buClr>
                <a:srgbClr val="282828"/>
              </a:buClr>
              <a:buSzPts val="4500"/>
            </a:pPr>
            <a:r>
              <a:rPr lang="x-none" dirty="0"/>
              <a:t>מד </a:t>
            </a:r>
            <a:r>
              <a:rPr lang="x-none" dirty="0" smtClean="0"/>
              <a:t>גשם</a:t>
            </a:r>
            <a:r>
              <a:rPr lang="he-IL" dirty="0" smtClean="0"/>
              <a:t> דיגיטלי</a:t>
            </a:r>
            <a:endParaRPr dirty="0"/>
          </a:p>
        </p:txBody>
      </p:sp>
      <p:sp>
        <p:nvSpPr>
          <p:cNvPr id="65" name="Google Shape;65;p1"/>
          <p:cNvSpPr txBox="1">
            <a:spLocks noGrp="1"/>
          </p:cNvSpPr>
          <p:nvPr>
            <p:ph type="subTitle" idx="1"/>
          </p:nvPr>
        </p:nvSpPr>
        <p:spPr>
          <a:xfrm>
            <a:off x="4109026" y="2966011"/>
            <a:ext cx="5919600" cy="95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20000"/>
          </a:bodyPr>
          <a:lstStyle/>
          <a:p>
            <a:pPr algn="r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x-none" dirty="0"/>
              <a:t>למה בכלל למדוד </a:t>
            </a:r>
            <a:r>
              <a:rPr lang="x-none" dirty="0" smtClean="0"/>
              <a:t>גשם</a:t>
            </a:r>
            <a:r>
              <a:rPr lang="he-IL" dirty="0" smtClean="0"/>
              <a:t>, ואיך נוכל לבנות מד גשם הכולל חיישן ובקרה.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477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ee65ebf04_0_33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מה היא פונקציה?</a:t>
            </a:r>
            <a:endParaRPr/>
          </a:p>
        </p:txBody>
      </p:sp>
      <p:sp>
        <p:nvSpPr>
          <p:cNvPr id="167" name="Google Shape;167;g11ee65ebf04_0_33"/>
          <p:cNvSpPr txBox="1"/>
          <p:nvPr/>
        </p:nvSpPr>
        <p:spPr>
          <a:xfrm>
            <a:off x="5750825" y="1333501"/>
            <a:ext cx="1364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מכונת כביסה</a:t>
            </a:r>
            <a:endParaRPr b="1"/>
          </a:p>
        </p:txBody>
      </p:sp>
      <p:cxnSp>
        <p:nvCxnSpPr>
          <p:cNvPr id="168" name="Google Shape;168;g11ee65ebf04_0_33"/>
          <p:cNvCxnSpPr/>
          <p:nvPr/>
        </p:nvCxnSpPr>
        <p:spPr>
          <a:xfrm rot="10800000" flipH="1">
            <a:off x="3581400" y="29050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" name="Google Shape;169;g11ee65ebf04_0_33"/>
          <p:cNvCxnSpPr/>
          <p:nvPr/>
        </p:nvCxnSpPr>
        <p:spPr>
          <a:xfrm rot="10800000" flipH="1">
            <a:off x="7829550" y="28954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" name="Google Shape;170;g11ee65ebf04_0_33"/>
          <p:cNvSpPr txBox="1"/>
          <p:nvPr/>
        </p:nvSpPr>
        <p:spPr>
          <a:xfrm>
            <a:off x="3645800" y="2343151"/>
            <a:ext cx="1364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?</a:t>
            </a:r>
            <a:endParaRPr b="1"/>
          </a:p>
        </p:txBody>
      </p:sp>
      <p:sp>
        <p:nvSpPr>
          <p:cNvPr id="171" name="Google Shape;171;g11ee65ebf04_0_33"/>
          <p:cNvSpPr txBox="1"/>
          <p:nvPr/>
        </p:nvSpPr>
        <p:spPr>
          <a:xfrm>
            <a:off x="7829550" y="2343151"/>
            <a:ext cx="1364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?</a:t>
            </a:r>
            <a:endParaRPr b="1"/>
          </a:p>
        </p:txBody>
      </p:sp>
      <p:pic>
        <p:nvPicPr>
          <p:cNvPr id="172" name="Google Shape;172;g11ee65ebf04_0_3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1151" y="1748330"/>
            <a:ext cx="2208325" cy="3096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95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5d2515a65_0_1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מה היא פונקציה?</a:t>
            </a:r>
            <a:endParaRPr/>
          </a:p>
        </p:txBody>
      </p:sp>
      <p:cxnSp>
        <p:nvCxnSpPr>
          <p:cNvPr id="179" name="Google Shape;179;g135d2515a65_0_1"/>
          <p:cNvCxnSpPr/>
          <p:nvPr/>
        </p:nvCxnSpPr>
        <p:spPr>
          <a:xfrm rot="10800000" flipH="1">
            <a:off x="3581400" y="22954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0" name="Google Shape;180;g135d2515a65_0_1"/>
          <p:cNvCxnSpPr/>
          <p:nvPr/>
        </p:nvCxnSpPr>
        <p:spPr>
          <a:xfrm rot="10800000" flipH="1">
            <a:off x="7829550" y="25906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1" name="Google Shape;181;g135d2515a65_0_1"/>
          <p:cNvSpPr txBox="1"/>
          <p:nvPr/>
        </p:nvSpPr>
        <p:spPr>
          <a:xfrm>
            <a:off x="2066625" y="2100151"/>
            <a:ext cx="13641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כביסה מלוכלכת</a:t>
            </a:r>
            <a:endParaRPr b="1"/>
          </a:p>
        </p:txBody>
      </p:sp>
      <p:cxnSp>
        <p:nvCxnSpPr>
          <p:cNvPr id="182" name="Google Shape;182;g135d2515a65_0_1"/>
          <p:cNvCxnSpPr/>
          <p:nvPr/>
        </p:nvCxnSpPr>
        <p:spPr>
          <a:xfrm rot="10800000" flipH="1">
            <a:off x="3581400" y="27526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3" name="Google Shape;183;g135d2515a65_0_1"/>
          <p:cNvSpPr txBox="1"/>
          <p:nvPr/>
        </p:nvSpPr>
        <p:spPr>
          <a:xfrm>
            <a:off x="2066625" y="2557351"/>
            <a:ext cx="1364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סבון</a:t>
            </a:r>
            <a:endParaRPr b="1"/>
          </a:p>
        </p:txBody>
      </p:sp>
      <p:cxnSp>
        <p:nvCxnSpPr>
          <p:cNvPr id="184" name="Google Shape;184;g135d2515a65_0_1"/>
          <p:cNvCxnSpPr/>
          <p:nvPr/>
        </p:nvCxnSpPr>
        <p:spPr>
          <a:xfrm rot="10800000" flipH="1">
            <a:off x="3581400" y="31336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5" name="Google Shape;185;g135d2515a65_0_1"/>
          <p:cNvSpPr txBox="1"/>
          <p:nvPr/>
        </p:nvSpPr>
        <p:spPr>
          <a:xfrm>
            <a:off x="2066625" y="2938351"/>
            <a:ext cx="1364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מים</a:t>
            </a:r>
            <a:endParaRPr b="1"/>
          </a:p>
        </p:txBody>
      </p:sp>
      <p:cxnSp>
        <p:nvCxnSpPr>
          <p:cNvPr id="186" name="Google Shape;186;g135d2515a65_0_1"/>
          <p:cNvCxnSpPr/>
          <p:nvPr/>
        </p:nvCxnSpPr>
        <p:spPr>
          <a:xfrm rot="10800000" flipH="1">
            <a:off x="3581400" y="35908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7" name="Google Shape;187;g135d2515a65_0_1"/>
          <p:cNvSpPr txBox="1"/>
          <p:nvPr/>
        </p:nvSpPr>
        <p:spPr>
          <a:xfrm>
            <a:off x="2066625" y="3395551"/>
            <a:ext cx="13641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אנרגיה חשמלית</a:t>
            </a:r>
            <a:endParaRPr b="1"/>
          </a:p>
        </p:txBody>
      </p:sp>
      <p:cxnSp>
        <p:nvCxnSpPr>
          <p:cNvPr id="188" name="Google Shape;188;g135d2515a65_0_1"/>
          <p:cNvCxnSpPr/>
          <p:nvPr/>
        </p:nvCxnSpPr>
        <p:spPr>
          <a:xfrm rot="10800000" flipH="1">
            <a:off x="3581400" y="40480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9" name="Google Shape;189;g135d2515a65_0_1"/>
          <p:cNvSpPr txBox="1"/>
          <p:nvPr/>
        </p:nvSpPr>
        <p:spPr>
          <a:xfrm>
            <a:off x="2066625" y="3852751"/>
            <a:ext cx="13641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התכנית הרצויה</a:t>
            </a:r>
            <a:endParaRPr b="1"/>
          </a:p>
        </p:txBody>
      </p:sp>
      <p:cxnSp>
        <p:nvCxnSpPr>
          <p:cNvPr id="190" name="Google Shape;190;g135d2515a65_0_1"/>
          <p:cNvCxnSpPr/>
          <p:nvPr/>
        </p:nvCxnSpPr>
        <p:spPr>
          <a:xfrm rot="10800000" flipH="1">
            <a:off x="7829550" y="31240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1" name="Google Shape;191;g135d2515a65_0_1"/>
          <p:cNvSpPr txBox="1"/>
          <p:nvPr/>
        </p:nvSpPr>
        <p:spPr>
          <a:xfrm>
            <a:off x="9563250" y="2228851"/>
            <a:ext cx="8892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כביסה נקיה</a:t>
            </a:r>
            <a:endParaRPr b="1"/>
          </a:p>
        </p:txBody>
      </p:sp>
      <p:sp>
        <p:nvSpPr>
          <p:cNvPr id="192" name="Google Shape;192;g135d2515a65_0_1"/>
          <p:cNvSpPr txBox="1"/>
          <p:nvPr/>
        </p:nvSpPr>
        <p:spPr>
          <a:xfrm>
            <a:off x="9563350" y="2838450"/>
            <a:ext cx="8892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מים מלוכלכים</a:t>
            </a:r>
            <a:endParaRPr b="1"/>
          </a:p>
        </p:txBody>
      </p:sp>
      <p:sp>
        <p:nvSpPr>
          <p:cNvPr id="193" name="Google Shape;193;g135d2515a65_0_1"/>
          <p:cNvSpPr txBox="1"/>
          <p:nvPr/>
        </p:nvSpPr>
        <p:spPr>
          <a:xfrm>
            <a:off x="9563350" y="3448050"/>
            <a:ext cx="8892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חום שנפלט לאוויר</a:t>
            </a:r>
            <a:endParaRPr b="1"/>
          </a:p>
        </p:txBody>
      </p:sp>
      <p:cxnSp>
        <p:nvCxnSpPr>
          <p:cNvPr id="194" name="Google Shape;194;g135d2515a65_0_1"/>
          <p:cNvCxnSpPr/>
          <p:nvPr/>
        </p:nvCxnSpPr>
        <p:spPr>
          <a:xfrm rot="10800000" flipH="1">
            <a:off x="7829550" y="38860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95" name="Google Shape;195;g135d2515a65_0_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1151" y="1748330"/>
            <a:ext cx="2208325" cy="3096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57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ee65ebf04_0_44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מה היא פונקציה?</a:t>
            </a:r>
            <a:endParaRPr/>
          </a:p>
        </p:txBody>
      </p:sp>
      <p:sp>
        <p:nvSpPr>
          <p:cNvPr id="202" name="Google Shape;202;g11ee65ebf04_0_44"/>
          <p:cNvSpPr txBox="1"/>
          <p:nvPr/>
        </p:nvSpPr>
        <p:spPr>
          <a:xfrm>
            <a:off x="5827025" y="952501"/>
            <a:ext cx="13641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מכונת משקאות</a:t>
            </a:r>
            <a:endParaRPr b="1"/>
          </a:p>
        </p:txBody>
      </p:sp>
      <p:cxnSp>
        <p:nvCxnSpPr>
          <p:cNvPr id="203" name="Google Shape;203;g11ee65ebf04_0_44"/>
          <p:cNvCxnSpPr/>
          <p:nvPr/>
        </p:nvCxnSpPr>
        <p:spPr>
          <a:xfrm rot="10800000" flipH="1">
            <a:off x="3645800" y="28954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" name="Google Shape;204;g11ee65ebf04_0_44"/>
          <p:cNvCxnSpPr/>
          <p:nvPr/>
        </p:nvCxnSpPr>
        <p:spPr>
          <a:xfrm rot="10800000" flipH="1">
            <a:off x="7829550" y="28954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5" name="Google Shape;205;g11ee65ebf04_0_44"/>
          <p:cNvSpPr txBox="1"/>
          <p:nvPr/>
        </p:nvSpPr>
        <p:spPr>
          <a:xfrm>
            <a:off x="3645800" y="2343151"/>
            <a:ext cx="1364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?</a:t>
            </a:r>
            <a:endParaRPr b="1"/>
          </a:p>
        </p:txBody>
      </p:sp>
      <p:sp>
        <p:nvSpPr>
          <p:cNvPr id="206" name="Google Shape;206;g11ee65ebf04_0_44"/>
          <p:cNvSpPr txBox="1"/>
          <p:nvPr/>
        </p:nvSpPr>
        <p:spPr>
          <a:xfrm>
            <a:off x="7829550" y="2343151"/>
            <a:ext cx="1364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?</a:t>
            </a:r>
            <a:endParaRPr b="1"/>
          </a:p>
        </p:txBody>
      </p:sp>
      <p:pic>
        <p:nvPicPr>
          <p:cNvPr id="207" name="Google Shape;207;g11ee65ebf04_0_4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5539" y="1684800"/>
            <a:ext cx="2017975" cy="348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591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5d2515a65_0_28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מה היא פונקציה?</a:t>
            </a:r>
            <a:endParaRPr/>
          </a:p>
        </p:txBody>
      </p:sp>
      <p:sp>
        <p:nvSpPr>
          <p:cNvPr id="214" name="Google Shape;214;g135d2515a65_0_28"/>
          <p:cNvSpPr txBox="1"/>
          <p:nvPr/>
        </p:nvSpPr>
        <p:spPr>
          <a:xfrm>
            <a:off x="5827025" y="952501"/>
            <a:ext cx="13641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מכונת משקאות</a:t>
            </a:r>
            <a:endParaRPr b="1"/>
          </a:p>
        </p:txBody>
      </p:sp>
      <p:pic>
        <p:nvPicPr>
          <p:cNvPr id="215" name="Google Shape;215;g135d2515a65_0_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5539" y="1684800"/>
            <a:ext cx="2017975" cy="348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g135d2515a65_0_28"/>
          <p:cNvCxnSpPr/>
          <p:nvPr/>
        </p:nvCxnSpPr>
        <p:spPr>
          <a:xfrm rot="10800000" flipH="1">
            <a:off x="3581400" y="27526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7" name="Google Shape;217;g135d2515a65_0_28"/>
          <p:cNvSpPr txBox="1"/>
          <p:nvPr/>
        </p:nvSpPr>
        <p:spPr>
          <a:xfrm>
            <a:off x="2066625" y="2557351"/>
            <a:ext cx="1364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משקאות</a:t>
            </a:r>
            <a:endParaRPr b="1"/>
          </a:p>
        </p:txBody>
      </p:sp>
      <p:cxnSp>
        <p:nvCxnSpPr>
          <p:cNvPr id="218" name="Google Shape;218;g135d2515a65_0_28"/>
          <p:cNvCxnSpPr/>
          <p:nvPr/>
        </p:nvCxnSpPr>
        <p:spPr>
          <a:xfrm rot="10800000" flipH="1">
            <a:off x="3581400" y="31336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9" name="Google Shape;219;g135d2515a65_0_28"/>
          <p:cNvSpPr txBox="1"/>
          <p:nvPr/>
        </p:nvSpPr>
        <p:spPr>
          <a:xfrm>
            <a:off x="2066625" y="2938351"/>
            <a:ext cx="13641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אנרגיה חשמלית</a:t>
            </a:r>
            <a:endParaRPr b="1"/>
          </a:p>
        </p:txBody>
      </p:sp>
      <p:cxnSp>
        <p:nvCxnSpPr>
          <p:cNvPr id="220" name="Google Shape;220;g135d2515a65_0_28"/>
          <p:cNvCxnSpPr/>
          <p:nvPr/>
        </p:nvCxnSpPr>
        <p:spPr>
          <a:xfrm rot="10800000" flipH="1">
            <a:off x="3581400" y="35146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1" name="Google Shape;221;g135d2515a65_0_28"/>
          <p:cNvSpPr txBox="1"/>
          <p:nvPr/>
        </p:nvSpPr>
        <p:spPr>
          <a:xfrm>
            <a:off x="2066625" y="3319351"/>
            <a:ext cx="13641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מטבע / אשראי</a:t>
            </a:r>
            <a:endParaRPr b="1"/>
          </a:p>
        </p:txBody>
      </p:sp>
      <p:cxnSp>
        <p:nvCxnSpPr>
          <p:cNvPr id="222" name="Google Shape;222;g135d2515a65_0_28"/>
          <p:cNvCxnSpPr/>
          <p:nvPr/>
        </p:nvCxnSpPr>
        <p:spPr>
          <a:xfrm rot="10800000" flipH="1">
            <a:off x="3581400" y="38956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3" name="Google Shape;223;g135d2515a65_0_28"/>
          <p:cNvSpPr txBox="1"/>
          <p:nvPr/>
        </p:nvSpPr>
        <p:spPr>
          <a:xfrm>
            <a:off x="2066625" y="3700350"/>
            <a:ext cx="13641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מידע (המשקה הרצוי)</a:t>
            </a:r>
            <a:endParaRPr b="1"/>
          </a:p>
        </p:txBody>
      </p:sp>
      <p:cxnSp>
        <p:nvCxnSpPr>
          <p:cNvPr id="224" name="Google Shape;224;g135d2515a65_0_28"/>
          <p:cNvCxnSpPr/>
          <p:nvPr/>
        </p:nvCxnSpPr>
        <p:spPr>
          <a:xfrm rot="10800000" flipH="1">
            <a:off x="7696200" y="29812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5" name="Google Shape;225;g135d2515a65_0_28"/>
          <p:cNvSpPr txBox="1"/>
          <p:nvPr/>
        </p:nvSpPr>
        <p:spPr>
          <a:xfrm>
            <a:off x="8924625" y="2785951"/>
            <a:ext cx="1364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משקה קר</a:t>
            </a:r>
            <a:endParaRPr b="1"/>
          </a:p>
        </p:txBody>
      </p:sp>
      <p:cxnSp>
        <p:nvCxnSpPr>
          <p:cNvPr id="226" name="Google Shape;226;g135d2515a65_0_28"/>
          <p:cNvCxnSpPr/>
          <p:nvPr/>
        </p:nvCxnSpPr>
        <p:spPr>
          <a:xfrm rot="10800000" flipH="1">
            <a:off x="7696200" y="33622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7" name="Google Shape;227;g135d2515a65_0_28"/>
          <p:cNvSpPr txBox="1"/>
          <p:nvPr/>
        </p:nvSpPr>
        <p:spPr>
          <a:xfrm>
            <a:off x="8924625" y="3166951"/>
            <a:ext cx="1364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מידע</a:t>
            </a:r>
            <a:endParaRPr b="1"/>
          </a:p>
        </p:txBody>
      </p:sp>
      <p:cxnSp>
        <p:nvCxnSpPr>
          <p:cNvPr id="228" name="Google Shape;228;g135d2515a65_0_28"/>
          <p:cNvCxnSpPr/>
          <p:nvPr/>
        </p:nvCxnSpPr>
        <p:spPr>
          <a:xfrm rot="10800000" flipH="1">
            <a:off x="7696200" y="37432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9" name="Google Shape;229;g135d2515a65_0_28"/>
          <p:cNvSpPr txBox="1"/>
          <p:nvPr/>
        </p:nvSpPr>
        <p:spPr>
          <a:xfrm>
            <a:off x="8924625" y="3547951"/>
            <a:ext cx="13641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עודף אם </a:t>
            </a:r>
            <a:br>
              <a:rPr lang="x-none" b="1"/>
            </a:br>
            <a:r>
              <a:rPr lang="x-none" b="1"/>
              <a:t>צריך ויש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161443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ee65ebf04_0_55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איזו פונקציה תספק לנו מספר יציב?</a:t>
            </a:r>
            <a:endParaRPr/>
          </a:p>
        </p:txBody>
      </p:sp>
      <p:sp>
        <p:nvSpPr>
          <p:cNvPr id="236" name="Google Shape;236;g11ee65ebf04_0_55"/>
          <p:cNvSpPr/>
          <p:nvPr/>
        </p:nvSpPr>
        <p:spPr>
          <a:xfrm>
            <a:off x="5314950" y="1866900"/>
            <a:ext cx="2514600" cy="2714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7" name="Google Shape;237;g11ee65ebf04_0_55"/>
          <p:cNvSpPr txBox="1"/>
          <p:nvPr/>
        </p:nvSpPr>
        <p:spPr>
          <a:xfrm>
            <a:off x="5827025" y="2095500"/>
            <a:ext cx="1522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1700" b="1"/>
              <a:t>הפונקציה שלנו</a:t>
            </a:r>
            <a:endParaRPr sz="1700" b="1"/>
          </a:p>
        </p:txBody>
      </p:sp>
      <p:cxnSp>
        <p:nvCxnSpPr>
          <p:cNvPr id="238" name="Google Shape;238;g11ee65ebf04_0_55"/>
          <p:cNvCxnSpPr/>
          <p:nvPr/>
        </p:nvCxnSpPr>
        <p:spPr>
          <a:xfrm>
            <a:off x="4370175" y="2901875"/>
            <a:ext cx="945000" cy="3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9" name="Google Shape;239;g11ee65ebf04_0_55"/>
          <p:cNvCxnSpPr/>
          <p:nvPr/>
        </p:nvCxnSpPr>
        <p:spPr>
          <a:xfrm rot="10800000" flipH="1">
            <a:off x="7829550" y="28954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0" name="Google Shape;240;g11ee65ebf04_0_55"/>
          <p:cNvSpPr txBox="1"/>
          <p:nvPr/>
        </p:nvSpPr>
        <p:spPr>
          <a:xfrm>
            <a:off x="2810250" y="1866900"/>
            <a:ext cx="13641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1700" b="1"/>
              <a:t>236.64</a:t>
            </a:r>
            <a:endParaRPr sz="1700" b="1"/>
          </a:p>
          <a:p>
            <a:pPr algn="r" rtl="1"/>
            <a:r>
              <a:rPr lang="x-none" sz="1700" b="1"/>
              <a:t>236.30</a:t>
            </a:r>
            <a:endParaRPr sz="1700" b="1"/>
          </a:p>
          <a:p>
            <a:pPr algn="r" rtl="1"/>
            <a:r>
              <a:rPr lang="x-none" sz="1700" b="1"/>
              <a:t>236.64</a:t>
            </a:r>
            <a:endParaRPr sz="1700" b="1"/>
          </a:p>
          <a:p>
            <a:pPr algn="r" rtl="1"/>
            <a:r>
              <a:rPr lang="x-none" sz="1700" b="1"/>
              <a:t>236.64</a:t>
            </a:r>
            <a:endParaRPr sz="1700" b="1"/>
          </a:p>
          <a:p>
            <a:pPr algn="r" rtl="1"/>
            <a:r>
              <a:rPr lang="x-none" sz="1700" b="1"/>
              <a:t>236.64</a:t>
            </a:r>
            <a:endParaRPr sz="1700" b="1"/>
          </a:p>
          <a:p>
            <a:pPr algn="r" rtl="1"/>
            <a:r>
              <a:rPr lang="x-none" sz="1700" b="1"/>
              <a:t>236.47</a:t>
            </a:r>
            <a:endParaRPr sz="1700" b="1"/>
          </a:p>
          <a:p>
            <a:pPr algn="r" rtl="1"/>
            <a:r>
              <a:rPr lang="x-none" sz="1700" b="1"/>
              <a:t>236.47</a:t>
            </a:r>
            <a:endParaRPr sz="1700" b="1"/>
          </a:p>
          <a:p>
            <a:pPr algn="r" rtl="1"/>
            <a:r>
              <a:rPr lang="x-none" sz="1700" b="1"/>
              <a:t>236.47</a:t>
            </a:r>
            <a:endParaRPr sz="1700" b="1"/>
          </a:p>
          <a:p>
            <a:pPr algn="r" rtl="1"/>
            <a:r>
              <a:rPr lang="x-none" sz="1700" b="1"/>
              <a:t>1750.20</a:t>
            </a:r>
            <a:endParaRPr sz="1700" b="1"/>
          </a:p>
          <a:p>
            <a:pPr algn="r" rtl="1"/>
            <a:r>
              <a:rPr lang="x-none" sz="1700" b="1"/>
              <a:t>236.64</a:t>
            </a:r>
            <a:endParaRPr sz="1700" b="1"/>
          </a:p>
          <a:p>
            <a:pPr algn="r" rtl="1"/>
            <a:endParaRPr sz="1700" b="1"/>
          </a:p>
          <a:p>
            <a:pPr algn="r" rtl="1"/>
            <a:endParaRPr sz="1700" b="1"/>
          </a:p>
          <a:p>
            <a:pPr algn="r" rtl="1"/>
            <a:endParaRPr sz="1700" b="1"/>
          </a:p>
        </p:txBody>
      </p:sp>
      <p:sp>
        <p:nvSpPr>
          <p:cNvPr id="241" name="Google Shape;241;g11ee65ebf04_0_55"/>
          <p:cNvSpPr txBox="1"/>
          <p:nvPr/>
        </p:nvSpPr>
        <p:spPr>
          <a:xfrm>
            <a:off x="7829550" y="2343150"/>
            <a:ext cx="1364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1700" b="1"/>
              <a:t>מספר יציב</a:t>
            </a:r>
            <a:endParaRPr sz="1700" b="1"/>
          </a:p>
        </p:txBody>
      </p:sp>
      <p:sp>
        <p:nvSpPr>
          <p:cNvPr id="242" name="Google Shape;242;g11ee65ebf04_0_55"/>
          <p:cNvSpPr txBox="1"/>
          <p:nvPr/>
        </p:nvSpPr>
        <p:spPr>
          <a:xfrm>
            <a:off x="3006075" y="1251925"/>
            <a:ext cx="1364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1600" b="1"/>
              <a:t>עשר מדידות</a:t>
            </a:r>
            <a:endParaRPr sz="1600" b="1"/>
          </a:p>
        </p:txBody>
      </p:sp>
    </p:spTree>
    <p:extLst>
      <p:ext uri="{BB962C8B-B14F-4D97-AF65-F5344CB8AC3E}">
        <p14:creationId xmlns:p14="http://schemas.microsoft.com/office/powerpoint/2010/main" val="2829029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1ee65ebf04_0_67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פונקציה א' (זיוף*): התדיר ביותר</a:t>
            </a:r>
            <a:endParaRPr/>
          </a:p>
        </p:txBody>
      </p:sp>
      <p:sp>
        <p:nvSpPr>
          <p:cNvPr id="249" name="Google Shape;249;g11ee65ebf04_0_67"/>
          <p:cNvSpPr txBox="1"/>
          <p:nvPr/>
        </p:nvSpPr>
        <p:spPr>
          <a:xfrm>
            <a:off x="4105275" y="723901"/>
            <a:ext cx="6347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/>
              <a:t>*רוב הזמן תוצאה אופטימלית, מדי פעם "זורק" הצידה</a:t>
            </a:r>
            <a:endParaRPr/>
          </a:p>
        </p:txBody>
      </p:sp>
      <p:sp>
        <p:nvSpPr>
          <p:cNvPr id="250" name="Google Shape;250;g11ee65ebf04_0_67"/>
          <p:cNvSpPr/>
          <p:nvPr/>
        </p:nvSpPr>
        <p:spPr>
          <a:xfrm>
            <a:off x="5314950" y="1866900"/>
            <a:ext cx="2514600" cy="2714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Google Shape;251;g11ee65ebf04_0_67"/>
          <p:cNvSpPr txBox="1"/>
          <p:nvPr/>
        </p:nvSpPr>
        <p:spPr>
          <a:xfrm>
            <a:off x="5315525" y="1866900"/>
            <a:ext cx="23871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1700" b="1"/>
              <a:t>המספר התדיר ביותר:</a:t>
            </a:r>
            <a:endParaRPr sz="1700" b="1"/>
          </a:p>
          <a:p>
            <a:pPr algn="r" rtl="1"/>
            <a:r>
              <a:rPr lang="x-none" sz="1700" b="1"/>
              <a:t>236.64 = 5 פעמים</a:t>
            </a:r>
            <a:endParaRPr sz="1700" b="1"/>
          </a:p>
          <a:p>
            <a:pPr algn="r" rtl="1"/>
            <a:r>
              <a:rPr lang="x-none" sz="1700" b="1"/>
              <a:t>236.30 = פעם אחת</a:t>
            </a:r>
            <a:endParaRPr sz="1700" b="1"/>
          </a:p>
          <a:p>
            <a:pPr algn="r" rtl="1"/>
            <a:r>
              <a:rPr lang="x-none" sz="1700" b="1"/>
              <a:t>236.47 = 3 פעמים</a:t>
            </a:r>
            <a:endParaRPr sz="1700" b="1"/>
          </a:p>
          <a:p>
            <a:pPr algn="r" rtl="1"/>
            <a:r>
              <a:rPr lang="x-none" sz="1700" b="1"/>
              <a:t>1750.20 = פעם אחת</a:t>
            </a:r>
            <a:endParaRPr sz="1700" b="1"/>
          </a:p>
          <a:p>
            <a:pPr algn="r" rtl="1"/>
            <a:endParaRPr sz="1700" b="1"/>
          </a:p>
          <a:p>
            <a:pPr algn="r" rtl="1"/>
            <a:r>
              <a:rPr lang="x-none" sz="1700" b="1"/>
              <a:t>		=</a:t>
            </a:r>
            <a:endParaRPr sz="1700" b="1"/>
          </a:p>
          <a:p>
            <a:pPr algn="r" rtl="1"/>
            <a:r>
              <a:rPr lang="x-none" sz="1700" b="1"/>
              <a:t>התדיר ביותר - 236.64</a:t>
            </a:r>
            <a:endParaRPr sz="1700" b="1"/>
          </a:p>
        </p:txBody>
      </p:sp>
      <p:cxnSp>
        <p:nvCxnSpPr>
          <p:cNvPr id="252" name="Google Shape;252;g11ee65ebf04_0_67"/>
          <p:cNvCxnSpPr/>
          <p:nvPr/>
        </p:nvCxnSpPr>
        <p:spPr>
          <a:xfrm>
            <a:off x="4370175" y="2901875"/>
            <a:ext cx="945000" cy="3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3" name="Google Shape;253;g11ee65ebf04_0_67"/>
          <p:cNvCxnSpPr/>
          <p:nvPr/>
        </p:nvCxnSpPr>
        <p:spPr>
          <a:xfrm rot="10800000" flipH="1">
            <a:off x="7829550" y="28954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4" name="Google Shape;254;g11ee65ebf04_0_67"/>
          <p:cNvSpPr txBox="1"/>
          <p:nvPr/>
        </p:nvSpPr>
        <p:spPr>
          <a:xfrm>
            <a:off x="2810250" y="1866900"/>
            <a:ext cx="13641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1700" b="1"/>
              <a:t>236.64</a:t>
            </a:r>
            <a:endParaRPr sz="1700" b="1"/>
          </a:p>
          <a:p>
            <a:pPr algn="r" rtl="1"/>
            <a:r>
              <a:rPr lang="x-none" sz="1700" b="1"/>
              <a:t>236.30</a:t>
            </a:r>
            <a:endParaRPr sz="1700" b="1"/>
          </a:p>
          <a:p>
            <a:pPr algn="r" rtl="1"/>
            <a:r>
              <a:rPr lang="x-none" sz="1700" b="1"/>
              <a:t>236.64</a:t>
            </a:r>
            <a:endParaRPr sz="1700" b="1"/>
          </a:p>
          <a:p>
            <a:pPr algn="r" rtl="1"/>
            <a:r>
              <a:rPr lang="x-none" sz="1700" b="1"/>
              <a:t>236.64</a:t>
            </a:r>
            <a:endParaRPr sz="1700" b="1"/>
          </a:p>
          <a:p>
            <a:pPr algn="r" rtl="1"/>
            <a:r>
              <a:rPr lang="x-none" sz="1700" b="1"/>
              <a:t>236.64</a:t>
            </a:r>
            <a:endParaRPr sz="1700" b="1"/>
          </a:p>
          <a:p>
            <a:pPr algn="r" rtl="1"/>
            <a:r>
              <a:rPr lang="x-none" sz="1700" b="1"/>
              <a:t>236.47</a:t>
            </a:r>
            <a:endParaRPr sz="1700" b="1"/>
          </a:p>
          <a:p>
            <a:pPr algn="r" rtl="1"/>
            <a:r>
              <a:rPr lang="x-none" sz="1700" b="1"/>
              <a:t>236.47</a:t>
            </a:r>
            <a:endParaRPr sz="1700" b="1"/>
          </a:p>
          <a:p>
            <a:pPr algn="r" rtl="1"/>
            <a:r>
              <a:rPr lang="x-none" sz="1700" b="1"/>
              <a:t>236.47</a:t>
            </a:r>
            <a:endParaRPr sz="1700" b="1"/>
          </a:p>
          <a:p>
            <a:pPr algn="r" rtl="1"/>
            <a:r>
              <a:rPr lang="x-none" sz="1700" b="1"/>
              <a:t>1750.20</a:t>
            </a:r>
            <a:endParaRPr sz="1700" b="1"/>
          </a:p>
          <a:p>
            <a:pPr algn="r" rtl="1"/>
            <a:r>
              <a:rPr lang="x-none" sz="1700" b="1"/>
              <a:t>236.64</a:t>
            </a:r>
            <a:endParaRPr sz="1700" b="1"/>
          </a:p>
          <a:p>
            <a:pPr algn="r" rtl="1"/>
            <a:endParaRPr sz="1700" b="1"/>
          </a:p>
          <a:p>
            <a:pPr algn="r" rtl="1"/>
            <a:endParaRPr sz="1700" b="1"/>
          </a:p>
          <a:p>
            <a:pPr algn="r" rtl="1"/>
            <a:endParaRPr sz="1700" b="1"/>
          </a:p>
        </p:txBody>
      </p:sp>
      <p:sp>
        <p:nvSpPr>
          <p:cNvPr id="255" name="Google Shape;255;g11ee65ebf04_0_67"/>
          <p:cNvSpPr txBox="1"/>
          <p:nvPr/>
        </p:nvSpPr>
        <p:spPr>
          <a:xfrm>
            <a:off x="7829550" y="2266950"/>
            <a:ext cx="1364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2400" b="1"/>
              <a:t>236.64</a:t>
            </a:r>
            <a:endParaRPr sz="2400" b="1"/>
          </a:p>
          <a:p>
            <a:pPr algn="r" rtl="1"/>
            <a:endParaRPr sz="2400" b="1"/>
          </a:p>
        </p:txBody>
      </p:sp>
      <p:sp>
        <p:nvSpPr>
          <p:cNvPr id="256" name="Google Shape;256;g11ee65ebf04_0_67"/>
          <p:cNvSpPr txBox="1"/>
          <p:nvPr/>
        </p:nvSpPr>
        <p:spPr>
          <a:xfrm>
            <a:off x="3006075" y="1251925"/>
            <a:ext cx="1364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1600" b="1"/>
              <a:t>עשר מדידות</a:t>
            </a:r>
            <a:endParaRPr sz="1600" b="1"/>
          </a:p>
        </p:txBody>
      </p:sp>
    </p:spTree>
    <p:extLst>
      <p:ext uri="{BB962C8B-B14F-4D97-AF65-F5344CB8AC3E}">
        <p14:creationId xmlns:p14="http://schemas.microsoft.com/office/powerpoint/2010/main" val="4247210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1ee65ebf04_0_79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פונקציה ב' (פיזור): ממוצע</a:t>
            </a:r>
            <a:endParaRPr/>
          </a:p>
        </p:txBody>
      </p:sp>
      <p:sp>
        <p:nvSpPr>
          <p:cNvPr id="263" name="Google Shape;263;g11ee65ebf04_0_79"/>
          <p:cNvSpPr/>
          <p:nvPr/>
        </p:nvSpPr>
        <p:spPr>
          <a:xfrm>
            <a:off x="5314950" y="1866900"/>
            <a:ext cx="2514600" cy="2714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g11ee65ebf04_0_79"/>
          <p:cNvSpPr txBox="1"/>
          <p:nvPr/>
        </p:nvSpPr>
        <p:spPr>
          <a:xfrm>
            <a:off x="5188025" y="1866900"/>
            <a:ext cx="25146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1700" b="1"/>
              <a:t>הממוצע: </a:t>
            </a:r>
            <a:endParaRPr sz="1700" b="1"/>
          </a:p>
          <a:p>
            <a:pPr algn="r" rtl="1"/>
            <a:r>
              <a:rPr lang="x-none" sz="1700" b="1"/>
              <a:t>(236.64*5)+(236.47*5)</a:t>
            </a:r>
            <a:endParaRPr sz="1700" b="1"/>
          </a:p>
          <a:p>
            <a:pPr algn="r" rtl="1"/>
            <a:r>
              <a:rPr lang="x-none" sz="1700" b="1"/>
              <a:t>_________________  =</a:t>
            </a:r>
            <a:endParaRPr sz="1700" b="1"/>
          </a:p>
          <a:p>
            <a:pPr algn="r" rtl="1"/>
            <a:r>
              <a:rPr lang="x-none" sz="1700" b="1"/>
              <a:t>                 10</a:t>
            </a:r>
            <a:endParaRPr sz="1700" b="1"/>
          </a:p>
          <a:p>
            <a:pPr algn="r" rtl="1"/>
            <a:endParaRPr sz="1700" b="1"/>
          </a:p>
          <a:p>
            <a:pPr algn="r" rtl="1"/>
            <a:r>
              <a:rPr lang="x-none" sz="1700" b="1"/>
              <a:t>    1183.2+1182.35</a:t>
            </a:r>
            <a:endParaRPr sz="1700" b="1"/>
          </a:p>
          <a:p>
            <a:pPr algn="r" rtl="1"/>
            <a:r>
              <a:rPr lang="x-none" sz="1700" b="1"/>
              <a:t>    ____________     =</a:t>
            </a:r>
            <a:endParaRPr sz="1700" b="1"/>
          </a:p>
          <a:p>
            <a:pPr algn="r" rtl="1"/>
            <a:r>
              <a:rPr lang="x-none" sz="1700" b="1"/>
              <a:t>                 10</a:t>
            </a:r>
            <a:endParaRPr sz="1700" b="1"/>
          </a:p>
          <a:p>
            <a:pPr algn="r" rtl="1"/>
            <a:endParaRPr sz="1700" b="1"/>
          </a:p>
          <a:p>
            <a:pPr algn="r" rtl="1"/>
            <a:r>
              <a:rPr lang="x-none" sz="1700" b="1"/>
              <a:t>2365.55 / 10 = 236.55</a:t>
            </a:r>
            <a:endParaRPr sz="1700" b="1"/>
          </a:p>
        </p:txBody>
      </p:sp>
      <p:cxnSp>
        <p:nvCxnSpPr>
          <p:cNvPr id="265" name="Google Shape;265;g11ee65ebf04_0_79"/>
          <p:cNvCxnSpPr/>
          <p:nvPr/>
        </p:nvCxnSpPr>
        <p:spPr>
          <a:xfrm>
            <a:off x="4370175" y="2901875"/>
            <a:ext cx="945000" cy="3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6" name="Google Shape;266;g11ee65ebf04_0_79"/>
          <p:cNvCxnSpPr/>
          <p:nvPr/>
        </p:nvCxnSpPr>
        <p:spPr>
          <a:xfrm rot="10800000" flipH="1">
            <a:off x="7829550" y="28954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7" name="Google Shape;267;g11ee65ebf04_0_79"/>
          <p:cNvSpPr txBox="1"/>
          <p:nvPr/>
        </p:nvSpPr>
        <p:spPr>
          <a:xfrm>
            <a:off x="2810250" y="1866900"/>
            <a:ext cx="13641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1700" b="1"/>
              <a:t>236.64</a:t>
            </a:r>
            <a:endParaRPr sz="1700" b="1"/>
          </a:p>
          <a:p>
            <a:pPr algn="r" rtl="1"/>
            <a:r>
              <a:rPr lang="x-none" sz="1700" b="1"/>
              <a:t>236.47</a:t>
            </a:r>
            <a:endParaRPr sz="1700" b="1"/>
          </a:p>
          <a:p>
            <a:pPr algn="r" rtl="1"/>
            <a:r>
              <a:rPr lang="x-none" sz="1700" b="1"/>
              <a:t>236.64</a:t>
            </a:r>
            <a:endParaRPr sz="1700" b="1"/>
          </a:p>
          <a:p>
            <a:pPr algn="r" rtl="1"/>
            <a:r>
              <a:rPr lang="x-none" sz="1700" b="1"/>
              <a:t>236.64</a:t>
            </a:r>
            <a:endParaRPr sz="1700" b="1"/>
          </a:p>
          <a:p>
            <a:pPr algn="r" rtl="1"/>
            <a:r>
              <a:rPr lang="x-none" sz="1700" b="1"/>
              <a:t>236.64</a:t>
            </a:r>
            <a:endParaRPr sz="1700" b="1"/>
          </a:p>
          <a:p>
            <a:pPr algn="r" rtl="1"/>
            <a:r>
              <a:rPr lang="x-none" sz="1700" b="1"/>
              <a:t>236.47</a:t>
            </a:r>
            <a:endParaRPr sz="1700" b="1"/>
          </a:p>
          <a:p>
            <a:pPr algn="r" rtl="1"/>
            <a:r>
              <a:rPr lang="x-none" sz="1700" b="1"/>
              <a:t>236.47</a:t>
            </a:r>
            <a:endParaRPr sz="1700" b="1"/>
          </a:p>
          <a:p>
            <a:pPr algn="r" rtl="1"/>
            <a:r>
              <a:rPr lang="x-none" sz="1700" b="1"/>
              <a:t>236.47</a:t>
            </a:r>
            <a:endParaRPr sz="1700" b="1"/>
          </a:p>
          <a:p>
            <a:pPr algn="r" rtl="1"/>
            <a:r>
              <a:rPr lang="x-none" sz="1700" b="1"/>
              <a:t>236.47</a:t>
            </a:r>
            <a:endParaRPr sz="1700" b="1"/>
          </a:p>
          <a:p>
            <a:pPr algn="r" rtl="1"/>
            <a:r>
              <a:rPr lang="x-none" sz="1700" b="1"/>
              <a:t>236.64</a:t>
            </a:r>
            <a:endParaRPr sz="1700" b="1"/>
          </a:p>
          <a:p>
            <a:pPr algn="r" rtl="1"/>
            <a:endParaRPr sz="1700" b="1"/>
          </a:p>
          <a:p>
            <a:pPr algn="r" rtl="1"/>
            <a:endParaRPr sz="1700" b="1"/>
          </a:p>
        </p:txBody>
      </p:sp>
      <p:sp>
        <p:nvSpPr>
          <p:cNvPr id="268" name="Google Shape;268;g11ee65ebf04_0_79"/>
          <p:cNvSpPr txBox="1"/>
          <p:nvPr/>
        </p:nvSpPr>
        <p:spPr>
          <a:xfrm>
            <a:off x="7829550" y="2266950"/>
            <a:ext cx="1364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2400" b="1"/>
              <a:t>236.55</a:t>
            </a:r>
            <a:endParaRPr sz="2400" b="1"/>
          </a:p>
          <a:p>
            <a:pPr algn="r" rtl="1"/>
            <a:endParaRPr sz="2400" b="1"/>
          </a:p>
        </p:txBody>
      </p:sp>
      <p:sp>
        <p:nvSpPr>
          <p:cNvPr id="269" name="Google Shape;269;g11ee65ebf04_0_79"/>
          <p:cNvSpPr txBox="1"/>
          <p:nvPr/>
        </p:nvSpPr>
        <p:spPr>
          <a:xfrm>
            <a:off x="3006075" y="1251925"/>
            <a:ext cx="1364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1600" b="1"/>
              <a:t>עשר מדידות</a:t>
            </a:r>
            <a:endParaRPr sz="1600" b="1"/>
          </a:p>
        </p:txBody>
      </p:sp>
    </p:spTree>
    <p:extLst>
      <p:ext uri="{BB962C8B-B14F-4D97-AF65-F5344CB8AC3E}">
        <p14:creationId xmlns:p14="http://schemas.microsoft.com/office/powerpoint/2010/main" val="850367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ee65ebf04_0_112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סיכום שלב הפונקציות ומיזוג</a:t>
            </a:r>
            <a:endParaRPr/>
          </a:p>
        </p:txBody>
      </p:sp>
      <p:cxnSp>
        <p:nvCxnSpPr>
          <p:cNvPr id="276" name="Google Shape;276;g11ee65ebf04_0_112"/>
          <p:cNvCxnSpPr/>
          <p:nvPr/>
        </p:nvCxnSpPr>
        <p:spPr>
          <a:xfrm>
            <a:off x="4116975" y="1630475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77" name="Google Shape;277;g11ee65ebf04_0_112"/>
          <p:cNvGrpSpPr/>
          <p:nvPr/>
        </p:nvGrpSpPr>
        <p:grpSpPr>
          <a:xfrm>
            <a:off x="927025" y="1413325"/>
            <a:ext cx="2808950" cy="1385400"/>
            <a:chOff x="-596975" y="1413325"/>
            <a:chExt cx="2808950" cy="1385400"/>
          </a:xfrm>
        </p:grpSpPr>
        <p:sp>
          <p:nvSpPr>
            <p:cNvPr id="278" name="Google Shape;278;g11ee65ebf04_0_112"/>
            <p:cNvSpPr/>
            <p:nvPr/>
          </p:nvSpPr>
          <p:spPr>
            <a:xfrm>
              <a:off x="1185375" y="1525775"/>
              <a:ext cx="1026600" cy="923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g11ee65ebf04_0_112"/>
            <p:cNvSpPr txBox="1"/>
            <p:nvPr/>
          </p:nvSpPr>
          <p:spPr>
            <a:xfrm>
              <a:off x="1185375" y="1525775"/>
              <a:ext cx="8997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 rtl="1"/>
              <a:r>
                <a:rPr lang="x-none" sz="600" b="1"/>
                <a:t>המספר התדיר ביותר:</a:t>
              </a:r>
              <a:endParaRPr sz="600" b="1"/>
            </a:p>
            <a:p>
              <a:pPr algn="r" rtl="1"/>
              <a:r>
                <a:rPr lang="x-none" sz="600" b="1"/>
                <a:t>236.64 = 5 פעמים</a:t>
              </a:r>
              <a:endParaRPr sz="600" b="1"/>
            </a:p>
            <a:p>
              <a:pPr algn="r" rtl="1"/>
              <a:r>
                <a:rPr lang="x-none" sz="600" b="1"/>
                <a:t>236.30 = פעם אחת</a:t>
              </a:r>
              <a:endParaRPr sz="600" b="1"/>
            </a:p>
            <a:p>
              <a:pPr algn="r" rtl="1"/>
              <a:r>
                <a:rPr lang="x-none" sz="600" b="1"/>
                <a:t>236.47 = 3 פעמים</a:t>
              </a:r>
              <a:endParaRPr sz="600" b="1"/>
            </a:p>
            <a:p>
              <a:pPr algn="r" rtl="1"/>
              <a:r>
                <a:rPr lang="x-none" sz="600" b="1"/>
                <a:t>1750.20 = פעם אחת</a:t>
              </a:r>
              <a:endParaRPr sz="600" b="1"/>
            </a:p>
            <a:p>
              <a:pPr algn="r" rtl="1"/>
              <a:r>
                <a:rPr lang="x-none" sz="600" b="1"/>
                <a:t>            =</a:t>
              </a:r>
              <a:endParaRPr sz="600" b="1"/>
            </a:p>
            <a:p>
              <a:pPr algn="r" rtl="1"/>
              <a:r>
                <a:rPr lang="x-none" sz="600" b="1"/>
                <a:t>התדיר ביותר - 236.64</a:t>
              </a:r>
              <a:endParaRPr sz="600" b="1"/>
            </a:p>
          </p:txBody>
        </p:sp>
        <p:cxnSp>
          <p:nvCxnSpPr>
            <p:cNvPr id="280" name="Google Shape;280;g11ee65ebf04_0_112"/>
            <p:cNvCxnSpPr/>
            <p:nvPr/>
          </p:nvCxnSpPr>
          <p:spPr>
            <a:xfrm>
              <a:off x="864975" y="1987475"/>
              <a:ext cx="320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81" name="Google Shape;281;g11ee65ebf04_0_112"/>
            <p:cNvSpPr txBox="1"/>
            <p:nvPr/>
          </p:nvSpPr>
          <p:spPr>
            <a:xfrm>
              <a:off x="-596975" y="1413325"/>
              <a:ext cx="13641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236.30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1750.20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endParaRPr sz="600" b="1"/>
            </a:p>
            <a:p>
              <a:pPr algn="r" rtl="1"/>
              <a:endParaRPr sz="600" b="1"/>
            </a:p>
            <a:p>
              <a:pPr algn="r" rtl="1"/>
              <a:endParaRPr sz="600" b="1"/>
            </a:p>
          </p:txBody>
        </p:sp>
      </p:grpSp>
      <p:sp>
        <p:nvSpPr>
          <p:cNvPr id="282" name="Google Shape;282;g11ee65ebf04_0_112"/>
          <p:cNvSpPr/>
          <p:nvPr/>
        </p:nvSpPr>
        <p:spPr>
          <a:xfrm>
            <a:off x="6658925" y="1970413"/>
            <a:ext cx="2514600" cy="2714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3" name="Google Shape;283;g11ee65ebf04_0_112"/>
          <p:cNvSpPr txBox="1"/>
          <p:nvPr/>
        </p:nvSpPr>
        <p:spPr>
          <a:xfrm>
            <a:off x="6532000" y="1970413"/>
            <a:ext cx="25146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1700" b="1"/>
              <a:t>הממוצע: </a:t>
            </a:r>
            <a:endParaRPr sz="1700" b="1"/>
          </a:p>
          <a:p>
            <a:pPr algn="r" rtl="1"/>
            <a:r>
              <a:rPr lang="x-none" sz="1700" b="1"/>
              <a:t>(236.64*5)+(236.47*5)</a:t>
            </a:r>
            <a:endParaRPr sz="1700" b="1"/>
          </a:p>
          <a:p>
            <a:pPr algn="r" rtl="1"/>
            <a:r>
              <a:rPr lang="x-none" sz="1700" b="1"/>
              <a:t>_________________  =</a:t>
            </a:r>
            <a:endParaRPr sz="1700" b="1"/>
          </a:p>
          <a:p>
            <a:pPr algn="r" rtl="1"/>
            <a:r>
              <a:rPr lang="x-none" sz="1700" b="1"/>
              <a:t>                 10</a:t>
            </a:r>
            <a:endParaRPr sz="1700" b="1"/>
          </a:p>
          <a:p>
            <a:pPr algn="r" rtl="1"/>
            <a:endParaRPr sz="1700" b="1"/>
          </a:p>
          <a:p>
            <a:pPr algn="r" rtl="1"/>
            <a:r>
              <a:rPr lang="x-none" sz="1700" b="1"/>
              <a:t>    1183.2+1182.35</a:t>
            </a:r>
            <a:endParaRPr sz="1700" b="1"/>
          </a:p>
          <a:p>
            <a:pPr algn="r" rtl="1"/>
            <a:r>
              <a:rPr lang="x-none" sz="1700" b="1"/>
              <a:t>    ____________     =</a:t>
            </a:r>
            <a:endParaRPr sz="1700" b="1"/>
          </a:p>
          <a:p>
            <a:pPr algn="r" rtl="1"/>
            <a:r>
              <a:rPr lang="x-none" sz="1700" b="1"/>
              <a:t>                 10</a:t>
            </a:r>
            <a:endParaRPr sz="1700" b="1"/>
          </a:p>
          <a:p>
            <a:pPr algn="r" rtl="1"/>
            <a:endParaRPr sz="1700" b="1"/>
          </a:p>
          <a:p>
            <a:pPr algn="r" rtl="1"/>
            <a:r>
              <a:rPr lang="x-none" sz="1700" b="1"/>
              <a:t>2365.55 / 10 = 236.55</a:t>
            </a:r>
            <a:endParaRPr sz="1700" b="1"/>
          </a:p>
        </p:txBody>
      </p:sp>
      <p:sp>
        <p:nvSpPr>
          <p:cNvPr id="284" name="Google Shape;284;g11ee65ebf04_0_112"/>
          <p:cNvSpPr txBox="1"/>
          <p:nvPr/>
        </p:nvSpPr>
        <p:spPr>
          <a:xfrm>
            <a:off x="4547384" y="1404462"/>
            <a:ext cx="13641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2400" b="1"/>
              <a:t>236.64</a:t>
            </a:r>
            <a:endParaRPr sz="2400" b="1"/>
          </a:p>
          <a:p>
            <a:pPr algn="r" rtl="1"/>
            <a:r>
              <a:rPr lang="x-none" sz="2400" b="1"/>
              <a:t>236.47</a:t>
            </a:r>
            <a:endParaRPr sz="2400" b="1"/>
          </a:p>
          <a:p>
            <a:pPr algn="r" rtl="1"/>
            <a:r>
              <a:rPr lang="x-none" sz="2400" b="1"/>
              <a:t>236.64</a:t>
            </a:r>
            <a:endParaRPr sz="2400" b="1"/>
          </a:p>
          <a:p>
            <a:pPr algn="r" rtl="1"/>
            <a:r>
              <a:rPr lang="x-none" sz="2400" b="1"/>
              <a:t>236.64</a:t>
            </a:r>
            <a:endParaRPr sz="2400" b="1"/>
          </a:p>
          <a:p>
            <a:pPr algn="r" rtl="1"/>
            <a:r>
              <a:rPr lang="x-none" sz="2400" b="1"/>
              <a:t>236.64</a:t>
            </a:r>
            <a:endParaRPr sz="2400" b="1"/>
          </a:p>
          <a:p>
            <a:pPr algn="r" rtl="1"/>
            <a:r>
              <a:rPr lang="x-none" sz="2400" b="1"/>
              <a:t>236.47</a:t>
            </a:r>
            <a:endParaRPr sz="2400" b="1"/>
          </a:p>
          <a:p>
            <a:pPr algn="r" rtl="1"/>
            <a:r>
              <a:rPr lang="x-none" sz="2400" b="1"/>
              <a:t>236.47</a:t>
            </a:r>
            <a:endParaRPr sz="2400" b="1"/>
          </a:p>
          <a:p>
            <a:pPr algn="r" rtl="1"/>
            <a:r>
              <a:rPr lang="x-none" sz="2400" b="1"/>
              <a:t>236.47</a:t>
            </a:r>
            <a:endParaRPr sz="2400" b="1"/>
          </a:p>
          <a:p>
            <a:pPr algn="r" rtl="1"/>
            <a:r>
              <a:rPr lang="x-none" sz="2400" b="1"/>
              <a:t>236.47</a:t>
            </a:r>
            <a:endParaRPr sz="2400" b="1"/>
          </a:p>
          <a:p>
            <a:pPr algn="r" rtl="1"/>
            <a:r>
              <a:rPr lang="x-none" sz="2400" b="1"/>
              <a:t>236.64</a:t>
            </a:r>
            <a:endParaRPr sz="2400" b="1"/>
          </a:p>
          <a:p>
            <a:pPr algn="r" rtl="1"/>
            <a:endParaRPr sz="2400" b="1"/>
          </a:p>
          <a:p>
            <a:pPr algn="r" rtl="1"/>
            <a:endParaRPr sz="2400" b="1"/>
          </a:p>
        </p:txBody>
      </p:sp>
      <p:sp>
        <p:nvSpPr>
          <p:cNvPr id="285" name="Google Shape;285;g11ee65ebf04_0_112"/>
          <p:cNvSpPr txBox="1"/>
          <p:nvPr/>
        </p:nvSpPr>
        <p:spPr>
          <a:xfrm>
            <a:off x="9173525" y="2370463"/>
            <a:ext cx="1364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2400" b="1"/>
              <a:t>236.55</a:t>
            </a:r>
            <a:endParaRPr sz="2400" b="1"/>
          </a:p>
          <a:p>
            <a:pPr algn="r" rtl="1"/>
            <a:endParaRPr sz="2400" b="1"/>
          </a:p>
        </p:txBody>
      </p:sp>
      <p:grpSp>
        <p:nvGrpSpPr>
          <p:cNvPr id="286" name="Google Shape;286;g11ee65ebf04_0_112"/>
          <p:cNvGrpSpPr/>
          <p:nvPr/>
        </p:nvGrpSpPr>
        <p:grpSpPr>
          <a:xfrm>
            <a:off x="1003225" y="1718125"/>
            <a:ext cx="2808950" cy="1385400"/>
            <a:chOff x="-596975" y="1413325"/>
            <a:chExt cx="2808950" cy="1385400"/>
          </a:xfrm>
        </p:grpSpPr>
        <p:sp>
          <p:nvSpPr>
            <p:cNvPr id="287" name="Google Shape;287;g11ee65ebf04_0_112"/>
            <p:cNvSpPr/>
            <p:nvPr/>
          </p:nvSpPr>
          <p:spPr>
            <a:xfrm>
              <a:off x="1185375" y="1525775"/>
              <a:ext cx="1026600" cy="923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g11ee65ebf04_0_112"/>
            <p:cNvSpPr txBox="1"/>
            <p:nvPr/>
          </p:nvSpPr>
          <p:spPr>
            <a:xfrm>
              <a:off x="1185375" y="1525775"/>
              <a:ext cx="8997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 rtl="1"/>
              <a:r>
                <a:rPr lang="x-none" sz="600" b="1"/>
                <a:t>המספר התדיר ביותר:</a:t>
              </a:r>
              <a:endParaRPr sz="600" b="1"/>
            </a:p>
            <a:p>
              <a:pPr algn="r" rtl="1"/>
              <a:r>
                <a:rPr lang="x-none" sz="600" b="1"/>
                <a:t>236.64 = 5 פעמים</a:t>
              </a:r>
              <a:endParaRPr sz="600" b="1"/>
            </a:p>
            <a:p>
              <a:pPr algn="r" rtl="1"/>
              <a:r>
                <a:rPr lang="x-none" sz="600" b="1"/>
                <a:t>236.30 = פעם אחת</a:t>
              </a:r>
              <a:endParaRPr sz="600" b="1"/>
            </a:p>
            <a:p>
              <a:pPr algn="r" rtl="1"/>
              <a:r>
                <a:rPr lang="x-none" sz="600" b="1"/>
                <a:t>236.47 = 3 פעמים</a:t>
              </a:r>
              <a:endParaRPr sz="600" b="1"/>
            </a:p>
            <a:p>
              <a:pPr algn="r" rtl="1"/>
              <a:r>
                <a:rPr lang="x-none" sz="600" b="1"/>
                <a:t>1750.20 = פעם אחת</a:t>
              </a:r>
              <a:endParaRPr sz="600" b="1"/>
            </a:p>
            <a:p>
              <a:pPr algn="r" rtl="1"/>
              <a:r>
                <a:rPr lang="x-none" sz="600" b="1"/>
                <a:t>            =</a:t>
              </a:r>
              <a:endParaRPr sz="600" b="1"/>
            </a:p>
            <a:p>
              <a:pPr algn="r" rtl="1"/>
              <a:r>
                <a:rPr lang="x-none" sz="600" b="1"/>
                <a:t>התדיר ביותר - 236.64</a:t>
              </a:r>
              <a:endParaRPr sz="600" b="1"/>
            </a:p>
          </p:txBody>
        </p:sp>
        <p:cxnSp>
          <p:nvCxnSpPr>
            <p:cNvPr id="289" name="Google Shape;289;g11ee65ebf04_0_112"/>
            <p:cNvCxnSpPr/>
            <p:nvPr/>
          </p:nvCxnSpPr>
          <p:spPr>
            <a:xfrm>
              <a:off x="864975" y="1987475"/>
              <a:ext cx="320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90" name="Google Shape;290;g11ee65ebf04_0_112"/>
            <p:cNvSpPr txBox="1"/>
            <p:nvPr/>
          </p:nvSpPr>
          <p:spPr>
            <a:xfrm>
              <a:off x="-596975" y="1413325"/>
              <a:ext cx="13641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236.30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1750.20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endParaRPr sz="600" b="1"/>
            </a:p>
            <a:p>
              <a:pPr algn="r" rtl="1"/>
              <a:endParaRPr sz="600" b="1"/>
            </a:p>
            <a:p>
              <a:pPr algn="r" rtl="1"/>
              <a:endParaRPr sz="600" b="1"/>
            </a:p>
          </p:txBody>
        </p:sp>
      </p:grpSp>
      <p:grpSp>
        <p:nvGrpSpPr>
          <p:cNvPr id="291" name="Google Shape;291;g11ee65ebf04_0_112"/>
          <p:cNvGrpSpPr/>
          <p:nvPr/>
        </p:nvGrpSpPr>
        <p:grpSpPr>
          <a:xfrm>
            <a:off x="1079425" y="2099125"/>
            <a:ext cx="2808950" cy="1385400"/>
            <a:chOff x="-596975" y="1413325"/>
            <a:chExt cx="2808950" cy="1385400"/>
          </a:xfrm>
        </p:grpSpPr>
        <p:sp>
          <p:nvSpPr>
            <p:cNvPr id="292" name="Google Shape;292;g11ee65ebf04_0_112"/>
            <p:cNvSpPr/>
            <p:nvPr/>
          </p:nvSpPr>
          <p:spPr>
            <a:xfrm>
              <a:off x="1185375" y="1525775"/>
              <a:ext cx="1026600" cy="923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g11ee65ebf04_0_112"/>
            <p:cNvSpPr txBox="1"/>
            <p:nvPr/>
          </p:nvSpPr>
          <p:spPr>
            <a:xfrm>
              <a:off x="1185375" y="1525775"/>
              <a:ext cx="8997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 rtl="1"/>
              <a:r>
                <a:rPr lang="x-none" sz="600" b="1"/>
                <a:t>המספר התדיר ביותר:</a:t>
              </a:r>
              <a:endParaRPr sz="600" b="1"/>
            </a:p>
            <a:p>
              <a:pPr algn="r" rtl="1"/>
              <a:r>
                <a:rPr lang="x-none" sz="600" b="1"/>
                <a:t>236.64 = 5 פעמים</a:t>
              </a:r>
              <a:endParaRPr sz="600" b="1"/>
            </a:p>
            <a:p>
              <a:pPr algn="r" rtl="1"/>
              <a:r>
                <a:rPr lang="x-none" sz="600" b="1"/>
                <a:t>236.30 = פעם אחת</a:t>
              </a:r>
              <a:endParaRPr sz="600" b="1"/>
            </a:p>
            <a:p>
              <a:pPr algn="r" rtl="1"/>
              <a:r>
                <a:rPr lang="x-none" sz="600" b="1"/>
                <a:t>236.47 = 3 פעמים</a:t>
              </a:r>
              <a:endParaRPr sz="600" b="1"/>
            </a:p>
            <a:p>
              <a:pPr algn="r" rtl="1"/>
              <a:r>
                <a:rPr lang="x-none" sz="600" b="1"/>
                <a:t>1750.20 = פעם אחת</a:t>
              </a:r>
              <a:endParaRPr sz="600" b="1"/>
            </a:p>
            <a:p>
              <a:pPr algn="r" rtl="1"/>
              <a:r>
                <a:rPr lang="x-none" sz="600" b="1"/>
                <a:t>            =</a:t>
              </a:r>
              <a:endParaRPr sz="600" b="1"/>
            </a:p>
            <a:p>
              <a:pPr algn="r" rtl="1"/>
              <a:r>
                <a:rPr lang="x-none" sz="600" b="1"/>
                <a:t>התדיר ביותר - 236.64</a:t>
              </a:r>
              <a:endParaRPr sz="600" b="1"/>
            </a:p>
          </p:txBody>
        </p:sp>
        <p:cxnSp>
          <p:nvCxnSpPr>
            <p:cNvPr id="294" name="Google Shape;294;g11ee65ebf04_0_112"/>
            <p:cNvCxnSpPr/>
            <p:nvPr/>
          </p:nvCxnSpPr>
          <p:spPr>
            <a:xfrm>
              <a:off x="864975" y="1987475"/>
              <a:ext cx="320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95" name="Google Shape;295;g11ee65ebf04_0_112"/>
            <p:cNvSpPr txBox="1"/>
            <p:nvPr/>
          </p:nvSpPr>
          <p:spPr>
            <a:xfrm>
              <a:off x="-596975" y="1413325"/>
              <a:ext cx="13641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236.30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1750.20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endParaRPr sz="600" b="1"/>
            </a:p>
            <a:p>
              <a:pPr algn="r" rtl="1"/>
              <a:endParaRPr sz="600" b="1"/>
            </a:p>
            <a:p>
              <a:pPr algn="r" rtl="1"/>
              <a:endParaRPr sz="600" b="1"/>
            </a:p>
          </p:txBody>
        </p:sp>
      </p:grpSp>
      <p:grpSp>
        <p:nvGrpSpPr>
          <p:cNvPr id="296" name="Google Shape;296;g11ee65ebf04_0_112"/>
          <p:cNvGrpSpPr/>
          <p:nvPr/>
        </p:nvGrpSpPr>
        <p:grpSpPr>
          <a:xfrm>
            <a:off x="1155625" y="2403925"/>
            <a:ext cx="2808950" cy="1385400"/>
            <a:chOff x="-596975" y="1413325"/>
            <a:chExt cx="2808950" cy="1385400"/>
          </a:xfrm>
        </p:grpSpPr>
        <p:sp>
          <p:nvSpPr>
            <p:cNvPr id="297" name="Google Shape;297;g11ee65ebf04_0_112"/>
            <p:cNvSpPr/>
            <p:nvPr/>
          </p:nvSpPr>
          <p:spPr>
            <a:xfrm>
              <a:off x="1185375" y="1525775"/>
              <a:ext cx="1026600" cy="923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g11ee65ebf04_0_112"/>
            <p:cNvSpPr txBox="1"/>
            <p:nvPr/>
          </p:nvSpPr>
          <p:spPr>
            <a:xfrm>
              <a:off x="1185375" y="1525775"/>
              <a:ext cx="8997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 rtl="1"/>
              <a:r>
                <a:rPr lang="x-none" sz="600" b="1"/>
                <a:t>המספר התדיר ביותר:</a:t>
              </a:r>
              <a:endParaRPr sz="600" b="1"/>
            </a:p>
            <a:p>
              <a:pPr algn="r" rtl="1"/>
              <a:r>
                <a:rPr lang="x-none" sz="600" b="1"/>
                <a:t>236.64 = 5 פעמים</a:t>
              </a:r>
              <a:endParaRPr sz="600" b="1"/>
            </a:p>
            <a:p>
              <a:pPr algn="r" rtl="1"/>
              <a:r>
                <a:rPr lang="x-none" sz="600" b="1"/>
                <a:t>236.30 = פעם אחת</a:t>
              </a:r>
              <a:endParaRPr sz="600" b="1"/>
            </a:p>
            <a:p>
              <a:pPr algn="r" rtl="1"/>
              <a:r>
                <a:rPr lang="x-none" sz="600" b="1"/>
                <a:t>236.47 = 3 פעמים</a:t>
              </a:r>
              <a:endParaRPr sz="600" b="1"/>
            </a:p>
            <a:p>
              <a:pPr algn="r" rtl="1"/>
              <a:r>
                <a:rPr lang="x-none" sz="600" b="1"/>
                <a:t>1750.20 = פעם אחת</a:t>
              </a:r>
              <a:endParaRPr sz="600" b="1"/>
            </a:p>
            <a:p>
              <a:pPr algn="r" rtl="1"/>
              <a:r>
                <a:rPr lang="x-none" sz="600" b="1"/>
                <a:t>            =</a:t>
              </a:r>
              <a:endParaRPr sz="600" b="1"/>
            </a:p>
            <a:p>
              <a:pPr algn="r" rtl="1"/>
              <a:r>
                <a:rPr lang="x-none" sz="600" b="1"/>
                <a:t>התדיר ביותר - 236.64</a:t>
              </a:r>
              <a:endParaRPr sz="600" b="1"/>
            </a:p>
          </p:txBody>
        </p:sp>
        <p:cxnSp>
          <p:nvCxnSpPr>
            <p:cNvPr id="299" name="Google Shape;299;g11ee65ebf04_0_112"/>
            <p:cNvCxnSpPr/>
            <p:nvPr/>
          </p:nvCxnSpPr>
          <p:spPr>
            <a:xfrm>
              <a:off x="864975" y="1987475"/>
              <a:ext cx="320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00" name="Google Shape;300;g11ee65ebf04_0_112"/>
            <p:cNvSpPr txBox="1"/>
            <p:nvPr/>
          </p:nvSpPr>
          <p:spPr>
            <a:xfrm>
              <a:off x="-596975" y="1413325"/>
              <a:ext cx="13641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236.30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1750.20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endParaRPr sz="600" b="1"/>
            </a:p>
            <a:p>
              <a:pPr algn="r" rtl="1"/>
              <a:endParaRPr sz="600" b="1"/>
            </a:p>
            <a:p>
              <a:pPr algn="r" rtl="1"/>
              <a:endParaRPr sz="600" b="1"/>
            </a:p>
          </p:txBody>
        </p:sp>
      </p:grpSp>
      <p:grpSp>
        <p:nvGrpSpPr>
          <p:cNvPr id="301" name="Google Shape;301;g11ee65ebf04_0_112"/>
          <p:cNvGrpSpPr/>
          <p:nvPr/>
        </p:nvGrpSpPr>
        <p:grpSpPr>
          <a:xfrm>
            <a:off x="1231825" y="2784925"/>
            <a:ext cx="2808950" cy="1385400"/>
            <a:chOff x="-596975" y="1413325"/>
            <a:chExt cx="2808950" cy="1385400"/>
          </a:xfrm>
        </p:grpSpPr>
        <p:sp>
          <p:nvSpPr>
            <p:cNvPr id="302" name="Google Shape;302;g11ee65ebf04_0_112"/>
            <p:cNvSpPr/>
            <p:nvPr/>
          </p:nvSpPr>
          <p:spPr>
            <a:xfrm>
              <a:off x="1185375" y="1525775"/>
              <a:ext cx="1026600" cy="923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g11ee65ebf04_0_112"/>
            <p:cNvSpPr txBox="1"/>
            <p:nvPr/>
          </p:nvSpPr>
          <p:spPr>
            <a:xfrm>
              <a:off x="1185375" y="1525775"/>
              <a:ext cx="8997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 rtl="1"/>
              <a:r>
                <a:rPr lang="x-none" sz="600" b="1"/>
                <a:t>המספר התדיר ביותר:</a:t>
              </a:r>
              <a:endParaRPr sz="600" b="1"/>
            </a:p>
            <a:p>
              <a:pPr algn="r" rtl="1"/>
              <a:r>
                <a:rPr lang="x-none" sz="600" b="1"/>
                <a:t>236.64 = 5 פעמים</a:t>
              </a:r>
              <a:endParaRPr sz="600" b="1"/>
            </a:p>
            <a:p>
              <a:pPr algn="r" rtl="1"/>
              <a:r>
                <a:rPr lang="x-none" sz="600" b="1"/>
                <a:t>236.30 = פעם אחת</a:t>
              </a:r>
              <a:endParaRPr sz="600" b="1"/>
            </a:p>
            <a:p>
              <a:pPr algn="r" rtl="1"/>
              <a:r>
                <a:rPr lang="x-none" sz="600" b="1"/>
                <a:t>236.47 = 3 פעמים</a:t>
              </a:r>
              <a:endParaRPr sz="600" b="1"/>
            </a:p>
            <a:p>
              <a:pPr algn="r" rtl="1"/>
              <a:r>
                <a:rPr lang="x-none" sz="600" b="1"/>
                <a:t>1750.20 = פעם אחת</a:t>
              </a:r>
              <a:endParaRPr sz="600" b="1"/>
            </a:p>
            <a:p>
              <a:pPr algn="r" rtl="1"/>
              <a:r>
                <a:rPr lang="x-none" sz="600" b="1"/>
                <a:t>            =</a:t>
              </a:r>
              <a:endParaRPr sz="600" b="1"/>
            </a:p>
            <a:p>
              <a:pPr algn="r" rtl="1"/>
              <a:r>
                <a:rPr lang="x-none" sz="600" b="1"/>
                <a:t>התדיר ביותר - 236.64</a:t>
              </a:r>
              <a:endParaRPr sz="600" b="1"/>
            </a:p>
          </p:txBody>
        </p:sp>
        <p:cxnSp>
          <p:nvCxnSpPr>
            <p:cNvPr id="304" name="Google Shape;304;g11ee65ebf04_0_112"/>
            <p:cNvCxnSpPr/>
            <p:nvPr/>
          </p:nvCxnSpPr>
          <p:spPr>
            <a:xfrm>
              <a:off x="864975" y="1987475"/>
              <a:ext cx="320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05" name="Google Shape;305;g11ee65ebf04_0_112"/>
            <p:cNvSpPr txBox="1"/>
            <p:nvPr/>
          </p:nvSpPr>
          <p:spPr>
            <a:xfrm>
              <a:off x="-596975" y="1413325"/>
              <a:ext cx="13641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236.30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1750.20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endParaRPr sz="600" b="1"/>
            </a:p>
            <a:p>
              <a:pPr algn="r" rtl="1"/>
              <a:endParaRPr sz="600" b="1"/>
            </a:p>
            <a:p>
              <a:pPr algn="r" rtl="1"/>
              <a:endParaRPr sz="600" b="1"/>
            </a:p>
          </p:txBody>
        </p:sp>
      </p:grpSp>
      <p:grpSp>
        <p:nvGrpSpPr>
          <p:cNvPr id="306" name="Google Shape;306;g11ee65ebf04_0_112"/>
          <p:cNvGrpSpPr/>
          <p:nvPr/>
        </p:nvGrpSpPr>
        <p:grpSpPr>
          <a:xfrm>
            <a:off x="1308025" y="3165925"/>
            <a:ext cx="2808950" cy="1385400"/>
            <a:chOff x="-596975" y="1413325"/>
            <a:chExt cx="2808950" cy="1385400"/>
          </a:xfrm>
        </p:grpSpPr>
        <p:sp>
          <p:nvSpPr>
            <p:cNvPr id="307" name="Google Shape;307;g11ee65ebf04_0_112"/>
            <p:cNvSpPr/>
            <p:nvPr/>
          </p:nvSpPr>
          <p:spPr>
            <a:xfrm>
              <a:off x="1185375" y="1525775"/>
              <a:ext cx="1026600" cy="923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g11ee65ebf04_0_112"/>
            <p:cNvSpPr txBox="1"/>
            <p:nvPr/>
          </p:nvSpPr>
          <p:spPr>
            <a:xfrm>
              <a:off x="1185375" y="1525775"/>
              <a:ext cx="8997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 rtl="1"/>
              <a:r>
                <a:rPr lang="x-none" sz="600" b="1"/>
                <a:t>המספר התדיר ביותר:</a:t>
              </a:r>
              <a:endParaRPr sz="600" b="1"/>
            </a:p>
            <a:p>
              <a:pPr algn="r" rtl="1"/>
              <a:r>
                <a:rPr lang="x-none" sz="600" b="1"/>
                <a:t>236.64 = 5 פעמים</a:t>
              </a:r>
              <a:endParaRPr sz="600" b="1"/>
            </a:p>
            <a:p>
              <a:pPr algn="r" rtl="1"/>
              <a:r>
                <a:rPr lang="x-none" sz="600" b="1"/>
                <a:t>236.30 = פעם אחת</a:t>
              </a:r>
              <a:endParaRPr sz="600" b="1"/>
            </a:p>
            <a:p>
              <a:pPr algn="r" rtl="1"/>
              <a:r>
                <a:rPr lang="x-none" sz="600" b="1"/>
                <a:t>236.47 = 3 פעמים</a:t>
              </a:r>
              <a:endParaRPr sz="600" b="1"/>
            </a:p>
            <a:p>
              <a:pPr algn="r" rtl="1"/>
              <a:r>
                <a:rPr lang="x-none" sz="600" b="1"/>
                <a:t>1750.20 = פעם אחת</a:t>
              </a:r>
              <a:endParaRPr sz="600" b="1"/>
            </a:p>
            <a:p>
              <a:pPr algn="r" rtl="1"/>
              <a:r>
                <a:rPr lang="x-none" sz="600" b="1"/>
                <a:t>            =</a:t>
              </a:r>
              <a:endParaRPr sz="600" b="1"/>
            </a:p>
            <a:p>
              <a:pPr algn="r" rtl="1"/>
              <a:r>
                <a:rPr lang="x-none" sz="600" b="1"/>
                <a:t>התדיר ביותר - 236.64</a:t>
              </a:r>
              <a:endParaRPr sz="600" b="1"/>
            </a:p>
          </p:txBody>
        </p:sp>
        <p:cxnSp>
          <p:nvCxnSpPr>
            <p:cNvPr id="309" name="Google Shape;309;g11ee65ebf04_0_112"/>
            <p:cNvCxnSpPr/>
            <p:nvPr/>
          </p:nvCxnSpPr>
          <p:spPr>
            <a:xfrm>
              <a:off x="864975" y="1987475"/>
              <a:ext cx="320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10" name="Google Shape;310;g11ee65ebf04_0_112"/>
            <p:cNvSpPr txBox="1"/>
            <p:nvPr/>
          </p:nvSpPr>
          <p:spPr>
            <a:xfrm>
              <a:off x="-596975" y="1413325"/>
              <a:ext cx="13641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236.30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1750.20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endParaRPr sz="600" b="1"/>
            </a:p>
            <a:p>
              <a:pPr algn="r" rtl="1"/>
              <a:endParaRPr sz="600" b="1"/>
            </a:p>
            <a:p>
              <a:pPr algn="r" rtl="1"/>
              <a:endParaRPr sz="600" b="1"/>
            </a:p>
          </p:txBody>
        </p:sp>
      </p:grpSp>
      <p:grpSp>
        <p:nvGrpSpPr>
          <p:cNvPr id="311" name="Google Shape;311;g11ee65ebf04_0_112"/>
          <p:cNvGrpSpPr/>
          <p:nvPr/>
        </p:nvGrpSpPr>
        <p:grpSpPr>
          <a:xfrm>
            <a:off x="1384225" y="3546925"/>
            <a:ext cx="2808950" cy="1385400"/>
            <a:chOff x="-596975" y="1413325"/>
            <a:chExt cx="2808950" cy="1385400"/>
          </a:xfrm>
        </p:grpSpPr>
        <p:sp>
          <p:nvSpPr>
            <p:cNvPr id="312" name="Google Shape;312;g11ee65ebf04_0_112"/>
            <p:cNvSpPr/>
            <p:nvPr/>
          </p:nvSpPr>
          <p:spPr>
            <a:xfrm>
              <a:off x="1185375" y="1525775"/>
              <a:ext cx="1026600" cy="923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g11ee65ebf04_0_112"/>
            <p:cNvSpPr txBox="1"/>
            <p:nvPr/>
          </p:nvSpPr>
          <p:spPr>
            <a:xfrm>
              <a:off x="1185375" y="1525775"/>
              <a:ext cx="8997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 rtl="1"/>
              <a:r>
                <a:rPr lang="x-none" sz="600" b="1"/>
                <a:t>המספר התדיר ביותר:</a:t>
              </a:r>
              <a:endParaRPr sz="600" b="1"/>
            </a:p>
            <a:p>
              <a:pPr algn="r" rtl="1"/>
              <a:r>
                <a:rPr lang="x-none" sz="600" b="1"/>
                <a:t>236.64 = 5 פעמים</a:t>
              </a:r>
              <a:endParaRPr sz="600" b="1"/>
            </a:p>
            <a:p>
              <a:pPr algn="r" rtl="1"/>
              <a:r>
                <a:rPr lang="x-none" sz="600" b="1"/>
                <a:t>236.30 = פעם אחת</a:t>
              </a:r>
              <a:endParaRPr sz="600" b="1"/>
            </a:p>
            <a:p>
              <a:pPr algn="r" rtl="1"/>
              <a:r>
                <a:rPr lang="x-none" sz="600" b="1"/>
                <a:t>236.47 = 3 פעמים</a:t>
              </a:r>
              <a:endParaRPr sz="600" b="1"/>
            </a:p>
            <a:p>
              <a:pPr algn="r" rtl="1"/>
              <a:r>
                <a:rPr lang="x-none" sz="600" b="1"/>
                <a:t>1750.20 = פעם אחת</a:t>
              </a:r>
              <a:endParaRPr sz="600" b="1"/>
            </a:p>
            <a:p>
              <a:pPr algn="r" rtl="1"/>
              <a:r>
                <a:rPr lang="x-none" sz="600" b="1"/>
                <a:t>            =</a:t>
              </a:r>
              <a:endParaRPr sz="600" b="1"/>
            </a:p>
            <a:p>
              <a:pPr algn="r" rtl="1"/>
              <a:r>
                <a:rPr lang="x-none" sz="600" b="1"/>
                <a:t>התדיר ביותר - 236.64</a:t>
              </a:r>
              <a:endParaRPr sz="600" b="1"/>
            </a:p>
          </p:txBody>
        </p:sp>
        <p:cxnSp>
          <p:nvCxnSpPr>
            <p:cNvPr id="314" name="Google Shape;314;g11ee65ebf04_0_112"/>
            <p:cNvCxnSpPr/>
            <p:nvPr/>
          </p:nvCxnSpPr>
          <p:spPr>
            <a:xfrm>
              <a:off x="864975" y="1987475"/>
              <a:ext cx="320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15" name="Google Shape;315;g11ee65ebf04_0_112"/>
            <p:cNvSpPr txBox="1"/>
            <p:nvPr/>
          </p:nvSpPr>
          <p:spPr>
            <a:xfrm>
              <a:off x="-596975" y="1413325"/>
              <a:ext cx="13641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236.30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1750.20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endParaRPr sz="600" b="1"/>
            </a:p>
            <a:p>
              <a:pPr algn="r" rtl="1"/>
              <a:endParaRPr sz="600" b="1"/>
            </a:p>
            <a:p>
              <a:pPr algn="r" rtl="1"/>
              <a:endParaRPr sz="600" b="1"/>
            </a:p>
          </p:txBody>
        </p:sp>
      </p:grpSp>
      <p:grpSp>
        <p:nvGrpSpPr>
          <p:cNvPr id="316" name="Google Shape;316;g11ee65ebf04_0_112"/>
          <p:cNvGrpSpPr/>
          <p:nvPr/>
        </p:nvGrpSpPr>
        <p:grpSpPr>
          <a:xfrm>
            <a:off x="1460425" y="3927925"/>
            <a:ext cx="2808950" cy="1385400"/>
            <a:chOff x="-596975" y="1413325"/>
            <a:chExt cx="2808950" cy="1385400"/>
          </a:xfrm>
        </p:grpSpPr>
        <p:sp>
          <p:nvSpPr>
            <p:cNvPr id="317" name="Google Shape;317;g11ee65ebf04_0_112"/>
            <p:cNvSpPr/>
            <p:nvPr/>
          </p:nvSpPr>
          <p:spPr>
            <a:xfrm>
              <a:off x="1185375" y="1525775"/>
              <a:ext cx="1026600" cy="923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g11ee65ebf04_0_112"/>
            <p:cNvSpPr txBox="1"/>
            <p:nvPr/>
          </p:nvSpPr>
          <p:spPr>
            <a:xfrm>
              <a:off x="1185375" y="1525775"/>
              <a:ext cx="8997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 rtl="1"/>
              <a:r>
                <a:rPr lang="x-none" sz="600" b="1"/>
                <a:t>המספר התדיר ביותר:</a:t>
              </a:r>
              <a:endParaRPr sz="600" b="1"/>
            </a:p>
            <a:p>
              <a:pPr algn="r" rtl="1"/>
              <a:r>
                <a:rPr lang="x-none" sz="600" b="1"/>
                <a:t>236.64 = 5 פעמים</a:t>
              </a:r>
              <a:endParaRPr sz="600" b="1"/>
            </a:p>
            <a:p>
              <a:pPr algn="r" rtl="1"/>
              <a:r>
                <a:rPr lang="x-none" sz="600" b="1"/>
                <a:t>236.30 = פעם אחת</a:t>
              </a:r>
              <a:endParaRPr sz="600" b="1"/>
            </a:p>
            <a:p>
              <a:pPr algn="r" rtl="1"/>
              <a:r>
                <a:rPr lang="x-none" sz="600" b="1"/>
                <a:t>236.47 = 3 פעמים</a:t>
              </a:r>
              <a:endParaRPr sz="600" b="1"/>
            </a:p>
            <a:p>
              <a:pPr algn="r" rtl="1"/>
              <a:r>
                <a:rPr lang="x-none" sz="600" b="1"/>
                <a:t>1750.20 = פעם אחת</a:t>
              </a:r>
              <a:endParaRPr sz="600" b="1"/>
            </a:p>
            <a:p>
              <a:pPr algn="r" rtl="1"/>
              <a:r>
                <a:rPr lang="x-none" sz="600" b="1"/>
                <a:t>            =</a:t>
              </a:r>
              <a:endParaRPr sz="600" b="1"/>
            </a:p>
            <a:p>
              <a:pPr algn="r" rtl="1"/>
              <a:r>
                <a:rPr lang="x-none" sz="600" b="1"/>
                <a:t>התדיר ביותר - 236.64</a:t>
              </a:r>
              <a:endParaRPr sz="600" b="1"/>
            </a:p>
          </p:txBody>
        </p:sp>
        <p:cxnSp>
          <p:nvCxnSpPr>
            <p:cNvPr id="319" name="Google Shape;319;g11ee65ebf04_0_112"/>
            <p:cNvCxnSpPr/>
            <p:nvPr/>
          </p:nvCxnSpPr>
          <p:spPr>
            <a:xfrm>
              <a:off x="864975" y="1987475"/>
              <a:ext cx="320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20" name="Google Shape;320;g11ee65ebf04_0_112"/>
            <p:cNvSpPr txBox="1"/>
            <p:nvPr/>
          </p:nvSpPr>
          <p:spPr>
            <a:xfrm>
              <a:off x="-596975" y="1413325"/>
              <a:ext cx="13641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236.30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1750.20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endParaRPr sz="600" b="1"/>
            </a:p>
            <a:p>
              <a:pPr algn="r" rtl="1"/>
              <a:endParaRPr sz="600" b="1"/>
            </a:p>
            <a:p>
              <a:pPr algn="r" rtl="1"/>
              <a:endParaRPr sz="600" b="1"/>
            </a:p>
          </p:txBody>
        </p:sp>
      </p:grpSp>
      <p:grpSp>
        <p:nvGrpSpPr>
          <p:cNvPr id="321" name="Google Shape;321;g11ee65ebf04_0_112"/>
          <p:cNvGrpSpPr/>
          <p:nvPr/>
        </p:nvGrpSpPr>
        <p:grpSpPr>
          <a:xfrm>
            <a:off x="1536625" y="4308925"/>
            <a:ext cx="2808950" cy="1385400"/>
            <a:chOff x="-596975" y="1413325"/>
            <a:chExt cx="2808950" cy="1385400"/>
          </a:xfrm>
        </p:grpSpPr>
        <p:sp>
          <p:nvSpPr>
            <p:cNvPr id="322" name="Google Shape;322;g11ee65ebf04_0_112"/>
            <p:cNvSpPr/>
            <p:nvPr/>
          </p:nvSpPr>
          <p:spPr>
            <a:xfrm>
              <a:off x="1185375" y="1525775"/>
              <a:ext cx="1026600" cy="923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g11ee65ebf04_0_112"/>
            <p:cNvSpPr txBox="1"/>
            <p:nvPr/>
          </p:nvSpPr>
          <p:spPr>
            <a:xfrm>
              <a:off x="1185375" y="1525775"/>
              <a:ext cx="8997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 rtl="1"/>
              <a:r>
                <a:rPr lang="x-none" sz="600" b="1"/>
                <a:t>המספר התדיר ביותר:</a:t>
              </a:r>
              <a:endParaRPr sz="600" b="1"/>
            </a:p>
            <a:p>
              <a:pPr algn="r" rtl="1"/>
              <a:r>
                <a:rPr lang="x-none" sz="600" b="1"/>
                <a:t>236.64 = 5 פעמים</a:t>
              </a:r>
              <a:endParaRPr sz="600" b="1"/>
            </a:p>
            <a:p>
              <a:pPr algn="r" rtl="1"/>
              <a:r>
                <a:rPr lang="x-none" sz="600" b="1"/>
                <a:t>236.30 = פעם אחת</a:t>
              </a:r>
              <a:endParaRPr sz="600" b="1"/>
            </a:p>
            <a:p>
              <a:pPr algn="r" rtl="1"/>
              <a:r>
                <a:rPr lang="x-none" sz="600" b="1"/>
                <a:t>236.47 = 3 פעמים</a:t>
              </a:r>
              <a:endParaRPr sz="600" b="1"/>
            </a:p>
            <a:p>
              <a:pPr algn="r" rtl="1"/>
              <a:r>
                <a:rPr lang="x-none" sz="600" b="1"/>
                <a:t>1750.20 = פעם אחת</a:t>
              </a:r>
              <a:endParaRPr sz="600" b="1"/>
            </a:p>
            <a:p>
              <a:pPr algn="r" rtl="1"/>
              <a:r>
                <a:rPr lang="x-none" sz="600" b="1"/>
                <a:t>            =</a:t>
              </a:r>
              <a:endParaRPr sz="600" b="1"/>
            </a:p>
            <a:p>
              <a:pPr algn="r" rtl="1"/>
              <a:r>
                <a:rPr lang="x-none" sz="600" b="1"/>
                <a:t>התדיר ביותר - 236.64</a:t>
              </a:r>
              <a:endParaRPr sz="600" b="1"/>
            </a:p>
          </p:txBody>
        </p:sp>
        <p:cxnSp>
          <p:nvCxnSpPr>
            <p:cNvPr id="324" name="Google Shape;324;g11ee65ebf04_0_112"/>
            <p:cNvCxnSpPr/>
            <p:nvPr/>
          </p:nvCxnSpPr>
          <p:spPr>
            <a:xfrm>
              <a:off x="864975" y="1987475"/>
              <a:ext cx="320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25" name="Google Shape;325;g11ee65ebf04_0_112"/>
            <p:cNvSpPr txBox="1"/>
            <p:nvPr/>
          </p:nvSpPr>
          <p:spPr>
            <a:xfrm>
              <a:off x="-596975" y="1413325"/>
              <a:ext cx="13641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236.30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1750.20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endParaRPr sz="600" b="1"/>
            </a:p>
            <a:p>
              <a:pPr algn="r" rtl="1"/>
              <a:endParaRPr sz="600" b="1"/>
            </a:p>
            <a:p>
              <a:pPr algn="r" rtl="1"/>
              <a:endParaRPr sz="600" b="1"/>
            </a:p>
          </p:txBody>
        </p:sp>
      </p:grpSp>
      <p:grpSp>
        <p:nvGrpSpPr>
          <p:cNvPr id="326" name="Google Shape;326;g11ee65ebf04_0_112"/>
          <p:cNvGrpSpPr/>
          <p:nvPr/>
        </p:nvGrpSpPr>
        <p:grpSpPr>
          <a:xfrm>
            <a:off x="1612825" y="4689925"/>
            <a:ext cx="2808950" cy="1385400"/>
            <a:chOff x="-596975" y="1413325"/>
            <a:chExt cx="2808950" cy="1385400"/>
          </a:xfrm>
        </p:grpSpPr>
        <p:sp>
          <p:nvSpPr>
            <p:cNvPr id="327" name="Google Shape;327;g11ee65ebf04_0_112"/>
            <p:cNvSpPr/>
            <p:nvPr/>
          </p:nvSpPr>
          <p:spPr>
            <a:xfrm>
              <a:off x="1185375" y="1525775"/>
              <a:ext cx="1026600" cy="923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g11ee65ebf04_0_112"/>
            <p:cNvSpPr txBox="1"/>
            <p:nvPr/>
          </p:nvSpPr>
          <p:spPr>
            <a:xfrm>
              <a:off x="1185375" y="1525775"/>
              <a:ext cx="8997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 rtl="1"/>
              <a:r>
                <a:rPr lang="x-none" sz="600" b="1"/>
                <a:t>המספר התדיר ביותר:</a:t>
              </a:r>
              <a:endParaRPr sz="600" b="1"/>
            </a:p>
            <a:p>
              <a:pPr algn="r" rtl="1"/>
              <a:r>
                <a:rPr lang="x-none" sz="600" b="1"/>
                <a:t>236.64 = 5 פעמים</a:t>
              </a:r>
              <a:endParaRPr sz="600" b="1"/>
            </a:p>
            <a:p>
              <a:pPr algn="r" rtl="1"/>
              <a:r>
                <a:rPr lang="x-none" sz="600" b="1"/>
                <a:t>236.30 = פעם אחת</a:t>
              </a:r>
              <a:endParaRPr sz="600" b="1"/>
            </a:p>
            <a:p>
              <a:pPr algn="r" rtl="1"/>
              <a:r>
                <a:rPr lang="x-none" sz="600" b="1"/>
                <a:t>236.47 = 3 פעמים</a:t>
              </a:r>
              <a:endParaRPr sz="600" b="1"/>
            </a:p>
            <a:p>
              <a:pPr algn="r" rtl="1"/>
              <a:r>
                <a:rPr lang="x-none" sz="600" b="1"/>
                <a:t>1750.20 = פעם אחת</a:t>
              </a:r>
              <a:endParaRPr sz="600" b="1"/>
            </a:p>
            <a:p>
              <a:pPr algn="r" rtl="1"/>
              <a:r>
                <a:rPr lang="x-none" sz="600" b="1"/>
                <a:t>            =</a:t>
              </a:r>
              <a:endParaRPr sz="600" b="1"/>
            </a:p>
            <a:p>
              <a:pPr algn="r" rtl="1"/>
              <a:r>
                <a:rPr lang="x-none" sz="600" b="1"/>
                <a:t>התדיר ביותר - 236.64</a:t>
              </a:r>
              <a:endParaRPr sz="600" b="1"/>
            </a:p>
          </p:txBody>
        </p:sp>
        <p:cxnSp>
          <p:nvCxnSpPr>
            <p:cNvPr id="329" name="Google Shape;329;g11ee65ebf04_0_112"/>
            <p:cNvCxnSpPr/>
            <p:nvPr/>
          </p:nvCxnSpPr>
          <p:spPr>
            <a:xfrm>
              <a:off x="864975" y="1987475"/>
              <a:ext cx="320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30" name="Google Shape;330;g11ee65ebf04_0_112"/>
            <p:cNvSpPr txBox="1"/>
            <p:nvPr/>
          </p:nvSpPr>
          <p:spPr>
            <a:xfrm>
              <a:off x="-596975" y="1413325"/>
              <a:ext cx="13641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236.30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236.47</a:t>
              </a:r>
              <a:endParaRPr sz="600" b="1"/>
            </a:p>
            <a:p>
              <a:pPr algn="r" rtl="1"/>
              <a:r>
                <a:rPr lang="x-none" sz="600" b="1"/>
                <a:t>1750.20</a:t>
              </a:r>
              <a:endParaRPr sz="600" b="1"/>
            </a:p>
            <a:p>
              <a:pPr algn="r" rtl="1"/>
              <a:r>
                <a:rPr lang="x-none" sz="600" b="1"/>
                <a:t>236.64</a:t>
              </a:r>
              <a:endParaRPr sz="600" b="1"/>
            </a:p>
            <a:p>
              <a:pPr algn="r" rtl="1"/>
              <a:endParaRPr sz="600" b="1"/>
            </a:p>
            <a:p>
              <a:pPr algn="r" rtl="1"/>
              <a:endParaRPr sz="600" b="1"/>
            </a:p>
            <a:p>
              <a:pPr algn="r" rtl="1"/>
              <a:endParaRPr sz="600" b="1"/>
            </a:p>
          </p:txBody>
        </p:sp>
      </p:grpSp>
      <p:cxnSp>
        <p:nvCxnSpPr>
          <p:cNvPr id="331" name="Google Shape;331;g11ee65ebf04_0_112"/>
          <p:cNvCxnSpPr/>
          <p:nvPr/>
        </p:nvCxnSpPr>
        <p:spPr>
          <a:xfrm>
            <a:off x="4116975" y="1935275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2" name="Google Shape;332;g11ee65ebf04_0_112"/>
          <p:cNvCxnSpPr/>
          <p:nvPr/>
        </p:nvCxnSpPr>
        <p:spPr>
          <a:xfrm>
            <a:off x="4116975" y="2392475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3" name="Google Shape;333;g11ee65ebf04_0_112"/>
          <p:cNvCxnSpPr/>
          <p:nvPr/>
        </p:nvCxnSpPr>
        <p:spPr>
          <a:xfrm>
            <a:off x="4116975" y="2697275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4" name="Google Shape;334;g11ee65ebf04_0_112"/>
          <p:cNvCxnSpPr/>
          <p:nvPr/>
        </p:nvCxnSpPr>
        <p:spPr>
          <a:xfrm>
            <a:off x="4116975" y="3078275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5" name="Google Shape;335;g11ee65ebf04_0_112"/>
          <p:cNvCxnSpPr/>
          <p:nvPr/>
        </p:nvCxnSpPr>
        <p:spPr>
          <a:xfrm>
            <a:off x="4116975" y="3459275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6" name="Google Shape;336;g11ee65ebf04_0_112"/>
          <p:cNvCxnSpPr/>
          <p:nvPr/>
        </p:nvCxnSpPr>
        <p:spPr>
          <a:xfrm>
            <a:off x="4193175" y="4221275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7" name="Google Shape;337;g11ee65ebf04_0_112"/>
          <p:cNvCxnSpPr/>
          <p:nvPr/>
        </p:nvCxnSpPr>
        <p:spPr>
          <a:xfrm>
            <a:off x="4116975" y="3840275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8" name="Google Shape;338;g11ee65ebf04_0_112"/>
          <p:cNvCxnSpPr/>
          <p:nvPr/>
        </p:nvCxnSpPr>
        <p:spPr>
          <a:xfrm>
            <a:off x="4269375" y="4602275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9" name="Google Shape;339;g11ee65ebf04_0_112"/>
          <p:cNvCxnSpPr/>
          <p:nvPr/>
        </p:nvCxnSpPr>
        <p:spPr>
          <a:xfrm>
            <a:off x="4269375" y="5059475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0" name="Google Shape;340;g11ee65ebf04_0_112"/>
          <p:cNvCxnSpPr/>
          <p:nvPr/>
        </p:nvCxnSpPr>
        <p:spPr>
          <a:xfrm>
            <a:off x="5911475" y="1694725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1" name="Google Shape;341;g11ee65ebf04_0_112"/>
          <p:cNvCxnSpPr/>
          <p:nvPr/>
        </p:nvCxnSpPr>
        <p:spPr>
          <a:xfrm>
            <a:off x="5911475" y="2075725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2" name="Google Shape;342;g11ee65ebf04_0_112"/>
          <p:cNvCxnSpPr/>
          <p:nvPr/>
        </p:nvCxnSpPr>
        <p:spPr>
          <a:xfrm>
            <a:off x="5893332" y="2416811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3" name="Google Shape;343;g11ee65ebf04_0_112"/>
          <p:cNvCxnSpPr/>
          <p:nvPr/>
        </p:nvCxnSpPr>
        <p:spPr>
          <a:xfrm>
            <a:off x="5875189" y="2779668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4" name="Google Shape;344;g11ee65ebf04_0_112"/>
          <p:cNvCxnSpPr/>
          <p:nvPr/>
        </p:nvCxnSpPr>
        <p:spPr>
          <a:xfrm>
            <a:off x="5896961" y="3160668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5" name="Google Shape;345;g11ee65ebf04_0_112"/>
          <p:cNvCxnSpPr/>
          <p:nvPr/>
        </p:nvCxnSpPr>
        <p:spPr>
          <a:xfrm>
            <a:off x="5900589" y="3523525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6" name="Google Shape;346;g11ee65ebf04_0_112"/>
          <p:cNvCxnSpPr/>
          <p:nvPr/>
        </p:nvCxnSpPr>
        <p:spPr>
          <a:xfrm>
            <a:off x="5900589" y="3850096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7" name="Google Shape;347;g11ee65ebf04_0_112"/>
          <p:cNvCxnSpPr/>
          <p:nvPr/>
        </p:nvCxnSpPr>
        <p:spPr>
          <a:xfrm>
            <a:off x="5900589" y="4231096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8" name="Google Shape;348;g11ee65ebf04_0_112"/>
          <p:cNvCxnSpPr/>
          <p:nvPr/>
        </p:nvCxnSpPr>
        <p:spPr>
          <a:xfrm>
            <a:off x="5900589" y="4612096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9" name="Google Shape;349;g11ee65ebf04_0_112"/>
          <p:cNvCxnSpPr/>
          <p:nvPr/>
        </p:nvCxnSpPr>
        <p:spPr>
          <a:xfrm>
            <a:off x="5900589" y="4993096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0" name="Google Shape;350;g11ee65ebf04_0_112"/>
          <p:cNvCxnSpPr/>
          <p:nvPr/>
        </p:nvCxnSpPr>
        <p:spPr>
          <a:xfrm>
            <a:off x="9278786" y="3096618"/>
            <a:ext cx="57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1" name="Google Shape;351;g11ee65ebf04_0_112"/>
          <p:cNvSpPr txBox="1"/>
          <p:nvPr/>
        </p:nvSpPr>
        <p:spPr>
          <a:xfrm>
            <a:off x="2996075" y="924875"/>
            <a:ext cx="1703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1900" b="1"/>
              <a:t>פונקציה א' 10x</a:t>
            </a:r>
            <a:endParaRPr sz="1900" b="1"/>
          </a:p>
        </p:txBody>
      </p:sp>
      <p:sp>
        <p:nvSpPr>
          <p:cNvPr id="352" name="Google Shape;352;g11ee65ebf04_0_112"/>
          <p:cNvSpPr txBox="1"/>
          <p:nvPr/>
        </p:nvSpPr>
        <p:spPr>
          <a:xfrm>
            <a:off x="7187075" y="924875"/>
            <a:ext cx="1703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1900" b="1"/>
              <a:t>פונקציה ב'</a:t>
            </a:r>
            <a:endParaRPr sz="1900" b="1"/>
          </a:p>
        </p:txBody>
      </p:sp>
    </p:spTree>
    <p:extLst>
      <p:ext uri="{BB962C8B-B14F-4D97-AF65-F5344CB8AC3E}">
        <p14:creationId xmlns:p14="http://schemas.microsoft.com/office/powerpoint/2010/main" val="1969841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20eba46af4_0_6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חיבור לאינטרנט - כניסה לאתר</a:t>
            </a:r>
            <a:endParaRPr/>
          </a:p>
        </p:txBody>
      </p:sp>
      <p:sp>
        <p:nvSpPr>
          <p:cNvPr id="359" name="Google Shape;359;g120eba46af4_0_6"/>
          <p:cNvSpPr txBox="1">
            <a:spLocks noGrp="1"/>
          </p:cNvSpPr>
          <p:nvPr>
            <p:ph type="body" idx="1"/>
          </p:nvPr>
        </p:nvSpPr>
        <p:spPr>
          <a:xfrm>
            <a:off x="2259775" y="5511400"/>
            <a:ext cx="8192700" cy="98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457200" indent="-406400" algn="l" rtl="0">
              <a:lnSpc>
                <a:spcPct val="115000"/>
              </a:lnSpc>
              <a:spcBef>
                <a:spcPts val="0"/>
              </a:spcBef>
              <a:buSzPts val="2800"/>
              <a:buChar char="•"/>
            </a:pPr>
            <a:r>
              <a:rPr lang="x-none" u="sng">
                <a:solidFill>
                  <a:schemeClr val="hlink"/>
                </a:solidFill>
                <a:hlinkClick r:id="rId3"/>
              </a:rPr>
              <a:t>https://thingspeak.com/</a:t>
            </a:r>
            <a:endParaRPr/>
          </a:p>
        </p:txBody>
      </p:sp>
      <p:pic>
        <p:nvPicPr>
          <p:cNvPr id="360" name="Google Shape;360;g120eba46af4_0_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6321" r="5209" b="6005"/>
          <a:stretch/>
        </p:blipFill>
        <p:spPr>
          <a:xfrm>
            <a:off x="2259776" y="888475"/>
            <a:ext cx="8267474" cy="455129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120eba46af4_0_6"/>
          <p:cNvSpPr/>
          <p:nvPr/>
        </p:nvSpPr>
        <p:spPr>
          <a:xfrm>
            <a:off x="9036025" y="758800"/>
            <a:ext cx="808500" cy="8295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rtl="1"/>
            <a:endParaRPr/>
          </a:p>
        </p:txBody>
      </p:sp>
    </p:spTree>
    <p:extLst>
      <p:ext uri="{BB962C8B-B14F-4D97-AF65-F5344CB8AC3E}">
        <p14:creationId xmlns:p14="http://schemas.microsoft.com/office/powerpoint/2010/main" val="1603687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20eba46af4_0_20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חיבור לאינטרנט</a:t>
            </a:r>
            <a:endParaRPr/>
          </a:p>
        </p:txBody>
      </p:sp>
      <p:sp>
        <p:nvSpPr>
          <p:cNvPr id="368" name="Google Shape;368;g120eba46af4_0_20"/>
          <p:cNvSpPr txBox="1">
            <a:spLocks noGrp="1"/>
          </p:cNvSpPr>
          <p:nvPr>
            <p:ph type="body" idx="1"/>
          </p:nvPr>
        </p:nvSpPr>
        <p:spPr>
          <a:xfrm>
            <a:off x="2259775" y="5511400"/>
            <a:ext cx="8192700" cy="98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457200" indent="-406400" algn="l" rtl="0">
              <a:lnSpc>
                <a:spcPct val="115000"/>
              </a:lnSpc>
              <a:spcBef>
                <a:spcPts val="0"/>
              </a:spcBef>
              <a:buSzPts val="2800"/>
              <a:buChar char="•"/>
            </a:pPr>
            <a:r>
              <a:rPr lang="x-none" u="sng">
                <a:solidFill>
                  <a:schemeClr val="hlink"/>
                </a:solidFill>
                <a:hlinkClick r:id="rId3"/>
              </a:rPr>
              <a:t>https://thingspeak.com/</a:t>
            </a:r>
            <a:endParaRPr/>
          </a:p>
        </p:txBody>
      </p:sp>
      <p:pic>
        <p:nvPicPr>
          <p:cNvPr id="369" name="Google Shape;369;g120eba46af4_0_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9774" y="1037151"/>
            <a:ext cx="7991526" cy="4967839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120eba46af4_0_20"/>
          <p:cNvSpPr/>
          <p:nvPr/>
        </p:nvSpPr>
        <p:spPr>
          <a:xfrm>
            <a:off x="2259775" y="1749200"/>
            <a:ext cx="2165700" cy="21657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rtl="1"/>
            <a:endParaRPr/>
          </a:p>
        </p:txBody>
      </p:sp>
      <p:cxnSp>
        <p:nvCxnSpPr>
          <p:cNvPr id="371" name="Google Shape;371;g120eba46af4_0_20"/>
          <p:cNvCxnSpPr/>
          <p:nvPr/>
        </p:nvCxnSpPr>
        <p:spPr>
          <a:xfrm rot="10800000">
            <a:off x="3578750" y="2915475"/>
            <a:ext cx="1485300" cy="3747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41176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6e5fbe8d8_0_54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למה למדוד גשם?</a:t>
            </a:r>
            <a:endParaRPr/>
          </a:p>
        </p:txBody>
      </p:sp>
      <p:sp>
        <p:nvSpPr>
          <p:cNvPr id="72" name="Google Shape;72;g116e5fbe8d8_0_54"/>
          <p:cNvSpPr txBox="1">
            <a:spLocks noGrp="1"/>
          </p:cNvSpPr>
          <p:nvPr>
            <p:ph type="subTitle" idx="4294967295"/>
          </p:nvPr>
        </p:nvSpPr>
        <p:spPr>
          <a:xfrm>
            <a:off x="2253800" y="756183"/>
            <a:ext cx="8155800" cy="244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457200" indent="-342900">
              <a:lnSpc>
                <a:spcPct val="115000"/>
              </a:lnSpc>
              <a:spcBef>
                <a:spcPts val="0"/>
              </a:spcBef>
              <a:buSzPts val="1800"/>
              <a:buChar char="●"/>
            </a:pPr>
            <a:r>
              <a:rPr lang="x-none"/>
              <a:t>מדידת גשם עוזרת לחקלאים להחליט האם להשקות</a:t>
            </a:r>
            <a:endParaRPr/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buSzPts val="1800"/>
              <a:buChar char="●"/>
            </a:pPr>
            <a:r>
              <a:rPr lang="x-none"/>
              <a:t>מדידות גשם מהעבר עוזרת לחקלאים להחליט אלו זנים ומינים מתאימים לאזור מסויים.</a:t>
            </a:r>
            <a:endParaRPr/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buSzPts val="1800"/>
              <a:buChar char="●"/>
            </a:pPr>
            <a:r>
              <a:rPr lang="x-none"/>
              <a:t>מדידות גשם מספקות מידע חשוב גם בניטור תופעות אקלימיות</a:t>
            </a:r>
            <a:endParaRPr/>
          </a:p>
        </p:txBody>
      </p:sp>
      <p:pic>
        <p:nvPicPr>
          <p:cNvPr id="73" name="Google Shape;73;g116e5fbe8d8_0_5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975" y="3021875"/>
            <a:ext cx="3833000" cy="28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116e5fbe8d8_0_5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802" y="2944701"/>
            <a:ext cx="2286100" cy="3029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3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20eba46af4_0_45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חיבור לאינטרנט: מלאו את הפרטים</a:t>
            </a:r>
            <a:endParaRPr/>
          </a:p>
        </p:txBody>
      </p:sp>
      <p:pic>
        <p:nvPicPr>
          <p:cNvPr id="378" name="Google Shape;378;g120eba46af4_0_4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1025" y="809550"/>
            <a:ext cx="7886700" cy="523890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120eba46af4_0_45"/>
          <p:cNvSpPr/>
          <p:nvPr/>
        </p:nvSpPr>
        <p:spPr>
          <a:xfrm>
            <a:off x="2635975" y="1850150"/>
            <a:ext cx="2636100" cy="35901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80" name="Google Shape;380;g120eba46af4_0_45"/>
          <p:cNvCxnSpPr/>
          <p:nvPr/>
        </p:nvCxnSpPr>
        <p:spPr>
          <a:xfrm flipH="1">
            <a:off x="5052475" y="3567803"/>
            <a:ext cx="878700" cy="6963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68815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20eba46af4_0_61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חיבור לאינטרנט: מלאו את הפרטים</a:t>
            </a:r>
            <a:br>
              <a:rPr lang="x-none"/>
            </a:br>
            <a:r>
              <a:rPr lang="x-none" sz="3000"/>
              <a:t>ואשרו את ההודעה שתשלח למייל שלכם</a:t>
            </a:r>
            <a:endParaRPr sz="3000"/>
          </a:p>
        </p:txBody>
      </p:sp>
      <p:pic>
        <p:nvPicPr>
          <p:cNvPr id="387" name="Google Shape;387;g120eba46af4_0_6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6500" y="1037150"/>
            <a:ext cx="7886700" cy="512421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g120eba46af4_0_61"/>
          <p:cNvSpPr/>
          <p:nvPr/>
        </p:nvSpPr>
        <p:spPr>
          <a:xfrm>
            <a:off x="2543957" y="2055149"/>
            <a:ext cx="2670000" cy="39708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89" name="Google Shape;389;g120eba46af4_0_61"/>
          <p:cNvCxnSpPr/>
          <p:nvPr/>
        </p:nvCxnSpPr>
        <p:spPr>
          <a:xfrm flipH="1">
            <a:off x="4991588" y="3954949"/>
            <a:ext cx="889800" cy="7701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914410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20eba46af4_0_71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חיבור לאינטרנט:</a:t>
            </a:r>
            <a:r>
              <a:rPr lang="x-none" sz="3000"/>
              <a:t> בחרו סיסמא ו</a:t>
            </a:r>
            <a:endParaRPr sz="3000"/>
          </a:p>
        </p:txBody>
      </p:sp>
      <p:sp>
        <p:nvSpPr>
          <p:cNvPr id="396" name="Google Shape;396;g120eba46af4_0_71"/>
          <p:cNvSpPr txBox="1">
            <a:spLocks noGrp="1"/>
          </p:cNvSpPr>
          <p:nvPr>
            <p:ph type="body" idx="1"/>
          </p:nvPr>
        </p:nvSpPr>
        <p:spPr>
          <a:xfrm>
            <a:off x="2259775" y="5663800"/>
            <a:ext cx="8192700" cy="98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457200" indent="-406400" algn="l" rtl="0">
              <a:lnSpc>
                <a:spcPct val="115000"/>
              </a:lnSpc>
              <a:spcBef>
                <a:spcPts val="0"/>
              </a:spcBef>
              <a:buSzPts val="2800"/>
              <a:buChar char="•"/>
            </a:pPr>
            <a:r>
              <a:rPr lang="x-none" u="sng">
                <a:solidFill>
                  <a:schemeClr val="hlink"/>
                </a:solidFill>
                <a:hlinkClick r:id="rId3"/>
              </a:rPr>
              <a:t>https://thingspeak.com/</a:t>
            </a:r>
            <a:endParaRPr/>
          </a:p>
        </p:txBody>
      </p:sp>
      <p:sp>
        <p:nvSpPr>
          <p:cNvPr id="397" name="Google Shape;397;g120eba46af4_0_71"/>
          <p:cNvSpPr/>
          <p:nvPr/>
        </p:nvSpPr>
        <p:spPr>
          <a:xfrm>
            <a:off x="2356975" y="1901600"/>
            <a:ext cx="2165700" cy="32208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98" name="Google Shape;398;g120eba46af4_0_71"/>
          <p:cNvCxnSpPr/>
          <p:nvPr/>
        </p:nvCxnSpPr>
        <p:spPr>
          <a:xfrm flipH="1">
            <a:off x="4342250" y="3442575"/>
            <a:ext cx="721800" cy="6246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99" name="Google Shape;399;g120eba46af4_0_7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2729" y="943075"/>
            <a:ext cx="8192701" cy="5283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783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20eba46af4_0_81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יצירת ערוץ </a:t>
            </a:r>
            <a:endParaRPr sz="3000"/>
          </a:p>
        </p:txBody>
      </p:sp>
      <p:sp>
        <p:nvSpPr>
          <p:cNvPr id="406" name="Google Shape;406;g120eba46af4_0_81"/>
          <p:cNvSpPr txBox="1">
            <a:spLocks noGrp="1"/>
          </p:cNvSpPr>
          <p:nvPr>
            <p:ph type="body" idx="1"/>
          </p:nvPr>
        </p:nvSpPr>
        <p:spPr>
          <a:xfrm>
            <a:off x="2259775" y="5663800"/>
            <a:ext cx="8192700" cy="98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457200" indent="-406400" algn="l" rtl="0">
              <a:lnSpc>
                <a:spcPct val="115000"/>
              </a:lnSpc>
              <a:spcBef>
                <a:spcPts val="0"/>
              </a:spcBef>
              <a:buSzPts val="2800"/>
              <a:buChar char="•"/>
            </a:pPr>
            <a:r>
              <a:rPr lang="x-none" u="sng">
                <a:solidFill>
                  <a:schemeClr val="hlink"/>
                </a:solidFill>
                <a:hlinkClick r:id="rId3"/>
              </a:rPr>
              <a:t>https://thingspeak.com/</a:t>
            </a:r>
            <a:endParaRPr/>
          </a:p>
        </p:txBody>
      </p:sp>
      <p:sp>
        <p:nvSpPr>
          <p:cNvPr id="407" name="Google Shape;407;g120eba46af4_0_81"/>
          <p:cNvSpPr/>
          <p:nvPr/>
        </p:nvSpPr>
        <p:spPr>
          <a:xfrm>
            <a:off x="2356975" y="1901600"/>
            <a:ext cx="2165700" cy="32208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408" name="Google Shape;408;g120eba46af4_0_8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5751" y="868525"/>
            <a:ext cx="8192701" cy="5286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g120eba46af4_0_81"/>
          <p:cNvCxnSpPr/>
          <p:nvPr/>
        </p:nvCxnSpPr>
        <p:spPr>
          <a:xfrm rot="10800000">
            <a:off x="4139150" y="2107275"/>
            <a:ext cx="924900" cy="13353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040320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20eba46af4_0_91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יצירת ערוץ </a:t>
            </a:r>
            <a:endParaRPr sz="3000"/>
          </a:p>
        </p:txBody>
      </p:sp>
      <p:cxnSp>
        <p:nvCxnSpPr>
          <p:cNvPr id="416" name="Google Shape;416;g120eba46af4_0_91"/>
          <p:cNvCxnSpPr/>
          <p:nvPr/>
        </p:nvCxnSpPr>
        <p:spPr>
          <a:xfrm rot="10800000">
            <a:off x="4139150" y="2107275"/>
            <a:ext cx="924900" cy="13353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17" name="Google Shape;417;g120eba46af4_0_9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1050" y="790226"/>
            <a:ext cx="5366052" cy="2802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8" name="Google Shape;418;g120eba46af4_0_91"/>
          <p:cNvCxnSpPr/>
          <p:nvPr/>
        </p:nvCxnSpPr>
        <p:spPr>
          <a:xfrm rot="10800000">
            <a:off x="4361475" y="2257100"/>
            <a:ext cx="1188900" cy="7815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9" name="Google Shape;419;g120eba46af4_0_91"/>
          <p:cNvCxnSpPr>
            <a:stCxn id="420" idx="1"/>
          </p:cNvCxnSpPr>
          <p:nvPr/>
        </p:nvCxnSpPr>
        <p:spPr>
          <a:xfrm flipH="1">
            <a:off x="4439102" y="1011300"/>
            <a:ext cx="1026000" cy="3342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0" name="Google Shape;420;g120eba46af4_0_91"/>
          <p:cNvSpPr txBox="1">
            <a:spLocks noGrp="1"/>
          </p:cNvSpPr>
          <p:nvPr>
            <p:ph type="title"/>
          </p:nvPr>
        </p:nvSpPr>
        <p:spPr>
          <a:xfrm>
            <a:off x="5465102" y="457200"/>
            <a:ext cx="2739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l" rtl="0"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 sz="2800">
                <a:solidFill>
                  <a:srgbClr val="FF0000"/>
                </a:solidFill>
              </a:rPr>
              <a:t>Rainmeter</a:t>
            </a:r>
            <a:endParaRPr sz="2300">
              <a:solidFill>
                <a:srgbClr val="FF0000"/>
              </a:solidFill>
            </a:endParaRPr>
          </a:p>
        </p:txBody>
      </p:sp>
      <p:sp>
        <p:nvSpPr>
          <p:cNvPr id="421" name="Google Shape;421;g120eba46af4_0_91"/>
          <p:cNvSpPr txBox="1">
            <a:spLocks noGrp="1"/>
          </p:cNvSpPr>
          <p:nvPr>
            <p:ph type="title"/>
          </p:nvPr>
        </p:nvSpPr>
        <p:spPr>
          <a:xfrm>
            <a:off x="5212978" y="280530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l" rtl="0"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 sz="2800">
                <a:solidFill>
                  <a:srgbClr val="FF0000"/>
                </a:solidFill>
              </a:rPr>
              <a:t>mm</a:t>
            </a:r>
            <a:endParaRPr sz="2300">
              <a:solidFill>
                <a:srgbClr val="FF0000"/>
              </a:solidFill>
            </a:endParaRPr>
          </a:p>
        </p:txBody>
      </p:sp>
      <p:pic>
        <p:nvPicPr>
          <p:cNvPr id="422" name="Google Shape;422;g120eba46af4_0_9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2225" y="3813800"/>
            <a:ext cx="4500726" cy="1821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g120eba46af4_0_91"/>
          <p:cNvCxnSpPr/>
          <p:nvPr/>
        </p:nvCxnSpPr>
        <p:spPr>
          <a:xfrm flipH="1">
            <a:off x="8606000" y="4844825"/>
            <a:ext cx="1422300" cy="3681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123060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20eba46af4_0_107"/>
          <p:cNvSpPr txBox="1"/>
          <p:nvPr/>
        </p:nvSpPr>
        <p:spPr>
          <a:xfrm>
            <a:off x="2338675" y="888775"/>
            <a:ext cx="7998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x-none" sz="2300" u="sng">
                <a:solidFill>
                  <a:schemeClr val="hlink"/>
                </a:solidFill>
                <a:hlinkClick r:id="rId3"/>
              </a:rPr>
              <a:t>https://github.com/mathworks/thingspeak-arduino</a:t>
            </a:r>
            <a:endParaRPr sz="2300"/>
          </a:p>
        </p:txBody>
      </p:sp>
      <p:pic>
        <p:nvPicPr>
          <p:cNvPr id="430" name="Google Shape;430;g120eba46af4_0_10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825" y="1666401"/>
            <a:ext cx="7998602" cy="4799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1" name="Google Shape;431;g120eba46af4_0_107"/>
          <p:cNvCxnSpPr/>
          <p:nvPr/>
        </p:nvCxnSpPr>
        <p:spPr>
          <a:xfrm rot="10800000">
            <a:off x="7201050" y="3593175"/>
            <a:ext cx="1121700" cy="210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2" name="Google Shape;432;g120eba46af4_0_107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הורדת ספרייה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9876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g120eba46af4_0_1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66"/>
          <a:stretch/>
        </p:blipFill>
        <p:spPr>
          <a:xfrm>
            <a:off x="2377925" y="1159675"/>
            <a:ext cx="7773875" cy="4538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9" name="Google Shape;439;g120eba46af4_0_121"/>
          <p:cNvCxnSpPr/>
          <p:nvPr/>
        </p:nvCxnSpPr>
        <p:spPr>
          <a:xfrm rot="10800000">
            <a:off x="8765375" y="3895400"/>
            <a:ext cx="1121700" cy="210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0" name="Google Shape;440;g120eba46af4_0_121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העלאת הספרייה לסביבת הארדואינו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1547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20eba46af4_0_140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מעלים את הקוד ומשנים את שם הרשת </a:t>
            </a:r>
            <a:endParaRPr/>
          </a:p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ואת הפרטים מthingspeak</a:t>
            </a:r>
            <a:endParaRPr/>
          </a:p>
        </p:txBody>
      </p:sp>
      <p:pic>
        <p:nvPicPr>
          <p:cNvPr id="447" name="Google Shape;447;g120eba46af4_0_14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475" y="1245600"/>
            <a:ext cx="8671050" cy="37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987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3b29e4ddf6_0_9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תוצאות לדוגמא</a:t>
            </a:r>
            <a:endParaRPr/>
          </a:p>
        </p:txBody>
      </p:sp>
      <p:pic>
        <p:nvPicPr>
          <p:cNvPr id="454" name="Google Shape;454;g13b29e4ddf6_0_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189550"/>
            <a:ext cx="8776026" cy="4599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882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3b29e4ddf6_0_17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תוצאות לדוגמא: לאחר כמה דקות</a:t>
            </a:r>
            <a:endParaRPr/>
          </a:p>
        </p:txBody>
      </p:sp>
      <p:pic>
        <p:nvPicPr>
          <p:cNvPr id="461" name="Google Shape;461;g13b29e4ddf6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5725" y="923014"/>
            <a:ext cx="7489500" cy="5034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7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2030114f8_0_15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מה יתמלא מהר יותר?</a:t>
            </a:r>
            <a:endParaRPr/>
          </a:p>
        </p:txBody>
      </p:sp>
      <p:pic>
        <p:nvPicPr>
          <p:cNvPr id="81" name="Google Shape;81;gd2030114f8_0_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5726" y="3256531"/>
            <a:ext cx="4243725" cy="283271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d2030114f8_0_15"/>
          <p:cNvSpPr txBox="1">
            <a:spLocks noGrp="1"/>
          </p:cNvSpPr>
          <p:nvPr>
            <p:ph type="body" idx="1"/>
          </p:nvPr>
        </p:nvSpPr>
        <p:spPr>
          <a:xfrm>
            <a:off x="2296625" y="814533"/>
            <a:ext cx="8155800" cy="244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/>
              <a:t>בשלושה ימים הבאים תהיה סופת גשמים עזה.</a:t>
            </a:r>
            <a:endParaRPr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b="1"/>
              <a:t>שערו איזה מיכל יתמלא מהר יותר?</a:t>
            </a:r>
            <a:endParaRPr b="1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/>
              <a:t>בטעות השארתם את הפח בחוץ אחרי שרוקנתם אותו, והבריכה ריקה. שני המיכלים בגובה זהה.</a:t>
            </a:r>
            <a:endParaRPr/>
          </a:p>
        </p:txBody>
      </p:sp>
      <p:pic>
        <p:nvPicPr>
          <p:cNvPr id="83" name="Google Shape;83;gd2030114f8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6301" y="4099703"/>
            <a:ext cx="1545325" cy="154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565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3d51944e18_0_0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היפוך ה-0 במערכת המדידה</a:t>
            </a:r>
            <a:endParaRPr/>
          </a:p>
        </p:txBody>
      </p:sp>
      <p:pic>
        <p:nvPicPr>
          <p:cNvPr id="468" name="Google Shape;468;g13d51944e1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225" y="904150"/>
            <a:ext cx="8320650" cy="20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g13d51944e1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800" y="3327225"/>
            <a:ext cx="8776026" cy="2279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033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3d51944e18_0_13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היפוך ה-0 במערכת המדידה</a:t>
            </a:r>
            <a:endParaRPr/>
          </a:p>
        </p:txBody>
      </p:sp>
      <p:pic>
        <p:nvPicPr>
          <p:cNvPr id="476" name="Google Shape;476;g13d51944e18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225" y="904150"/>
            <a:ext cx="8320650" cy="20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g13d51944e18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800" y="3327225"/>
            <a:ext cx="8776026" cy="227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g13d51944e18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4351" y="1393601"/>
            <a:ext cx="6210925" cy="308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256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3d51944e18_0_21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הפחתת צריכת חשמל ומדידת גשם יומית</a:t>
            </a:r>
            <a:endParaRPr/>
          </a:p>
        </p:txBody>
      </p:sp>
      <p:pic>
        <p:nvPicPr>
          <p:cNvPr id="485" name="Google Shape;485;g13d51944e18_0_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276" y="913100"/>
            <a:ext cx="3058075" cy="321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g13d51944e18_0_2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501" y="1037151"/>
            <a:ext cx="3590925" cy="258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371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3d51944e18_0_33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הפחתת צריכת חשמל ומדידת גשם יומית</a:t>
            </a:r>
            <a:endParaRPr/>
          </a:p>
        </p:txBody>
      </p:sp>
      <p:pic>
        <p:nvPicPr>
          <p:cNvPr id="493" name="Google Shape;493;g13d51944e18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8576" y="797176"/>
            <a:ext cx="8640825" cy="173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g13d51944e18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6401" y="2684000"/>
            <a:ext cx="8991599" cy="3537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507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g13d51944e18_0_4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82"/>
          <a:stretch/>
        </p:blipFill>
        <p:spPr>
          <a:xfrm>
            <a:off x="1569100" y="1249625"/>
            <a:ext cx="9053800" cy="375105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g13d51944e18_0_44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תוצאות (לפני שהוספנו מים)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9889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3d51944e18_0_55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תוצאות (אחרי שהוספנו מים) </a:t>
            </a:r>
            <a:endParaRPr/>
          </a:p>
        </p:txBody>
      </p:sp>
      <p:pic>
        <p:nvPicPr>
          <p:cNvPr id="508" name="Google Shape;508;g13d51944e18_0_5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26" y="700075"/>
            <a:ext cx="8950075" cy="4732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10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3b29e4ddf6_0_25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הרכבת המערכת הסופית</a:t>
            </a:r>
            <a:endParaRPr/>
          </a:p>
        </p:txBody>
      </p:sp>
      <p:pic>
        <p:nvPicPr>
          <p:cNvPr id="515" name="Google Shape;515;g13b29e4ddf6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2851" y="1037150"/>
            <a:ext cx="4219577" cy="55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g13b29e4ddf6_0_2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0650" y="1037150"/>
            <a:ext cx="3681276" cy="5516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318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3b29e4ddf6_0_33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חישוב גובה הצינור</a:t>
            </a:r>
            <a:endParaRPr/>
          </a:p>
        </p:txBody>
      </p:sp>
      <p:sp>
        <p:nvSpPr>
          <p:cNvPr id="523" name="Google Shape;523;g13b29e4ddf6_0_33"/>
          <p:cNvSpPr/>
          <p:nvPr/>
        </p:nvSpPr>
        <p:spPr>
          <a:xfrm>
            <a:off x="5866425" y="1355800"/>
            <a:ext cx="2346300" cy="41628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4" name="Google Shape;524;g13b29e4ddf6_0_33"/>
          <p:cNvSpPr/>
          <p:nvPr/>
        </p:nvSpPr>
        <p:spPr>
          <a:xfrm>
            <a:off x="5969167" y="1899982"/>
            <a:ext cx="2027400" cy="3524400"/>
          </a:xfrm>
          <a:prstGeom prst="triangle">
            <a:avLst>
              <a:gd name="adj" fmla="val 51533"/>
            </a:avLst>
          </a:prstGeom>
          <a:noFill/>
          <a:ln w="762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25" name="Google Shape;525;g13b29e4ddf6_0_33"/>
          <p:cNvGrpSpPr/>
          <p:nvPr/>
        </p:nvGrpSpPr>
        <p:grpSpPr>
          <a:xfrm>
            <a:off x="6413060" y="1355810"/>
            <a:ext cx="1253718" cy="407620"/>
            <a:chOff x="9924075" y="1046450"/>
            <a:chExt cx="1065000" cy="467400"/>
          </a:xfrm>
        </p:grpSpPr>
        <p:sp>
          <p:nvSpPr>
            <p:cNvPr id="526" name="Google Shape;526;g13b29e4ddf6_0_33"/>
            <p:cNvSpPr/>
            <p:nvPr/>
          </p:nvSpPr>
          <p:spPr>
            <a:xfrm>
              <a:off x="9924075" y="1046450"/>
              <a:ext cx="1065000" cy="1122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g13b29e4ddf6_0_33"/>
            <p:cNvSpPr/>
            <p:nvPr/>
          </p:nvSpPr>
          <p:spPr>
            <a:xfrm>
              <a:off x="10056325" y="1158650"/>
              <a:ext cx="333600" cy="3552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g13b29e4ddf6_0_33"/>
            <p:cNvSpPr/>
            <p:nvPr/>
          </p:nvSpPr>
          <p:spPr>
            <a:xfrm>
              <a:off x="10513525" y="1158650"/>
              <a:ext cx="333600" cy="3552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529" name="Google Shape;529;g13b29e4ddf6_0_33"/>
          <p:cNvCxnSpPr/>
          <p:nvPr/>
        </p:nvCxnSpPr>
        <p:spPr>
          <a:xfrm>
            <a:off x="5507131" y="1189977"/>
            <a:ext cx="0" cy="4454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30" name="Google Shape;530;g13b29e4ddf6_0_33"/>
          <p:cNvSpPr txBox="1"/>
          <p:nvPr/>
        </p:nvSpPr>
        <p:spPr>
          <a:xfrm>
            <a:off x="4715225" y="2592830"/>
            <a:ext cx="70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x-none" sz="2500"/>
              <a:t>h?</a:t>
            </a:r>
            <a:endParaRPr sz="2500"/>
          </a:p>
        </p:txBody>
      </p:sp>
      <p:sp>
        <p:nvSpPr>
          <p:cNvPr id="531" name="Google Shape;531;g13b29e4ddf6_0_33"/>
          <p:cNvSpPr txBox="1"/>
          <p:nvPr/>
        </p:nvSpPr>
        <p:spPr>
          <a:xfrm>
            <a:off x="7292710" y="2093978"/>
            <a:ext cx="70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x-none" sz="2500"/>
              <a:t>30</a:t>
            </a:r>
            <a:endParaRPr sz="2500"/>
          </a:p>
        </p:txBody>
      </p:sp>
      <p:sp>
        <p:nvSpPr>
          <p:cNvPr id="532" name="Google Shape;532;g13b29e4ddf6_0_33"/>
          <p:cNvSpPr/>
          <p:nvPr/>
        </p:nvSpPr>
        <p:spPr>
          <a:xfrm>
            <a:off x="6848950" y="2873054"/>
            <a:ext cx="439949" cy="75723"/>
          </a:xfrm>
          <a:custGeom>
            <a:avLst/>
            <a:gdLst/>
            <a:ahLst/>
            <a:cxnLst/>
            <a:rect l="l" t="t" r="r" b="b"/>
            <a:pathLst>
              <a:path w="14949" h="2573" extrusionOk="0">
                <a:moveTo>
                  <a:pt x="14949" y="0"/>
                </a:moveTo>
                <a:cubicBezTo>
                  <a:pt x="11387" y="3564"/>
                  <a:pt x="5039" y="2243"/>
                  <a:pt x="0" y="224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533" name="Google Shape;533;g13b29e4ddf6_0_33"/>
          <p:cNvCxnSpPr>
            <a:stCxn id="524" idx="0"/>
            <a:endCxn id="524" idx="3"/>
          </p:cNvCxnSpPr>
          <p:nvPr/>
        </p:nvCxnSpPr>
        <p:spPr>
          <a:xfrm>
            <a:off x="7013947" y="1899982"/>
            <a:ext cx="0" cy="35244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34" name="Google Shape;534;g13b29e4ddf6_0_33"/>
          <p:cNvCxnSpPr/>
          <p:nvPr/>
        </p:nvCxnSpPr>
        <p:spPr>
          <a:xfrm rot="10800000">
            <a:off x="5969287" y="5823875"/>
            <a:ext cx="2155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35" name="Google Shape;535;g13b29e4ddf6_0_33"/>
          <p:cNvSpPr txBox="1"/>
          <p:nvPr/>
        </p:nvSpPr>
        <p:spPr>
          <a:xfrm>
            <a:off x="6674876" y="6003274"/>
            <a:ext cx="70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x-none" sz="2500"/>
              <a:t>10</a:t>
            </a:r>
            <a:endParaRPr sz="2500"/>
          </a:p>
        </p:txBody>
      </p:sp>
      <p:sp>
        <p:nvSpPr>
          <p:cNvPr id="536" name="Google Shape;536;g13b29e4ddf6_0_33"/>
          <p:cNvSpPr txBox="1"/>
          <p:nvPr/>
        </p:nvSpPr>
        <p:spPr>
          <a:xfrm>
            <a:off x="8698625" y="1324925"/>
            <a:ext cx="3139500" cy="3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x-none" sz="2300"/>
              <a:t>tan(15) = A/B</a:t>
            </a:r>
            <a:br>
              <a:rPr lang="x-none" sz="2300"/>
            </a:br>
            <a:endParaRPr sz="2300"/>
          </a:p>
          <a:p>
            <a:r>
              <a:rPr lang="x-none" sz="2300"/>
              <a:t>0.267 = 5/B</a:t>
            </a:r>
            <a:br>
              <a:rPr lang="x-none" sz="2300"/>
            </a:br>
            <a:endParaRPr sz="2300"/>
          </a:p>
          <a:p>
            <a:r>
              <a:rPr lang="x-none" sz="2300"/>
              <a:t>0.267*B = 5</a:t>
            </a:r>
            <a:br>
              <a:rPr lang="x-none" sz="2300"/>
            </a:br>
            <a:endParaRPr sz="2300"/>
          </a:p>
          <a:p>
            <a:r>
              <a:rPr lang="x-none" sz="2300"/>
              <a:t>B=5/0.267</a:t>
            </a:r>
            <a:endParaRPr sz="2300"/>
          </a:p>
          <a:p>
            <a:endParaRPr sz="2300"/>
          </a:p>
          <a:p>
            <a:r>
              <a:rPr lang="x-none" sz="2300"/>
              <a:t>B = 18.72</a:t>
            </a:r>
            <a:endParaRPr sz="2300"/>
          </a:p>
        </p:txBody>
      </p:sp>
      <p:sp>
        <p:nvSpPr>
          <p:cNvPr id="537" name="Google Shape;537;g13b29e4ddf6_0_33"/>
          <p:cNvSpPr txBox="1"/>
          <p:nvPr/>
        </p:nvSpPr>
        <p:spPr>
          <a:xfrm>
            <a:off x="7033675" y="3585030"/>
            <a:ext cx="70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x-none" sz="2200" b="1">
                <a:solidFill>
                  <a:srgbClr val="0000FF"/>
                </a:solidFill>
              </a:rPr>
              <a:t>B</a:t>
            </a:r>
            <a:endParaRPr sz="2200" b="1">
              <a:solidFill>
                <a:srgbClr val="0000FF"/>
              </a:solidFill>
            </a:endParaRPr>
          </a:p>
        </p:txBody>
      </p:sp>
      <p:sp>
        <p:nvSpPr>
          <p:cNvPr id="538" name="Google Shape;538;g13b29e4ddf6_0_33"/>
          <p:cNvSpPr txBox="1"/>
          <p:nvPr/>
        </p:nvSpPr>
        <p:spPr>
          <a:xfrm>
            <a:off x="7392474" y="4840827"/>
            <a:ext cx="70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x-none" sz="2200" b="1">
                <a:solidFill>
                  <a:srgbClr val="0000FF"/>
                </a:solidFill>
              </a:rPr>
              <a:t>A</a:t>
            </a:r>
            <a:endParaRPr sz="2200" b="1">
              <a:solidFill>
                <a:srgbClr val="0000FF"/>
              </a:solidFill>
            </a:endParaRPr>
          </a:p>
        </p:txBody>
      </p:sp>
      <p:pic>
        <p:nvPicPr>
          <p:cNvPr id="539" name="Google Shape;539;g13b29e4ddf6_0_3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626" y="400450"/>
            <a:ext cx="3139501" cy="2678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649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g13d51944e18_0_6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1" y="152401"/>
            <a:ext cx="8569475" cy="6410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075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g13d51944e18_0_8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6609288" y="1040837"/>
            <a:ext cx="4334875" cy="38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g13d51944e18_0_8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598" y="803425"/>
            <a:ext cx="5797852" cy="43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g13d51944e18_0_86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הגברה מכאנית</a:t>
            </a:r>
            <a:endParaRPr/>
          </a:p>
        </p:txBody>
      </p:sp>
      <p:sp>
        <p:nvSpPr>
          <p:cNvPr id="554" name="Google Shape;554;g13d51944e18_0_86"/>
          <p:cNvSpPr txBox="1"/>
          <p:nvPr/>
        </p:nvSpPr>
        <p:spPr>
          <a:xfrm>
            <a:off x="7945025" y="5234901"/>
            <a:ext cx="1801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/>
              <a:t>לפני הוספת המגבר</a:t>
            </a:r>
            <a:endParaRPr/>
          </a:p>
        </p:txBody>
      </p:sp>
      <p:sp>
        <p:nvSpPr>
          <p:cNvPr id="555" name="Google Shape;555;g13d51944e18_0_86"/>
          <p:cNvSpPr txBox="1"/>
          <p:nvPr/>
        </p:nvSpPr>
        <p:spPr>
          <a:xfrm>
            <a:off x="2843875" y="5234901"/>
            <a:ext cx="2292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/>
              <a:t>אחרי הוספת המגבר המכאני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256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2030114f8_0_35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מדידות גשם</a:t>
            </a:r>
            <a:endParaRPr/>
          </a:p>
        </p:txBody>
      </p:sp>
      <p:sp>
        <p:nvSpPr>
          <p:cNvPr id="90" name="Google Shape;90;gd2030114f8_0_35"/>
          <p:cNvSpPr txBox="1">
            <a:spLocks noGrp="1"/>
          </p:cNvSpPr>
          <p:nvPr>
            <p:ph type="body" idx="1"/>
          </p:nvPr>
        </p:nvSpPr>
        <p:spPr>
          <a:xfrm>
            <a:off x="2296625" y="814526"/>
            <a:ext cx="81558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2600"/>
              <a:t>נתונים לנו ארבעה מיכלים בעלי נפח זהה.</a:t>
            </a:r>
            <a:br>
              <a:rPr lang="x-none" sz="2600"/>
            </a:br>
            <a:r>
              <a:rPr lang="x-none" sz="2600" b="1"/>
              <a:t>נסו לשער איזה מיכל הוא המתאים ביותר למדידת גשם? הסבירו</a:t>
            </a:r>
            <a:endParaRPr sz="2600" b="1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2600"/>
          </a:p>
        </p:txBody>
      </p:sp>
      <p:grpSp>
        <p:nvGrpSpPr>
          <p:cNvPr id="91" name="Google Shape;91;gd2030114f8_0_35"/>
          <p:cNvGrpSpPr/>
          <p:nvPr/>
        </p:nvGrpSpPr>
        <p:grpSpPr>
          <a:xfrm>
            <a:off x="8457475" y="3461028"/>
            <a:ext cx="1743350" cy="2019022"/>
            <a:chOff x="6781075" y="3461028"/>
            <a:chExt cx="1743350" cy="2019022"/>
          </a:xfrm>
        </p:grpSpPr>
        <p:cxnSp>
          <p:nvCxnSpPr>
            <p:cNvPr id="92" name="Google Shape;92;gd2030114f8_0_35"/>
            <p:cNvCxnSpPr/>
            <p:nvPr/>
          </p:nvCxnSpPr>
          <p:spPr>
            <a:xfrm rot="5400000">
              <a:off x="7419975" y="4375600"/>
              <a:ext cx="2019000" cy="189900"/>
            </a:xfrm>
            <a:prstGeom prst="curvedConnector3">
              <a:avLst>
                <a:gd name="adj1" fmla="val 14286"/>
              </a:avLst>
            </a:prstGeom>
            <a:noFill/>
            <a:ln w="3810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gd2030114f8_0_35"/>
            <p:cNvCxnSpPr/>
            <p:nvPr/>
          </p:nvCxnSpPr>
          <p:spPr>
            <a:xfrm rot="10800000">
              <a:off x="6970975" y="5464025"/>
              <a:ext cx="1377900" cy="0"/>
            </a:xfrm>
            <a:prstGeom prst="straightConnector1">
              <a:avLst/>
            </a:prstGeom>
            <a:noFill/>
            <a:ln w="3810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gd2030114f8_0_35"/>
            <p:cNvCxnSpPr/>
            <p:nvPr/>
          </p:nvCxnSpPr>
          <p:spPr>
            <a:xfrm rot="-5400000" flipH="1">
              <a:off x="5866525" y="4375578"/>
              <a:ext cx="2019000" cy="189900"/>
            </a:xfrm>
            <a:prstGeom prst="curvedConnector3">
              <a:avLst>
                <a:gd name="adj1" fmla="val 14286"/>
              </a:avLst>
            </a:prstGeom>
            <a:noFill/>
            <a:ln w="3810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5" name="Google Shape;95;gd2030114f8_0_35"/>
          <p:cNvGrpSpPr/>
          <p:nvPr/>
        </p:nvGrpSpPr>
        <p:grpSpPr>
          <a:xfrm>
            <a:off x="4890670" y="3469064"/>
            <a:ext cx="1377900" cy="2002925"/>
            <a:chOff x="3410823" y="3469063"/>
            <a:chExt cx="1377900" cy="2002925"/>
          </a:xfrm>
        </p:grpSpPr>
        <p:cxnSp>
          <p:nvCxnSpPr>
            <p:cNvPr id="96" name="Google Shape;96;gd2030114f8_0_35"/>
            <p:cNvCxnSpPr/>
            <p:nvPr/>
          </p:nvCxnSpPr>
          <p:spPr>
            <a:xfrm rot="-5400000" flipH="1">
              <a:off x="3780723" y="4478238"/>
              <a:ext cx="1986900" cy="600"/>
            </a:xfrm>
            <a:prstGeom prst="curvedConnector3">
              <a:avLst>
                <a:gd name="adj1" fmla="val 50000"/>
              </a:avLst>
            </a:prstGeom>
            <a:noFill/>
            <a:ln w="3810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gd2030114f8_0_35"/>
            <p:cNvCxnSpPr/>
            <p:nvPr/>
          </p:nvCxnSpPr>
          <p:spPr>
            <a:xfrm rot="-5400000" flipH="1">
              <a:off x="3418923" y="3469063"/>
              <a:ext cx="600" cy="600"/>
            </a:xfrm>
            <a:prstGeom prst="curvedConnector3">
              <a:avLst>
                <a:gd name="adj1" fmla="val 331150000"/>
              </a:avLst>
            </a:prstGeom>
            <a:noFill/>
            <a:ln w="3810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gd2030114f8_0_35"/>
            <p:cNvCxnSpPr/>
            <p:nvPr/>
          </p:nvCxnSpPr>
          <p:spPr>
            <a:xfrm rot="10800000">
              <a:off x="3410823" y="5456013"/>
              <a:ext cx="1377900" cy="0"/>
            </a:xfrm>
            <a:prstGeom prst="straightConnector1">
              <a:avLst/>
            </a:prstGeom>
            <a:noFill/>
            <a:ln w="3810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" name="Google Shape;99;gd2030114f8_0_35"/>
          <p:cNvGrpSpPr/>
          <p:nvPr/>
        </p:nvGrpSpPr>
        <p:grpSpPr>
          <a:xfrm>
            <a:off x="6548997" y="3449175"/>
            <a:ext cx="1696980" cy="2046851"/>
            <a:chOff x="4872597" y="3449174"/>
            <a:chExt cx="1696980" cy="2046851"/>
          </a:xfrm>
        </p:grpSpPr>
        <p:cxnSp>
          <p:nvCxnSpPr>
            <p:cNvPr id="100" name="Google Shape;100;gd2030114f8_0_35"/>
            <p:cNvCxnSpPr/>
            <p:nvPr/>
          </p:nvCxnSpPr>
          <p:spPr>
            <a:xfrm rot="10800000">
              <a:off x="5029200" y="5472038"/>
              <a:ext cx="1377900" cy="0"/>
            </a:xfrm>
            <a:prstGeom prst="straightConnector1">
              <a:avLst/>
            </a:prstGeom>
            <a:noFill/>
            <a:ln w="3810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gd2030114f8_0_35"/>
            <p:cNvCxnSpPr/>
            <p:nvPr/>
          </p:nvCxnSpPr>
          <p:spPr>
            <a:xfrm rot="-5400000">
              <a:off x="6112950" y="5039425"/>
              <a:ext cx="753000" cy="160200"/>
            </a:xfrm>
            <a:prstGeom prst="curvedConnector3">
              <a:avLst>
                <a:gd name="adj1" fmla="val 50000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gd2030114f8_0_35"/>
            <p:cNvCxnSpPr/>
            <p:nvPr/>
          </p:nvCxnSpPr>
          <p:spPr>
            <a:xfrm rot="5400000" flipH="1">
              <a:off x="5752377" y="3941750"/>
              <a:ext cx="1297800" cy="336600"/>
            </a:xfrm>
            <a:prstGeom prst="curvedConnector3">
              <a:avLst>
                <a:gd name="adj1" fmla="val 50000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gd2030114f8_0_35"/>
            <p:cNvCxnSpPr/>
            <p:nvPr/>
          </p:nvCxnSpPr>
          <p:spPr>
            <a:xfrm rot="5400000" flipH="1">
              <a:off x="4576223" y="5027449"/>
              <a:ext cx="753000" cy="160200"/>
            </a:xfrm>
            <a:prstGeom prst="curvedConnector3">
              <a:avLst>
                <a:gd name="adj1" fmla="val 50000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gd2030114f8_0_35"/>
            <p:cNvCxnSpPr/>
            <p:nvPr/>
          </p:nvCxnSpPr>
          <p:spPr>
            <a:xfrm rot="-5400000">
              <a:off x="4391997" y="3929774"/>
              <a:ext cx="1297800" cy="336600"/>
            </a:xfrm>
            <a:prstGeom prst="curvedConnector3">
              <a:avLst>
                <a:gd name="adj1" fmla="val 50000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05" name="Google Shape;105;gd2030114f8_0_35"/>
          <p:cNvCxnSpPr/>
          <p:nvPr/>
        </p:nvCxnSpPr>
        <p:spPr>
          <a:xfrm rot="5400000">
            <a:off x="3238775" y="4126075"/>
            <a:ext cx="1954800" cy="7209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gd2030114f8_0_35"/>
          <p:cNvCxnSpPr/>
          <p:nvPr/>
        </p:nvCxnSpPr>
        <p:spPr>
          <a:xfrm rot="10800000">
            <a:off x="3030872" y="5440025"/>
            <a:ext cx="824700" cy="0"/>
          </a:xfrm>
          <a:prstGeom prst="straightConnector1">
            <a:avLst/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gd2030114f8_0_35"/>
          <p:cNvCxnSpPr/>
          <p:nvPr/>
        </p:nvCxnSpPr>
        <p:spPr>
          <a:xfrm rot="-5400000" flipH="1">
            <a:off x="1714248" y="4091638"/>
            <a:ext cx="1930800" cy="7176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108;gd2030114f8_0_35"/>
          <p:cNvSpPr txBox="1"/>
          <p:nvPr/>
        </p:nvSpPr>
        <p:spPr>
          <a:xfrm>
            <a:off x="9112850" y="5608200"/>
            <a:ext cx="432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1600" b="1"/>
              <a:t>א</a:t>
            </a:r>
            <a:endParaRPr sz="1600" b="1"/>
          </a:p>
        </p:txBody>
      </p:sp>
      <p:sp>
        <p:nvSpPr>
          <p:cNvPr id="109" name="Google Shape;109;gd2030114f8_0_35"/>
          <p:cNvSpPr txBox="1"/>
          <p:nvPr/>
        </p:nvSpPr>
        <p:spPr>
          <a:xfrm>
            <a:off x="7131650" y="5608200"/>
            <a:ext cx="432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1600" b="1"/>
              <a:t>ב</a:t>
            </a:r>
            <a:endParaRPr sz="1600" b="1"/>
          </a:p>
        </p:txBody>
      </p:sp>
      <p:sp>
        <p:nvSpPr>
          <p:cNvPr id="110" name="Google Shape;110;gd2030114f8_0_35"/>
          <p:cNvSpPr txBox="1"/>
          <p:nvPr/>
        </p:nvSpPr>
        <p:spPr>
          <a:xfrm>
            <a:off x="5302850" y="5608200"/>
            <a:ext cx="432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1600" b="1"/>
              <a:t>ג</a:t>
            </a:r>
            <a:endParaRPr sz="1600" b="1"/>
          </a:p>
        </p:txBody>
      </p:sp>
      <p:sp>
        <p:nvSpPr>
          <p:cNvPr id="111" name="Google Shape;111;gd2030114f8_0_35"/>
          <p:cNvSpPr txBox="1"/>
          <p:nvPr/>
        </p:nvSpPr>
        <p:spPr>
          <a:xfrm>
            <a:off x="3169250" y="5608200"/>
            <a:ext cx="432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sz="1600" b="1"/>
              <a:t>ד</a:t>
            </a:r>
            <a:endParaRPr sz="1600" b="1"/>
          </a:p>
        </p:txBody>
      </p:sp>
    </p:spTree>
    <p:extLst>
      <p:ext uri="{BB962C8B-B14F-4D97-AF65-F5344CB8AC3E}">
        <p14:creationId xmlns:p14="http://schemas.microsoft.com/office/powerpoint/2010/main" val="352384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2030114f8_0_25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מדידות גשם</a:t>
            </a:r>
            <a:endParaRPr/>
          </a:p>
        </p:txBody>
      </p:sp>
      <p:sp>
        <p:nvSpPr>
          <p:cNvPr id="118" name="Google Shape;118;gd2030114f8_0_25"/>
          <p:cNvSpPr txBox="1">
            <a:spLocks noGrp="1"/>
          </p:cNvSpPr>
          <p:nvPr>
            <p:ph type="body" idx="1"/>
          </p:nvPr>
        </p:nvSpPr>
        <p:spPr>
          <a:xfrm>
            <a:off x="2296625" y="814533"/>
            <a:ext cx="8155800" cy="244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457200" indent="-406400">
              <a:lnSpc>
                <a:spcPct val="115000"/>
              </a:lnSpc>
              <a:spcBef>
                <a:spcPts val="0"/>
              </a:spcBef>
              <a:buSzPts val="2800"/>
              <a:buChar char="•"/>
            </a:pPr>
            <a:r>
              <a:rPr lang="x-none"/>
              <a:t>יחידת המידה מ"מ כיוון שאין זה משנה מה שטח המיכל, רק מימד העומק רלוונטי, ואותו מודדים במילימטרים.</a:t>
            </a:r>
            <a:endParaRPr/>
          </a:p>
          <a:p>
            <a:pPr marL="457200" indent="-406400">
              <a:lnSpc>
                <a:spcPct val="115000"/>
              </a:lnSpc>
              <a:spcBef>
                <a:spcPts val="0"/>
              </a:spcBef>
              <a:buSzPts val="2800"/>
              <a:buChar char="•"/>
            </a:pPr>
            <a:r>
              <a:rPr lang="x-none"/>
              <a:t>לכן, כדי למדוד ידנית, נוכל להסתפק במיכל </a:t>
            </a:r>
            <a:br>
              <a:rPr lang="x-none"/>
            </a:br>
            <a:r>
              <a:rPr lang="x-none" b="1"/>
              <a:t>שדפנותיו מאונכות לריצפה </a:t>
            </a:r>
            <a:r>
              <a:rPr lang="x-none"/>
              <a:t>ובסרגל. </a:t>
            </a:r>
            <a:endParaRPr/>
          </a:p>
          <a:p>
            <a:pPr marL="457200" indent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Google Shape;119;gd2030114f8_0_2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451" y="2832084"/>
            <a:ext cx="3296667" cy="329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d2030114f8_0_2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5162" y="2883426"/>
            <a:ext cx="2447688" cy="319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183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2030114f8_0_72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סוגים של מדי גשם</a:t>
            </a:r>
            <a:endParaRPr/>
          </a:p>
        </p:txBody>
      </p:sp>
      <p:sp>
        <p:nvSpPr>
          <p:cNvPr id="127" name="Google Shape;127;gd2030114f8_0_72"/>
          <p:cNvSpPr txBox="1">
            <a:spLocks noGrp="1"/>
          </p:cNvSpPr>
          <p:nvPr>
            <p:ph type="body" idx="1"/>
          </p:nvPr>
        </p:nvSpPr>
        <p:spPr>
          <a:xfrm>
            <a:off x="8608300" y="3923050"/>
            <a:ext cx="936300" cy="371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b="1"/>
              <a:t>ידני</a:t>
            </a:r>
            <a:endParaRPr b="1"/>
          </a:p>
        </p:txBody>
      </p:sp>
      <p:pic>
        <p:nvPicPr>
          <p:cNvPr id="128" name="Google Shape;128;gd2030114f8_0_7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7676" y="857401"/>
            <a:ext cx="2294749" cy="299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d2030114f8_0_7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263" y="857400"/>
            <a:ext cx="2964974" cy="22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d2030114f8_0_72"/>
          <p:cNvSpPr txBox="1">
            <a:spLocks noGrp="1"/>
          </p:cNvSpPr>
          <p:nvPr>
            <p:ph type="subTitle" idx="4294967295"/>
          </p:nvPr>
        </p:nvSpPr>
        <p:spPr>
          <a:xfrm>
            <a:off x="5863338" y="3243450"/>
            <a:ext cx="936300" cy="371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b="1"/>
              <a:t>מכני</a:t>
            </a:r>
            <a:endParaRPr b="1"/>
          </a:p>
        </p:txBody>
      </p:sp>
      <p:pic>
        <p:nvPicPr>
          <p:cNvPr id="131" name="Google Shape;131;gd2030114f8_0_7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9051" y="857400"/>
            <a:ext cx="2419525" cy="249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d2030114f8_0_72"/>
          <p:cNvSpPr txBox="1">
            <a:spLocks noGrp="1"/>
          </p:cNvSpPr>
          <p:nvPr>
            <p:ph type="subTitle" idx="4294967295"/>
          </p:nvPr>
        </p:nvSpPr>
        <p:spPr>
          <a:xfrm>
            <a:off x="2565725" y="3429000"/>
            <a:ext cx="1634100" cy="371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b="1"/>
              <a:t>מכני / אלקטרוני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425001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2030114f8_0_84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חוזרים לחיישן האולטרסוני</a:t>
            </a:r>
            <a:endParaRPr/>
          </a:p>
        </p:txBody>
      </p:sp>
      <p:pic>
        <p:nvPicPr>
          <p:cNvPr id="139" name="Google Shape;139;gd2030114f8_0_8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725" y="872050"/>
            <a:ext cx="7348612" cy="5516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92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e6813b71f_0_31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רעש במדידה, החיישן "קופץ"</a:t>
            </a:r>
            <a:endParaRPr/>
          </a:p>
        </p:txBody>
      </p:sp>
      <p:pic>
        <p:nvPicPr>
          <p:cNvPr id="146" name="Google Shape;146;g11e6813b71f_0_3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3425" y="857250"/>
            <a:ext cx="7031301" cy="43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11e6813b71f_0_31"/>
          <p:cNvSpPr txBox="1">
            <a:spLocks noGrp="1"/>
          </p:cNvSpPr>
          <p:nvPr>
            <p:ph type="title"/>
          </p:nvPr>
        </p:nvSpPr>
        <p:spPr>
          <a:xfrm>
            <a:off x="1842103" y="518730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 sz="3100"/>
              <a:t>אתם בסוף צריכים להשתמש במספר כלשהו.</a:t>
            </a:r>
            <a:br>
              <a:rPr lang="x-none" sz="3100"/>
            </a:br>
            <a:r>
              <a:rPr lang="x-none" sz="3100"/>
              <a:t>מה אפשר לעשות עם ערכים "קופצים"?</a:t>
            </a:r>
            <a:endParaRPr sz="3100"/>
          </a:p>
        </p:txBody>
      </p:sp>
    </p:spTree>
    <p:extLst>
      <p:ext uri="{BB962C8B-B14F-4D97-AF65-F5344CB8AC3E}">
        <p14:creationId xmlns:p14="http://schemas.microsoft.com/office/powerpoint/2010/main" val="99093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ee65ebf04_0_17"/>
          <p:cNvSpPr txBox="1">
            <a:spLocks noGrp="1"/>
          </p:cNvSpPr>
          <p:nvPr>
            <p:ph type="title"/>
          </p:nvPr>
        </p:nvSpPr>
        <p:spPr>
          <a:xfrm>
            <a:off x="2565728" y="-71050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x-none"/>
              <a:t>מה היא פונקציה?</a:t>
            </a:r>
            <a:endParaRPr/>
          </a:p>
        </p:txBody>
      </p:sp>
      <p:sp>
        <p:nvSpPr>
          <p:cNvPr id="154" name="Google Shape;154;g11ee65ebf04_0_17"/>
          <p:cNvSpPr/>
          <p:nvPr/>
        </p:nvSpPr>
        <p:spPr>
          <a:xfrm>
            <a:off x="5314950" y="1866900"/>
            <a:ext cx="2514600" cy="2714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5" name="Google Shape;155;g11ee65ebf04_0_17"/>
          <p:cNvSpPr txBox="1"/>
          <p:nvPr/>
        </p:nvSpPr>
        <p:spPr>
          <a:xfrm>
            <a:off x="5827025" y="2095501"/>
            <a:ext cx="13641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קופסא שחורה</a:t>
            </a:r>
            <a:endParaRPr b="1"/>
          </a:p>
        </p:txBody>
      </p:sp>
      <p:cxnSp>
        <p:nvCxnSpPr>
          <p:cNvPr id="156" name="Google Shape;156;g11ee65ebf04_0_17"/>
          <p:cNvCxnSpPr/>
          <p:nvPr/>
        </p:nvCxnSpPr>
        <p:spPr>
          <a:xfrm rot="10800000" flipH="1">
            <a:off x="3581400" y="29050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" name="Google Shape;157;g11ee65ebf04_0_17"/>
          <p:cNvCxnSpPr/>
          <p:nvPr/>
        </p:nvCxnSpPr>
        <p:spPr>
          <a:xfrm rot="10800000" flipH="1">
            <a:off x="7829550" y="2895450"/>
            <a:ext cx="173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" name="Google Shape;158;g11ee65ebf04_0_17"/>
          <p:cNvSpPr txBox="1"/>
          <p:nvPr/>
        </p:nvSpPr>
        <p:spPr>
          <a:xfrm>
            <a:off x="3645800" y="2343151"/>
            <a:ext cx="1364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משהו נכנס</a:t>
            </a:r>
            <a:endParaRPr b="1"/>
          </a:p>
        </p:txBody>
      </p:sp>
      <p:sp>
        <p:nvSpPr>
          <p:cNvPr id="159" name="Google Shape;159;g11ee65ebf04_0_17"/>
          <p:cNvSpPr txBox="1"/>
          <p:nvPr/>
        </p:nvSpPr>
        <p:spPr>
          <a:xfrm>
            <a:off x="7829550" y="2343151"/>
            <a:ext cx="1364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rtl="1"/>
            <a:r>
              <a:rPr lang="x-none" b="1"/>
              <a:t>משהו יוצא</a:t>
            </a:r>
            <a:endParaRPr b="1"/>
          </a:p>
        </p:txBody>
      </p:sp>
      <p:pic>
        <p:nvPicPr>
          <p:cNvPr id="160" name="Google Shape;160;g11ee65ebf04_0_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625" y="4362557"/>
            <a:ext cx="1969400" cy="1948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02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בדיוק עירוני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2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בדיוק עירוני" id="{228E7F86-FD1C-44E2-BC41-B4CEFAEFE64C}" vid="{A5884EDA-09D6-4AC4-98B8-D91A28CC655C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1035</Words>
  <Application>Microsoft Office PowerPoint</Application>
  <PresentationFormat>מסך רחב</PresentationFormat>
  <Paragraphs>436</Paragraphs>
  <Slides>39</Slides>
  <Notes>39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בדיוק עירוני</vt:lpstr>
      <vt:lpstr>מד גשם דיגיטלי</vt:lpstr>
      <vt:lpstr>למה למדוד גשם?</vt:lpstr>
      <vt:lpstr>מה יתמלא מהר יותר?</vt:lpstr>
      <vt:lpstr>מדידות גשם</vt:lpstr>
      <vt:lpstr>מדידות גשם</vt:lpstr>
      <vt:lpstr>סוגים של מדי גשם</vt:lpstr>
      <vt:lpstr>חוזרים לחיישן האולטרסוני</vt:lpstr>
      <vt:lpstr>רעש במדידה, החיישן "קופץ"</vt:lpstr>
      <vt:lpstr>מה היא פונקציה?</vt:lpstr>
      <vt:lpstr>מה היא פונקציה?</vt:lpstr>
      <vt:lpstr>מה היא פונקציה?</vt:lpstr>
      <vt:lpstr>מה היא פונקציה?</vt:lpstr>
      <vt:lpstr>מה היא פונקציה?</vt:lpstr>
      <vt:lpstr>איזו פונקציה תספק לנו מספר יציב?</vt:lpstr>
      <vt:lpstr>פונקציה א' (זיוף*): התדיר ביותר</vt:lpstr>
      <vt:lpstr>פונקציה ב' (פיזור): ממוצע</vt:lpstr>
      <vt:lpstr>סיכום שלב הפונקציות ומיזוג</vt:lpstr>
      <vt:lpstr>חיבור לאינטרנט - כניסה לאתר</vt:lpstr>
      <vt:lpstr>חיבור לאינטרנט</vt:lpstr>
      <vt:lpstr>חיבור לאינטרנט: מלאו את הפרטים</vt:lpstr>
      <vt:lpstr>חיבור לאינטרנט: מלאו את הפרטים ואשרו את ההודעה שתשלח למייל שלכם</vt:lpstr>
      <vt:lpstr>חיבור לאינטרנט: בחרו סיסמא ו</vt:lpstr>
      <vt:lpstr>יצירת ערוץ </vt:lpstr>
      <vt:lpstr>יצירת ערוץ </vt:lpstr>
      <vt:lpstr>הורדת ספרייה</vt:lpstr>
      <vt:lpstr>העלאת הספרייה לסביבת הארדואינו</vt:lpstr>
      <vt:lpstr>מעלים את הקוד ומשנים את שם הרשת  ואת הפרטים מthingspeak</vt:lpstr>
      <vt:lpstr>תוצאות לדוגמא</vt:lpstr>
      <vt:lpstr>תוצאות לדוגמא: לאחר כמה דקות</vt:lpstr>
      <vt:lpstr>היפוך ה-0 במערכת המדידה</vt:lpstr>
      <vt:lpstr>היפוך ה-0 במערכת המדידה</vt:lpstr>
      <vt:lpstr>הפחתת צריכת חשמל ומדידת גשם יומית</vt:lpstr>
      <vt:lpstr>הפחתת צריכת חשמל ומדידת גשם יומית</vt:lpstr>
      <vt:lpstr>תוצאות (לפני שהוספנו מים) </vt:lpstr>
      <vt:lpstr>תוצאות (אחרי שהוספנו מים) </vt:lpstr>
      <vt:lpstr>הרכבת המערכת הסופית</vt:lpstr>
      <vt:lpstr>חישוב גובה הצינור</vt:lpstr>
      <vt:lpstr>מצגת של PowerPoint</vt:lpstr>
      <vt:lpstr>הגברה מכאנית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מד גשם דיגיטלי</dc:title>
  <dc:creator>Sarah Gropper</dc:creator>
  <cp:lastModifiedBy>Sarah Gropper</cp:lastModifiedBy>
  <cp:revision>2</cp:revision>
  <dcterms:created xsi:type="dcterms:W3CDTF">2023-06-04T11:33:24Z</dcterms:created>
  <dcterms:modified xsi:type="dcterms:W3CDTF">2023-06-04T11:43:02Z</dcterms:modified>
</cp:coreProperties>
</file>