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61" r:id="rId1"/>
  </p:sldMasterIdLst>
  <p:notesMasterIdLst>
    <p:notesMasterId r:id="rId66"/>
  </p:notesMasterIdLst>
  <p:sldIdLst>
    <p:sldId id="335" r:id="rId2"/>
    <p:sldId id="336" r:id="rId3"/>
    <p:sldId id="368" r:id="rId4"/>
    <p:sldId id="337" r:id="rId5"/>
    <p:sldId id="338" r:id="rId6"/>
    <p:sldId id="339" r:id="rId7"/>
    <p:sldId id="369" r:id="rId8"/>
    <p:sldId id="340" r:id="rId9"/>
    <p:sldId id="341" r:id="rId10"/>
    <p:sldId id="370" r:id="rId11"/>
    <p:sldId id="342" r:id="rId12"/>
    <p:sldId id="343" r:id="rId13"/>
    <p:sldId id="371" r:id="rId14"/>
    <p:sldId id="344" r:id="rId15"/>
    <p:sldId id="372" r:id="rId16"/>
    <p:sldId id="374" r:id="rId17"/>
    <p:sldId id="347" r:id="rId18"/>
    <p:sldId id="348" r:id="rId19"/>
    <p:sldId id="402" r:id="rId20"/>
    <p:sldId id="353" r:id="rId21"/>
    <p:sldId id="375" r:id="rId22"/>
    <p:sldId id="390" r:id="rId23"/>
    <p:sldId id="354" r:id="rId24"/>
    <p:sldId id="355" r:id="rId25"/>
    <p:sldId id="403" r:id="rId26"/>
    <p:sldId id="376" r:id="rId27"/>
    <p:sldId id="416" r:id="rId28"/>
    <p:sldId id="360" r:id="rId29"/>
    <p:sldId id="361" r:id="rId30"/>
    <p:sldId id="362" r:id="rId31"/>
    <p:sldId id="379" r:id="rId32"/>
    <p:sldId id="385" r:id="rId33"/>
    <p:sldId id="384" r:id="rId34"/>
    <p:sldId id="382" r:id="rId35"/>
    <p:sldId id="386" r:id="rId36"/>
    <p:sldId id="408" r:id="rId37"/>
    <p:sldId id="417" r:id="rId38"/>
    <p:sldId id="418" r:id="rId39"/>
    <p:sldId id="419" r:id="rId40"/>
    <p:sldId id="420" r:id="rId41"/>
    <p:sldId id="332" r:id="rId42"/>
    <p:sldId id="395" r:id="rId43"/>
    <p:sldId id="396" r:id="rId44"/>
    <p:sldId id="397" r:id="rId45"/>
    <p:sldId id="398" r:id="rId46"/>
    <p:sldId id="399" r:id="rId47"/>
    <p:sldId id="400" r:id="rId48"/>
    <p:sldId id="411" r:id="rId49"/>
    <p:sldId id="404" r:id="rId50"/>
    <p:sldId id="405" r:id="rId51"/>
    <p:sldId id="421" r:id="rId52"/>
    <p:sldId id="406" r:id="rId53"/>
    <p:sldId id="407" r:id="rId54"/>
    <p:sldId id="412" r:id="rId55"/>
    <p:sldId id="364" r:id="rId56"/>
    <p:sldId id="377" r:id="rId57"/>
    <p:sldId id="365" r:id="rId58"/>
    <p:sldId id="378" r:id="rId59"/>
    <p:sldId id="383" r:id="rId60"/>
    <p:sldId id="409" r:id="rId61"/>
    <p:sldId id="410" r:id="rId62"/>
    <p:sldId id="415" r:id="rId63"/>
    <p:sldId id="414" r:id="rId64"/>
    <p:sldId id="394" r:id="rId65"/>
  </p:sldIdLst>
  <p:sldSz cx="9144000" cy="6858000" type="screen4x3"/>
  <p:notesSz cx="6797675" cy="9928225"/>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163"/>
    <a:srgbClr val="006468"/>
    <a:srgbClr val="0544B1"/>
    <a:srgbClr val="EEF1F2"/>
    <a:srgbClr val="5B9BD5"/>
    <a:srgbClr val="308939"/>
    <a:srgbClr val="D5E8D4"/>
    <a:srgbClr val="D9E8FB"/>
    <a:srgbClr val="FFF3CD"/>
    <a:srgbClr val="297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095" autoAdjust="0"/>
    <p:restoredTop sz="92933" autoAdjust="0"/>
  </p:normalViewPr>
  <p:slideViewPr>
    <p:cSldViewPr snapToGrid="0" showGuides="1">
      <p:cViewPr varScale="1">
        <p:scale>
          <a:sx n="67" d="100"/>
          <a:sy n="67" d="100"/>
        </p:scale>
        <p:origin x="78" y="864"/>
      </p:cViewPr>
      <p:guideLst>
        <p:guide orient="horz" pos="3680"/>
        <p:guide pos="2880"/>
      </p:guideLst>
    </p:cSldViewPr>
  </p:slideViewPr>
  <p:outlineViewPr>
    <p:cViewPr>
      <p:scale>
        <a:sx n="33" d="100"/>
        <a:sy n="33" d="100"/>
      </p:scale>
      <p:origin x="0" y="-10632"/>
    </p:cViewPr>
  </p:outlineViewPr>
  <p:notesTextViewPr>
    <p:cViewPr>
      <p:scale>
        <a:sx n="3" d="2"/>
        <a:sy n="3" d="2"/>
      </p:scale>
      <p:origin x="0" y="0"/>
    </p:cViewPr>
  </p:notesTextViewPr>
  <p:sorterViewPr>
    <p:cViewPr>
      <p:scale>
        <a:sx n="200" d="100"/>
        <a:sy n="200" d="100"/>
      </p:scale>
      <p:origin x="0" y="-49440"/>
    </p:cViewPr>
  </p:sorterViewPr>
  <p:notesViewPr>
    <p:cSldViewPr snapToGrid="0">
      <p:cViewPr varScale="1">
        <p:scale>
          <a:sx n="84" d="100"/>
          <a:sy n="84" d="100"/>
        </p:scale>
        <p:origin x="309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 y="0"/>
            <a:ext cx="2945659" cy="498136"/>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idx="1"/>
          </p:nvPr>
        </p:nvSpPr>
        <p:spPr>
          <a:xfrm>
            <a:off x="3850446" y="0"/>
            <a:ext cx="2945659" cy="498136"/>
          </a:xfrm>
          <a:prstGeom prst="rect">
            <a:avLst/>
          </a:prstGeom>
        </p:spPr>
        <p:txBody>
          <a:bodyPr vert="horz" lIns="91440" tIns="45720" rIns="91440" bIns="45720" rtlCol="0"/>
          <a:lstStyle>
            <a:lvl1pPr algn="r">
              <a:defRPr sz="1200"/>
            </a:lvl1pPr>
          </a:lstStyle>
          <a:p>
            <a:fld id="{0FB73474-1FEA-49EA-8573-334921A32CDD}" type="datetimeFigureOut">
              <a:rPr lang="en-US" smtClean="0"/>
              <a:t>7/20/2022</a:t>
            </a:fld>
            <a:endParaRPr lang="en-US"/>
          </a:p>
        </p:txBody>
      </p:sp>
      <p:sp>
        <p:nvSpPr>
          <p:cNvPr id="4" name="מציין מיקום של תמונת שקופית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מציין מיקום של הערות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מציין מיקום של כותרת תחתונה 5"/>
          <p:cNvSpPr>
            <a:spLocks noGrp="1"/>
          </p:cNvSpPr>
          <p:nvPr>
            <p:ph type="ftr" sz="quarter" idx="4"/>
          </p:nvPr>
        </p:nvSpPr>
        <p:spPr>
          <a:xfrm>
            <a:off x="3" y="9430093"/>
            <a:ext cx="2945659" cy="498135"/>
          </a:xfrm>
          <a:prstGeom prst="rect">
            <a:avLst/>
          </a:prstGeom>
        </p:spPr>
        <p:txBody>
          <a:bodyPr vert="horz" lIns="91440" tIns="45720" rIns="91440" bIns="45720" rtlCol="0"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3850446" y="9430093"/>
            <a:ext cx="2945659" cy="498135"/>
          </a:xfrm>
          <a:prstGeom prst="rect">
            <a:avLst/>
          </a:prstGeom>
        </p:spPr>
        <p:txBody>
          <a:bodyPr vert="horz" lIns="91440" tIns="45720" rIns="91440" bIns="45720" rtlCol="0" anchor="b"/>
          <a:lstStyle>
            <a:lvl1pPr algn="r">
              <a:defRPr sz="1200"/>
            </a:lvl1pPr>
          </a:lstStyle>
          <a:p>
            <a:fld id="{D9349913-1ED4-42CF-A765-14932E9CC788}" type="slidenum">
              <a:rPr lang="en-US" smtClean="0"/>
              <a:t>‹#›</a:t>
            </a:fld>
            <a:endParaRPr lang="en-US"/>
          </a:p>
        </p:txBody>
      </p:sp>
    </p:spTree>
    <p:extLst>
      <p:ext uri="{BB962C8B-B14F-4D97-AF65-F5344CB8AC3E}">
        <p14:creationId xmlns:p14="http://schemas.microsoft.com/office/powerpoint/2010/main" val="466108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VW_Golf_VII_-_Parking_sensor_02.jp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VW_Golf_VII_-_Parking_sensor_02.jp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VW_Golf_VII_-_Parking_sensor_02.jp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Hourglass_2.svg" TargetMode="External"/><Relationship Id="rId7" Type="http://schemas.openxmlformats.org/officeDocument/2006/relationships/hyperlink" Target="https://pxhere.com/en/photo/719587"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tockvault.net/photo/120914/thermometer" TargetMode="External"/><Relationship Id="rId5" Type="http://schemas.openxmlformats.org/officeDocument/2006/relationships/hyperlink" Target="https://commons.wikimedia.org/wiki/File:Melbourne_sundial_at_Flagstaff_Gardens.JPG" TargetMode="External"/><Relationship Id="rId4" Type="http://schemas.openxmlformats.org/officeDocument/2006/relationships/hyperlink" Target="https://creativecommons.org/licenses/by-sa/3.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Hourglass_2.sv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pxhere.com/en/photo/719587" TargetMode="External"/><Relationship Id="rId5" Type="http://schemas.openxmlformats.org/officeDocument/2006/relationships/hyperlink" Target="https://www.stockvault.net/photo/120914/thermometer" TargetMode="External"/><Relationship Id="rId4" Type="http://schemas.openxmlformats.org/officeDocument/2006/relationships/hyperlink" Target="https://creativecommons.org/licenses/by-sa/3.0"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Hourglass_2.sv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pxhere.com/en/photo/719587" TargetMode="External"/><Relationship Id="rId5" Type="http://schemas.openxmlformats.org/officeDocument/2006/relationships/hyperlink" Target="https://www.stockvault.net/photo/120914/thermometer" TargetMode="External"/><Relationship Id="rId4" Type="http://schemas.openxmlformats.org/officeDocument/2006/relationships/hyperlink" Target="https://creativecommons.org/licenses/by-sa/3.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VW_Golf_VII_-_Parking_sensor_02.jp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VW_Golf_VII_-_Parking_sensor_02.jp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1: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06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274e140df0_0_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1274e140df0_0_2: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a:latin typeface="Arial"/>
                <a:ea typeface="Arial"/>
                <a:cs typeface="Arial"/>
                <a:sym typeface="Arial"/>
              </a:rPr>
              <a:t>חיישן אולטראסוני: </a:t>
            </a:r>
            <a:r>
              <a:rPr lang="x-none" sz="750">
                <a:solidFill>
                  <a:schemeClr val="hlink"/>
                </a:solidFill>
                <a:highlight>
                  <a:srgbClr val="F2F5F7"/>
                </a:highlight>
                <a:uFill>
                  <a:noFill/>
                </a:uFill>
                <a:latin typeface="Arial"/>
                <a:ea typeface="Arial"/>
                <a:cs typeface="Arial"/>
                <a:sym typeface="Arial"/>
                <a:hlinkClick r:id="rId3"/>
              </a:rPr>
              <a:t>Basotxerri</a:t>
            </a:r>
            <a:r>
              <a:rPr lang="x-none" sz="750">
                <a:solidFill>
                  <a:srgbClr val="362B36"/>
                </a:solidFill>
                <a:highlight>
                  <a:srgbClr val="F2F5F7"/>
                </a:highlight>
                <a:latin typeface="Arial"/>
                <a:ea typeface="Arial"/>
                <a:cs typeface="Arial"/>
                <a:sym typeface="Arial"/>
              </a:rPr>
              <a:t>, </a:t>
            </a:r>
            <a:r>
              <a:rPr lang="x-none" sz="750">
                <a:solidFill>
                  <a:schemeClr val="hlink"/>
                </a:solidFill>
                <a:highlight>
                  <a:srgbClr val="F2F5F7"/>
                </a:highlight>
                <a:uFill>
                  <a:noFill/>
                </a:uFill>
                <a:latin typeface="Arial"/>
                <a:ea typeface="Arial"/>
                <a:cs typeface="Arial"/>
                <a:sym typeface="Arial"/>
                <a:hlinkClick r:id="rId4"/>
              </a:rPr>
              <a:t>CC BY-SA 4.0</a:t>
            </a:r>
            <a:r>
              <a:rPr lang="x-none" sz="750">
                <a:solidFill>
                  <a:srgbClr val="362B36"/>
                </a:solidFill>
                <a:highlight>
                  <a:srgbClr val="F2F5F7"/>
                </a:highlight>
                <a:latin typeface="Arial"/>
                <a:ea typeface="Arial"/>
                <a:cs typeface="Arial"/>
                <a:sym typeface="Arial"/>
              </a:rPr>
              <a:t>, via Wikimedia Commons</a:t>
            </a:r>
            <a:endParaRPr sz="750">
              <a:solidFill>
                <a:srgbClr val="362B36"/>
              </a:solidFill>
              <a:highlight>
                <a:srgbClr val="F2F5F7"/>
              </a:highlight>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endParaRPr sz="750">
              <a:solidFill>
                <a:srgbClr val="362B36"/>
              </a:solidFill>
              <a:highlight>
                <a:srgbClr val="F2F5F7"/>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53" name="Google Shape;153;g1274e140df0_0_2: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10</a:t>
            </a:fld>
            <a:endParaRPr/>
          </a:p>
        </p:txBody>
      </p:sp>
    </p:spTree>
    <p:extLst>
      <p:ext uri="{BB962C8B-B14F-4D97-AF65-F5344CB8AC3E}">
        <p14:creationId xmlns:p14="http://schemas.microsoft.com/office/powerpoint/2010/main" val="294838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74e140df0_0_25: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1274e140df0_0_25: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חיישן אולטראסוני: </a:t>
            </a:r>
            <a:r>
              <a:rPr lang="x-none" sz="750" dirty="0">
                <a:solidFill>
                  <a:schemeClr val="hlink"/>
                </a:solidFill>
                <a:highlight>
                  <a:srgbClr val="F2F5F7"/>
                </a:highlight>
                <a:uFill>
                  <a:noFill/>
                </a:uFill>
                <a:latin typeface="Arial"/>
                <a:ea typeface="Arial"/>
                <a:cs typeface="Arial"/>
                <a:sym typeface="Arial"/>
                <a:hlinkClick r:id="rId3"/>
              </a:rPr>
              <a:t>Basotxerri</a:t>
            </a:r>
            <a:r>
              <a:rPr lang="x-none" sz="750" dirty="0">
                <a:solidFill>
                  <a:srgbClr val="362B36"/>
                </a:solidFill>
                <a:highlight>
                  <a:srgbClr val="F2F5F7"/>
                </a:highlight>
                <a:latin typeface="Arial"/>
                <a:ea typeface="Arial"/>
                <a:cs typeface="Arial"/>
                <a:sym typeface="Arial"/>
              </a:rPr>
              <a:t>, </a:t>
            </a:r>
            <a:r>
              <a:rPr lang="x-none" sz="750" dirty="0">
                <a:solidFill>
                  <a:schemeClr val="hlink"/>
                </a:solidFill>
                <a:highlight>
                  <a:srgbClr val="F2F5F7"/>
                </a:highlight>
                <a:uFill>
                  <a:noFill/>
                </a:uFill>
                <a:latin typeface="Arial"/>
                <a:ea typeface="Arial"/>
                <a:cs typeface="Arial"/>
                <a:sym typeface="Arial"/>
                <a:hlinkClick r:id="rId4"/>
              </a:rPr>
              <a:t>CC BY-SA 4.0</a:t>
            </a:r>
            <a:r>
              <a:rPr lang="x-none" sz="750" dirty="0">
                <a:solidFill>
                  <a:srgbClr val="362B36"/>
                </a:solidFill>
                <a:highlight>
                  <a:srgbClr val="F2F5F7"/>
                </a:highlight>
                <a:latin typeface="Arial"/>
                <a:ea typeface="Arial"/>
                <a:cs typeface="Arial"/>
                <a:sym typeface="Arial"/>
              </a:rPr>
              <a:t>, via Wikimedia </a:t>
            </a:r>
            <a:r>
              <a:rPr lang="x-none" sz="750" dirty="0" smtClean="0">
                <a:solidFill>
                  <a:srgbClr val="362B36"/>
                </a:solidFill>
                <a:highlight>
                  <a:srgbClr val="F2F5F7"/>
                </a:highlight>
                <a:latin typeface="Arial"/>
                <a:ea typeface="Arial"/>
                <a:cs typeface="Arial"/>
                <a:sym typeface="Arial"/>
              </a:rPr>
              <a:t>Commons</a:t>
            </a:r>
            <a:endParaRPr lang="he-IL" sz="750" dirty="0" smtClean="0">
              <a:solidFill>
                <a:srgbClr val="362B36"/>
              </a:solidFill>
              <a:highlight>
                <a:srgbClr val="F2F5F7"/>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lang="he-IL" sz="750" dirty="0" smtClean="0">
              <a:solidFill>
                <a:srgbClr val="362B36"/>
              </a:solidFill>
              <a:highlight>
                <a:srgbClr val="F2F5F7"/>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he-IL" sz="750" dirty="0" smtClean="0">
                <a:solidFill>
                  <a:srgbClr val="362B36"/>
                </a:solidFill>
                <a:highlight>
                  <a:srgbClr val="F2F5F7"/>
                </a:highlight>
                <a:latin typeface="Arial"/>
                <a:ea typeface="Arial"/>
                <a:cs typeface="Arial"/>
                <a:sym typeface="Arial"/>
              </a:rPr>
              <a:t>למורה:</a:t>
            </a:r>
            <a:r>
              <a:rPr lang="en-US" sz="750" dirty="0" smtClean="0">
                <a:solidFill>
                  <a:srgbClr val="362B36"/>
                </a:solidFill>
                <a:highlight>
                  <a:srgbClr val="F2F5F7"/>
                </a:highlight>
                <a:latin typeface="Arial"/>
                <a:ea typeface="Arial"/>
                <a:cs typeface="Arial"/>
                <a:sym typeface="Arial"/>
              </a:rPr>
              <a:t> </a:t>
            </a:r>
            <a:r>
              <a:rPr lang="he-IL" sz="750" dirty="0" smtClean="0">
                <a:solidFill>
                  <a:srgbClr val="362B36"/>
                </a:solidFill>
                <a:highlight>
                  <a:srgbClr val="F2F5F7"/>
                </a:highlight>
                <a:latin typeface="Arial"/>
                <a:ea typeface="Arial"/>
                <a:cs typeface="Arial"/>
                <a:sym typeface="Arial"/>
              </a:rPr>
              <a:t>השימוש בסרטון אופציונלי</a:t>
            </a:r>
            <a:endParaRPr sz="750" dirty="0">
              <a:solidFill>
                <a:srgbClr val="362B36"/>
              </a:solidFill>
              <a:highlight>
                <a:srgbClr val="F2F5F7"/>
              </a:highlight>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endParaRPr sz="750" dirty="0">
              <a:solidFill>
                <a:srgbClr val="362B36"/>
              </a:solidFill>
              <a:highlight>
                <a:srgbClr val="F2F5F7"/>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162" name="Google Shape;162;g1274e140df0_0_25: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11</a:t>
            </a:fld>
            <a:endParaRPr/>
          </a:p>
        </p:txBody>
      </p:sp>
    </p:spTree>
    <p:extLst>
      <p:ext uri="{BB962C8B-B14F-4D97-AF65-F5344CB8AC3E}">
        <p14:creationId xmlns:p14="http://schemas.microsoft.com/office/powerpoint/2010/main" val="450920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274e140df0_0_13: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274e140df0_0_13: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a:latin typeface="Arial"/>
                <a:ea typeface="Arial"/>
                <a:cs typeface="Arial"/>
                <a:sym typeface="Arial"/>
              </a:rPr>
              <a:t>חיישן אולטראסוני: </a:t>
            </a:r>
            <a:r>
              <a:rPr lang="x-none" sz="750">
                <a:solidFill>
                  <a:schemeClr val="hlink"/>
                </a:solidFill>
                <a:highlight>
                  <a:srgbClr val="F2F5F7"/>
                </a:highlight>
                <a:uFill>
                  <a:noFill/>
                </a:uFill>
                <a:latin typeface="Arial"/>
                <a:ea typeface="Arial"/>
                <a:cs typeface="Arial"/>
                <a:sym typeface="Arial"/>
                <a:hlinkClick r:id="rId3"/>
              </a:rPr>
              <a:t>Basotxerri</a:t>
            </a:r>
            <a:r>
              <a:rPr lang="x-none" sz="750">
                <a:solidFill>
                  <a:srgbClr val="362B36"/>
                </a:solidFill>
                <a:highlight>
                  <a:srgbClr val="F2F5F7"/>
                </a:highlight>
                <a:latin typeface="Arial"/>
                <a:ea typeface="Arial"/>
                <a:cs typeface="Arial"/>
                <a:sym typeface="Arial"/>
              </a:rPr>
              <a:t>, </a:t>
            </a:r>
            <a:r>
              <a:rPr lang="x-none" sz="750">
                <a:solidFill>
                  <a:schemeClr val="hlink"/>
                </a:solidFill>
                <a:highlight>
                  <a:srgbClr val="F2F5F7"/>
                </a:highlight>
                <a:uFill>
                  <a:noFill/>
                </a:uFill>
                <a:latin typeface="Arial"/>
                <a:ea typeface="Arial"/>
                <a:cs typeface="Arial"/>
                <a:sym typeface="Arial"/>
                <a:hlinkClick r:id="rId4"/>
              </a:rPr>
              <a:t>CC BY-SA 4.0</a:t>
            </a:r>
            <a:r>
              <a:rPr lang="x-none" sz="750">
                <a:solidFill>
                  <a:srgbClr val="362B36"/>
                </a:solidFill>
                <a:highlight>
                  <a:srgbClr val="F2F5F7"/>
                </a:highlight>
                <a:latin typeface="Arial"/>
                <a:ea typeface="Arial"/>
                <a:cs typeface="Arial"/>
                <a:sym typeface="Arial"/>
              </a:rPr>
              <a:t>, via Wikimedia Commons</a:t>
            </a:r>
            <a:endParaRPr sz="750">
              <a:solidFill>
                <a:srgbClr val="362B36"/>
              </a:solidFill>
              <a:highlight>
                <a:srgbClr val="F2F5F7"/>
              </a:highlight>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endParaRPr sz="750">
              <a:solidFill>
                <a:srgbClr val="362B36"/>
              </a:solidFill>
              <a:highlight>
                <a:srgbClr val="F2F5F7"/>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71" name="Google Shape;171;g1274e140df0_0_13: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12</a:t>
            </a:fld>
            <a:endParaRPr/>
          </a:p>
        </p:txBody>
      </p:sp>
    </p:spTree>
    <p:extLst>
      <p:ext uri="{BB962C8B-B14F-4D97-AF65-F5344CB8AC3E}">
        <p14:creationId xmlns:p14="http://schemas.microsoft.com/office/powerpoint/2010/main" val="303912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שקף</a:t>
            </a:r>
            <a:r>
              <a:rPr lang="he-IL" baseline="0" dirty="0" smtClean="0"/>
              <a:t> הרחבה</a:t>
            </a:r>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13</a:t>
            </a:fld>
            <a:endParaRPr lang="en-US"/>
          </a:p>
        </p:txBody>
      </p:sp>
    </p:spTree>
    <p:extLst>
      <p:ext uri="{BB962C8B-B14F-4D97-AF65-F5344CB8AC3E}">
        <p14:creationId xmlns:p14="http://schemas.microsoft.com/office/powerpoint/2010/main" val="2154156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76fd1d998_1_54: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176fd1d998_1_54: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a:latin typeface="Arial"/>
                <a:ea typeface="Arial"/>
                <a:cs typeface="Arial"/>
                <a:sym typeface="Arial"/>
              </a:rPr>
              <a:t>תוצאות:</a:t>
            </a:r>
            <a:endParaRPr sz="1100">
              <a:latin typeface="Arial"/>
              <a:ea typeface="Arial"/>
              <a:cs typeface="Arial"/>
              <a:sym typeface="Arial"/>
            </a:endParaRPr>
          </a:p>
          <a:p>
            <a:pPr marL="457200" lvl="0" indent="-298450" algn="r" rtl="1">
              <a:lnSpc>
                <a:spcPct val="115000"/>
              </a:lnSpc>
              <a:spcBef>
                <a:spcPts val="0"/>
              </a:spcBef>
              <a:spcAft>
                <a:spcPts val="0"/>
              </a:spcAft>
              <a:buClr>
                <a:schemeClr val="dk1"/>
              </a:buClr>
              <a:buSzPts val="1100"/>
              <a:buAutoNum type="arabicPeriod"/>
            </a:pPr>
            <a:r>
              <a:rPr lang="x-none" sz="1100">
                <a:latin typeface="Arial"/>
                <a:ea typeface="Arial"/>
                <a:cs typeface="Arial"/>
                <a:sym typeface="Arial"/>
              </a:rPr>
              <a:t>D= 750/2*0.0343=12.86 Cm</a:t>
            </a:r>
            <a:endParaRPr sz="1100">
              <a:latin typeface="Arial"/>
              <a:ea typeface="Arial"/>
              <a:cs typeface="Arial"/>
              <a:sym typeface="Arial"/>
            </a:endParaRPr>
          </a:p>
          <a:p>
            <a:pPr marL="457200" lvl="0" indent="-298450" algn="r" rtl="1">
              <a:lnSpc>
                <a:spcPct val="115000"/>
              </a:lnSpc>
              <a:spcBef>
                <a:spcPts val="0"/>
              </a:spcBef>
              <a:spcAft>
                <a:spcPts val="0"/>
              </a:spcAft>
              <a:buClr>
                <a:schemeClr val="dk1"/>
              </a:buClr>
              <a:buSzPts val="1100"/>
              <a:buAutoNum type="arabicPeriod"/>
            </a:pPr>
            <a:r>
              <a:rPr lang="x-none" sz="1100">
                <a:latin typeface="Arial"/>
                <a:ea typeface="Arial"/>
                <a:cs typeface="Arial"/>
                <a:sym typeface="Arial"/>
              </a:rPr>
              <a:t>D= 1500/2*0.0343=25.72 Cm</a:t>
            </a:r>
            <a:endParaRPr sz="1100">
              <a:latin typeface="Arial"/>
              <a:ea typeface="Arial"/>
              <a:cs typeface="Arial"/>
              <a:sym typeface="Arial"/>
            </a:endParaRPr>
          </a:p>
          <a:p>
            <a:pPr marL="457200" lvl="0" indent="-298450" algn="r" rtl="1">
              <a:lnSpc>
                <a:spcPct val="115000"/>
              </a:lnSpc>
              <a:spcBef>
                <a:spcPts val="0"/>
              </a:spcBef>
              <a:spcAft>
                <a:spcPts val="0"/>
              </a:spcAft>
              <a:buClr>
                <a:schemeClr val="dk1"/>
              </a:buClr>
              <a:buSzPts val="1100"/>
              <a:buAutoNum type="arabicPeriod"/>
            </a:pPr>
            <a:r>
              <a:rPr lang="x-none" sz="1100">
                <a:latin typeface="Arial"/>
                <a:ea typeface="Arial"/>
                <a:cs typeface="Arial"/>
                <a:sym typeface="Arial"/>
              </a:rPr>
              <a:t>D= 230/2*0.0343=3.94 Cm</a:t>
            </a:r>
            <a:endParaRPr sz="1100">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81" name="Google Shape;181;g1176fd1d998_1_54: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14</a:t>
            </a:fld>
            <a:endParaRPr/>
          </a:p>
        </p:txBody>
      </p:sp>
    </p:spTree>
    <p:extLst>
      <p:ext uri="{BB962C8B-B14F-4D97-AF65-F5344CB8AC3E}">
        <p14:creationId xmlns:p14="http://schemas.microsoft.com/office/powerpoint/2010/main" val="258356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76fd1d998_1_54: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176fd1d998_1_54: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181" name="Google Shape;181;g1176fd1d998_1_54: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15</a:t>
            </a:fld>
            <a:endParaRPr/>
          </a:p>
        </p:txBody>
      </p:sp>
    </p:spTree>
    <p:extLst>
      <p:ext uri="{BB962C8B-B14F-4D97-AF65-F5344CB8AC3E}">
        <p14:creationId xmlns:p14="http://schemas.microsoft.com/office/powerpoint/2010/main" val="2052755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76fd1d998_1_54: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176fd1d998_1_54: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181" name="Google Shape;181;g1176fd1d998_1_54: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16</a:t>
            </a:fld>
            <a:endParaRPr/>
          </a:p>
        </p:txBody>
      </p:sp>
    </p:spTree>
    <p:extLst>
      <p:ext uri="{BB962C8B-B14F-4D97-AF65-F5344CB8AC3E}">
        <p14:creationId xmlns:p14="http://schemas.microsoft.com/office/powerpoint/2010/main" val="2697934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176fd1d998_1_135: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176fd1d998_1_135: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206" name="Google Shape;206;g1176fd1d998_1_135: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17</a:t>
            </a:fld>
            <a:endParaRPr/>
          </a:p>
        </p:txBody>
      </p:sp>
    </p:spTree>
    <p:extLst>
      <p:ext uri="{BB962C8B-B14F-4D97-AF65-F5344CB8AC3E}">
        <p14:creationId xmlns:p14="http://schemas.microsoft.com/office/powerpoint/2010/main" val="3072625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274e140df0_0_34: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1274e140df0_0_34: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spcBef>
                <a:spcPts val="800"/>
              </a:spcBef>
              <a:spcAft>
                <a:spcPts val="0"/>
              </a:spcAft>
              <a:buNone/>
            </a:pPr>
            <a:r>
              <a:rPr lang="he-IL" sz="1100" dirty="0" smtClean="0"/>
              <a:t>מעגל פשוט זה הוא דרך מקובלת להכיר מעבד חדש ולהתנסות בכתיבת תוכנה, הרצתה וחיבורו של המעבד אל ה"עולם החיצון". יש אנשים שמכנים שלב זה כ- "</a:t>
            </a:r>
            <a:r>
              <a:rPr lang="en-US" sz="1100" dirty="0" smtClean="0"/>
              <a:t>Hello World" </a:t>
            </a:r>
            <a:r>
              <a:rPr lang="he-IL" sz="1100" dirty="0" smtClean="0"/>
              <a:t>של עולם המעבדים (הפעם הראשונה שהמעבד מתעורר ואומר "שלום לעולם").</a:t>
            </a:r>
          </a:p>
          <a:p>
            <a:r>
              <a:rPr lang="he-IL" sz="1100" dirty="0" smtClean="0"/>
              <a:t>לשם פעילות זאת נשתמש במעגל המכיל את המעבד ונורת הלד.</a:t>
            </a:r>
          </a:p>
          <a:p>
            <a:pPr marL="0" lvl="0" indent="0" algn="r" rtl="1">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214" name="Google Shape;214;g1274e140df0_0_34: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18</a:t>
            </a:fld>
            <a:endParaRPr/>
          </a:p>
        </p:txBody>
      </p:sp>
    </p:spTree>
    <p:extLst>
      <p:ext uri="{BB962C8B-B14F-4D97-AF65-F5344CB8AC3E}">
        <p14:creationId xmlns:p14="http://schemas.microsoft.com/office/powerpoint/2010/main" val="1820799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274e140df0_0_34: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1274e140df0_0_34: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spcBef>
                <a:spcPts val="800"/>
              </a:spcBef>
              <a:spcAft>
                <a:spcPts val="0"/>
              </a:spcAft>
              <a:buNone/>
            </a:pPr>
            <a:r>
              <a:rPr lang="he-IL" sz="1100" dirty="0" smtClean="0"/>
              <a:t>מעגל פשוט זה הוא דרך מקובלת להכיר מעבד חדש ולהתנסות בכתיבת תוכנה, הרצתה וחיבורו של המעבד אל ה"עולם החיצון". יש אנשים שמכנים שלב זה כ- "</a:t>
            </a:r>
            <a:r>
              <a:rPr lang="en-US" sz="1100" dirty="0" smtClean="0"/>
              <a:t>Hello World" </a:t>
            </a:r>
            <a:r>
              <a:rPr lang="he-IL" sz="1100" dirty="0" smtClean="0"/>
              <a:t>של עולם המעבדים (הפעם הראשונה שהמעבד מתעורר ואומר "שלום לעולם").</a:t>
            </a:r>
          </a:p>
          <a:p>
            <a:r>
              <a:rPr lang="he-IL" sz="1100" dirty="0" smtClean="0"/>
              <a:t>לשם פעילות זאת נשתמש במעגל המכיל את המעבד ונורת הלד.</a:t>
            </a:r>
          </a:p>
          <a:p>
            <a:pPr marL="0" lvl="0" indent="0" algn="r" rtl="1">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214" name="Google Shape;214;g1274e140df0_0_34: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19</a:t>
            </a:fld>
            <a:endParaRPr/>
          </a:p>
        </p:txBody>
      </p:sp>
    </p:spTree>
    <p:extLst>
      <p:ext uri="{BB962C8B-B14F-4D97-AF65-F5344CB8AC3E}">
        <p14:creationId xmlns:p14="http://schemas.microsoft.com/office/powerpoint/2010/main" val="26103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16e5fbe8d8_0_54: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116e5fbe8d8_0_54: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2000"/>
              </a:spcBef>
              <a:spcAft>
                <a:spcPts val="0"/>
              </a:spcAft>
              <a:buClr>
                <a:schemeClr val="dk1"/>
              </a:buClr>
              <a:buSzPts val="1100"/>
              <a:buFont typeface="Arial"/>
              <a:buNone/>
            </a:pPr>
            <a:r>
              <a:rPr lang="x-none" sz="1000">
                <a:solidFill>
                  <a:srgbClr val="444444"/>
                </a:solidFill>
                <a:latin typeface="Arial"/>
                <a:ea typeface="Arial"/>
                <a:cs typeface="Arial"/>
                <a:sym typeface="Arial"/>
              </a:rPr>
              <a:t>מערכות בקרה אוטומטיות טכנולוגיות (לא ביולוגיות) מתבססות בדרך כלל על רכיבים אלקטרוניים לביצוע הפעולות השונות, רכיבים אלו מעבירים ביניהם מידע  ואף מבצעים פעולות שונות:</a:t>
            </a:r>
            <a:endParaRPr sz="1000">
              <a:solidFill>
                <a:srgbClr val="444444"/>
              </a:solidFill>
              <a:latin typeface="Arial"/>
              <a:ea typeface="Arial"/>
              <a:cs typeface="Arial"/>
              <a:sym typeface="Arial"/>
            </a:endParaRPr>
          </a:p>
          <a:p>
            <a:pPr marL="0" lvl="0" indent="0" algn="r" rtl="1">
              <a:lnSpc>
                <a:spcPct val="115000"/>
              </a:lnSpc>
              <a:spcBef>
                <a:spcPts val="600"/>
              </a:spcBef>
              <a:spcAft>
                <a:spcPts val="0"/>
              </a:spcAft>
              <a:buClr>
                <a:schemeClr val="dk1"/>
              </a:buClr>
              <a:buSzPts val="1100"/>
              <a:buFont typeface="Arial"/>
              <a:buNone/>
            </a:pPr>
            <a:r>
              <a:rPr lang="x-none" sz="1000" b="1">
                <a:solidFill>
                  <a:srgbClr val="444444"/>
                </a:solidFill>
                <a:latin typeface="Arial"/>
                <a:ea typeface="Arial"/>
                <a:cs typeface="Arial"/>
                <a:sym typeface="Arial"/>
              </a:rPr>
              <a:t>החיישן האלקטרוני </a:t>
            </a:r>
            <a:r>
              <a:rPr lang="x-none" sz="1000">
                <a:solidFill>
                  <a:srgbClr val="444444"/>
                </a:solidFill>
                <a:latin typeface="Arial"/>
                <a:ea typeface="Arial"/>
                <a:cs typeface="Arial"/>
                <a:sym typeface="Arial"/>
              </a:rPr>
              <a:t>- בדומה לחיישנים ביולוגיים (חיישן הטמפרטורה בגוף למשל) החיישן האלקטרוני חש גודל פיסיקלי מסויים ומייצר אות חשמלי אנלוגי לערך זה.</a:t>
            </a:r>
            <a:endParaRPr sz="1000">
              <a:solidFill>
                <a:srgbClr val="444444"/>
              </a:solidFill>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x-none" sz="1000" b="1">
                <a:solidFill>
                  <a:srgbClr val="444444"/>
                </a:solidFill>
                <a:latin typeface="Arial"/>
                <a:ea typeface="Arial"/>
                <a:cs typeface="Arial"/>
                <a:sym typeface="Arial"/>
              </a:rPr>
              <a:t>המעבד </a:t>
            </a:r>
            <a:r>
              <a:rPr lang="x-none" sz="1000">
                <a:solidFill>
                  <a:srgbClr val="444444"/>
                </a:solidFill>
                <a:latin typeface="Arial"/>
                <a:ea typeface="Arial"/>
                <a:cs typeface="Arial"/>
                <a:sym typeface="Arial"/>
              </a:rPr>
              <a:t>- מקבל מידע ממערכות החישה, מקבל החלטות (על פי אלגוריתמים שתוכנתו בתוכו) ומפעיל על פי הצורך (באמצעות אותות חשמליים) את מערכות ההינע.</a:t>
            </a:r>
            <a:endParaRPr sz="1000">
              <a:solidFill>
                <a:srgbClr val="444444"/>
              </a:solidFill>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x-none" sz="1000" b="1">
                <a:solidFill>
                  <a:srgbClr val="444444"/>
                </a:solidFill>
                <a:latin typeface="Arial"/>
                <a:ea typeface="Arial"/>
                <a:cs typeface="Arial"/>
                <a:sym typeface="Arial"/>
              </a:rPr>
              <a:t>מערכת היוצרת פעולה</a:t>
            </a:r>
            <a:r>
              <a:rPr lang="x-none" sz="1000">
                <a:solidFill>
                  <a:srgbClr val="444444"/>
                </a:solidFill>
                <a:latin typeface="Arial"/>
                <a:ea typeface="Arial"/>
                <a:cs typeface="Arial"/>
                <a:sym typeface="Arial"/>
              </a:rPr>
              <a:t>- מופעלת על ידי המעבד ותפקידה ליצור את השינוי הנדרש בערך המבוקר. לדוגמה: מערכת הינע מבוססת מנוע שתפקידה להזיז מרכיבים במערכת  (המעבד יכול להפעיל מערכות מסוגים שונים: חימום\קירור, קול, אור וכ"ו</a:t>
            </a:r>
            <a:endParaRPr sz="1000">
              <a:solidFill>
                <a:srgbClr val="444444"/>
              </a:solidFill>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000" b="1">
              <a:solidFill>
                <a:srgbClr val="444444"/>
              </a:solidFill>
              <a:latin typeface="Arial"/>
              <a:ea typeface="Arial"/>
              <a:cs typeface="Arial"/>
              <a:sym typeface="Arial"/>
            </a:endParaRPr>
          </a:p>
          <a:p>
            <a:pPr marL="0" lvl="0" indent="0" algn="r" rtl="1">
              <a:lnSpc>
                <a:spcPct val="115000"/>
              </a:lnSpc>
              <a:spcBef>
                <a:spcPts val="800"/>
              </a:spcBef>
              <a:spcAft>
                <a:spcPts val="800"/>
              </a:spcAft>
              <a:buClr>
                <a:schemeClr val="dk1"/>
              </a:buClr>
              <a:buSzPts val="1100"/>
              <a:buFont typeface="Arial"/>
              <a:buNone/>
            </a:pPr>
            <a:endParaRPr sz="1100">
              <a:latin typeface="Arial"/>
              <a:ea typeface="Arial"/>
              <a:cs typeface="Arial"/>
              <a:sym typeface="Arial"/>
            </a:endParaRPr>
          </a:p>
        </p:txBody>
      </p:sp>
      <p:sp>
        <p:nvSpPr>
          <p:cNvPr id="106" name="Google Shape;106;g116e5fbe8d8_0_54: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2</a:t>
            </a:fld>
            <a:endParaRPr/>
          </a:p>
        </p:txBody>
      </p:sp>
    </p:spTree>
    <p:extLst>
      <p:ext uri="{BB962C8B-B14F-4D97-AF65-F5344CB8AC3E}">
        <p14:creationId xmlns:p14="http://schemas.microsoft.com/office/powerpoint/2010/main" val="1934124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78415e9bd_0_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1178415e9bd_0_2: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הנורה צריכה להבהב בקצב של אחת לשנייה. אם הנורה איננה מהבהבת בידקו את הדברים הבאים:</a:t>
            </a:r>
            <a:endParaRPr sz="1100" dirty="0">
              <a:latin typeface="Arial"/>
              <a:ea typeface="Arial"/>
              <a:cs typeface="Arial"/>
              <a:sym typeface="Arial"/>
            </a:endParaRPr>
          </a:p>
          <a:p>
            <a:pPr marL="457200" lvl="0" indent="-298450" algn="r" rtl="1">
              <a:lnSpc>
                <a:spcPct val="115000"/>
              </a:lnSpc>
              <a:spcBef>
                <a:spcPts val="0"/>
              </a:spcBef>
              <a:spcAft>
                <a:spcPts val="0"/>
              </a:spcAft>
              <a:buSzPts val="1100"/>
              <a:buFont typeface="Arial"/>
              <a:buAutoNum type="arabicPeriod"/>
            </a:pPr>
            <a:r>
              <a:rPr lang="x-none" sz="1100" dirty="0">
                <a:latin typeface="Arial"/>
                <a:ea typeface="Arial"/>
                <a:cs typeface="Arial"/>
                <a:sym typeface="Arial"/>
              </a:rPr>
              <a:t>עברו שוב על כל החיבורים ובידקו שהם יציבים</a:t>
            </a:r>
            <a:endParaRPr sz="1100" dirty="0">
              <a:latin typeface="Arial"/>
              <a:ea typeface="Arial"/>
              <a:cs typeface="Arial"/>
              <a:sym typeface="Arial"/>
            </a:endParaRPr>
          </a:p>
          <a:p>
            <a:pPr marL="457200" lvl="0" indent="-298450" algn="r" rtl="1">
              <a:lnSpc>
                <a:spcPct val="115000"/>
              </a:lnSpc>
              <a:spcBef>
                <a:spcPts val="0"/>
              </a:spcBef>
              <a:spcAft>
                <a:spcPts val="0"/>
              </a:spcAft>
              <a:buSzPts val="1100"/>
              <a:buFont typeface="Arial"/>
              <a:buAutoNum type="arabicPeriod"/>
            </a:pPr>
            <a:r>
              <a:rPr lang="x-none" sz="1100" dirty="0">
                <a:latin typeface="Arial"/>
                <a:ea typeface="Arial"/>
                <a:cs typeface="Arial"/>
                <a:sym typeface="Arial"/>
              </a:rPr>
              <a:t>בידקו שהחיבורים נמצאים בשורות הנכונות (כדי שרכיבים יהיו מחוברים עליהם להיות מחוברים באותה שורה)</a:t>
            </a:r>
            <a:endParaRPr sz="1100" dirty="0">
              <a:latin typeface="Arial"/>
              <a:ea typeface="Arial"/>
              <a:cs typeface="Arial"/>
              <a:sym typeface="Arial"/>
            </a:endParaRPr>
          </a:p>
          <a:p>
            <a:pPr marL="457200" lvl="0" indent="-298450" algn="r" rtl="1">
              <a:lnSpc>
                <a:spcPct val="115000"/>
              </a:lnSpc>
              <a:spcBef>
                <a:spcPts val="0"/>
              </a:spcBef>
              <a:spcAft>
                <a:spcPts val="0"/>
              </a:spcAft>
              <a:buSzPts val="1100"/>
              <a:buFont typeface="Arial"/>
              <a:buAutoNum type="arabicPeriod"/>
            </a:pPr>
            <a:r>
              <a:rPr lang="x-none" sz="1100" dirty="0">
                <a:latin typeface="Arial"/>
                <a:ea typeface="Arial"/>
                <a:cs typeface="Arial"/>
                <a:sym typeface="Arial"/>
              </a:rPr>
              <a:t>ודאו שהחיבורים מחוברים להדקים הנכונים של המעבד (D1 ו-GND)</a:t>
            </a:r>
            <a:endParaRPr sz="1100" dirty="0">
              <a:latin typeface="Arial"/>
              <a:ea typeface="Arial"/>
              <a:cs typeface="Arial"/>
              <a:sym typeface="Arial"/>
            </a:endParaRPr>
          </a:p>
          <a:p>
            <a:pPr marL="457200" lvl="0" indent="-298450" algn="r" rtl="1">
              <a:lnSpc>
                <a:spcPct val="115000"/>
              </a:lnSpc>
              <a:spcBef>
                <a:spcPts val="0"/>
              </a:spcBef>
              <a:spcAft>
                <a:spcPts val="0"/>
              </a:spcAft>
              <a:buSzPts val="1100"/>
              <a:buFont typeface="Arial"/>
              <a:buAutoNum type="arabicPeriod"/>
            </a:pPr>
            <a:r>
              <a:rPr lang="x-none" sz="1100" dirty="0">
                <a:latin typeface="Arial"/>
                <a:ea typeface="Arial"/>
                <a:cs typeface="Arial"/>
                <a:sym typeface="Arial"/>
              </a:rPr>
              <a:t>העלו שוב את התוכנה וודאו שלא מתקבלות טעויות ושההעלאה מסתיימת בהצלחה</a:t>
            </a:r>
            <a:endParaRPr sz="1100" dirty="0">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התוכנה:</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 </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 the setup function runs once when you press reset or power the board</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void setup() {</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  // initialize digital pin D1\GPIO5 as an output.</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  pinMode(D1, OUTPUT);</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 the loop function runs over and over again forever</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void loop() {</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  digitalWrite(D1, HIGH);   // turn the LED on (HIGH is the voltage level)</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  delay(1000);                       // wait for a second</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  digitalWrite(D1, LOW);    // turn the LED off by making the voltage LOW</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  delay(1000);                       // wait for a second</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257" name="Google Shape;257;g1178415e9bd_0_2: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20</a:t>
            </a:fld>
            <a:endParaRPr/>
          </a:p>
        </p:txBody>
      </p:sp>
    </p:spTree>
    <p:extLst>
      <p:ext uri="{BB962C8B-B14F-4D97-AF65-F5344CB8AC3E}">
        <p14:creationId xmlns:p14="http://schemas.microsoft.com/office/powerpoint/2010/main" val="520176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78415e9bd_0_23: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1178415e9bd_0_23: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למורים:</a:t>
            </a:r>
            <a:endParaRPr sz="1100" dirty="0">
              <a:latin typeface="Arial"/>
              <a:ea typeface="Arial"/>
              <a:cs typeface="Arial"/>
              <a:sym typeface="Arial"/>
            </a:endParaRPr>
          </a:p>
          <a:p>
            <a:pPr marL="0" lvl="0" indent="0" algn="r" rtl="1">
              <a:lnSpc>
                <a:spcPct val="150000"/>
              </a:lnSpc>
              <a:spcBef>
                <a:spcPts val="0"/>
              </a:spcBef>
              <a:spcAft>
                <a:spcPts val="0"/>
              </a:spcAft>
              <a:buClr>
                <a:schemeClr val="dk1"/>
              </a:buClr>
              <a:buSzPts val="1100"/>
              <a:buFont typeface="Arial"/>
              <a:buNone/>
            </a:pPr>
            <a:r>
              <a:rPr lang="x-none" sz="1100" b="1" dirty="0">
                <a:latin typeface="Arial"/>
                <a:ea typeface="Arial"/>
                <a:cs typeface="Arial"/>
                <a:sym typeface="Arial"/>
              </a:rPr>
              <a:t>שאלת סיכום</a:t>
            </a:r>
            <a:r>
              <a:rPr lang="x-none" sz="1100" dirty="0">
                <a:latin typeface="Arial"/>
                <a:ea typeface="Arial"/>
                <a:cs typeface="Arial"/>
                <a:sym typeface="Arial"/>
              </a:rPr>
              <a:t>: אילו סוגי יכולות של המעבד ניצלנו בפרויקטון הבהוב הנורה? (תשובה: </a:t>
            </a:r>
            <a:r>
              <a:rPr lang="x-none" sz="1100" dirty="0">
                <a:solidFill>
                  <a:srgbClr val="217F2C"/>
                </a:solidFill>
                <a:latin typeface="Arial"/>
                <a:ea typeface="Arial"/>
                <a:cs typeface="Arial"/>
                <a:sym typeface="Arial"/>
              </a:rPr>
              <a:t>תקשורת עם רכיבים סמוכים - שליחת נתונים בצורה חוטית</a:t>
            </a:r>
            <a:r>
              <a:rPr lang="x-none" sz="1100" dirty="0" smtClean="0">
                <a:latin typeface="Arial"/>
                <a:ea typeface="Arial"/>
                <a:cs typeface="Arial"/>
                <a:sym typeface="Arial"/>
              </a:rPr>
              <a:t>)</a:t>
            </a:r>
            <a:endParaRPr lang="he-IL" sz="1100" dirty="0" smtClean="0">
              <a:latin typeface="Arial"/>
              <a:ea typeface="Arial"/>
              <a:cs typeface="Arial"/>
              <a:sym typeface="Arial"/>
            </a:endParaRPr>
          </a:p>
          <a:p>
            <a:pPr marL="0" lvl="0" indent="0" algn="r" rtl="1">
              <a:lnSpc>
                <a:spcPct val="150000"/>
              </a:lnSpc>
              <a:spcBef>
                <a:spcPts val="0"/>
              </a:spcBef>
              <a:spcAft>
                <a:spcPts val="0"/>
              </a:spcAft>
              <a:buClr>
                <a:schemeClr val="dk1"/>
              </a:buClr>
              <a:buSzPts val="1100"/>
              <a:buFont typeface="Arial"/>
              <a:buNone/>
            </a:pPr>
            <a:r>
              <a:rPr lang="he-IL" sz="1100" dirty="0" smtClean="0">
                <a:latin typeface="Arial"/>
                <a:ea typeface="Arial"/>
                <a:cs typeface="Arial"/>
                <a:sym typeface="Arial"/>
              </a:rPr>
              <a:t>יתכן שתתקבל</a:t>
            </a:r>
            <a:r>
              <a:rPr lang="he-IL" sz="1100" baseline="0" dirty="0" smtClean="0">
                <a:latin typeface="Arial"/>
                <a:ea typeface="Arial"/>
                <a:cs typeface="Arial"/>
                <a:sym typeface="Arial"/>
              </a:rPr>
              <a:t> גם תשובה:</a:t>
            </a:r>
            <a:r>
              <a:rPr lang="en-US" sz="1100" baseline="0" dirty="0" smtClean="0">
                <a:latin typeface="Arial"/>
                <a:ea typeface="Arial"/>
                <a:cs typeface="Arial"/>
                <a:sym typeface="Arial"/>
              </a:rPr>
              <a:t> </a:t>
            </a:r>
            <a:r>
              <a:rPr lang="he-IL" sz="1100" baseline="0" dirty="0" smtClean="0">
                <a:latin typeface="Arial"/>
                <a:ea typeface="Arial"/>
                <a:cs typeface="Arial"/>
                <a:sym typeface="Arial"/>
              </a:rPr>
              <a:t>כתיבה וקריאה של מידע מהזיכרון. גם תשובה זאת נכונה, אך היא לא התשובה העיקרית. </a:t>
            </a:r>
            <a:endParaRPr sz="1100" dirty="0">
              <a:latin typeface="Arial"/>
              <a:ea typeface="Arial"/>
              <a:cs typeface="Arial"/>
              <a:sym typeface="Arial"/>
            </a:endParaRPr>
          </a:p>
        </p:txBody>
      </p:sp>
      <p:sp>
        <p:nvSpPr>
          <p:cNvPr id="266" name="Google Shape;266;g1178415e9bd_0_23: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21</a:t>
            </a:fld>
            <a:endParaRPr/>
          </a:p>
        </p:txBody>
      </p:sp>
    </p:spTree>
    <p:extLst>
      <p:ext uri="{BB962C8B-B14F-4D97-AF65-F5344CB8AC3E}">
        <p14:creationId xmlns:p14="http://schemas.microsoft.com/office/powerpoint/2010/main" val="569348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187e1ec113_0_15: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1187e1ec113_0_15: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None/>
            </a:pPr>
            <a:r>
              <a:rPr lang="x-none" sz="1000" dirty="0">
                <a:latin typeface="Arial"/>
                <a:ea typeface="Arial"/>
                <a:cs typeface="Arial"/>
                <a:sym typeface="Arial"/>
              </a:rPr>
              <a:t>להבין את הקוד:</a:t>
            </a:r>
            <a:endParaRPr sz="1000" dirty="0">
              <a:latin typeface="Arial"/>
              <a:ea typeface="Arial"/>
              <a:cs typeface="Arial"/>
              <a:sym typeface="Arial"/>
            </a:endParaRPr>
          </a:p>
          <a:p>
            <a:pPr marL="457200" lvl="0" indent="-292100" algn="r" rtl="1">
              <a:lnSpc>
                <a:spcPct val="115000"/>
              </a:lnSpc>
              <a:spcBef>
                <a:spcPts val="0"/>
              </a:spcBef>
              <a:spcAft>
                <a:spcPts val="0"/>
              </a:spcAft>
              <a:buSzPts val="1000"/>
              <a:buFont typeface="Arial"/>
              <a:buChar char="●"/>
            </a:pPr>
            <a:r>
              <a:rPr lang="x-none" sz="1000" dirty="0">
                <a:latin typeface="Arial"/>
                <a:ea typeface="Arial"/>
                <a:cs typeface="Arial"/>
                <a:sym typeface="Arial"/>
              </a:rPr>
              <a:t>מה זה הקוד - הקוד הוא הוראות פעולה למעבד. ההוראות מתבצעות זו אחר זו.</a:t>
            </a:r>
            <a:endParaRPr sz="1000" dirty="0">
              <a:latin typeface="Arial"/>
              <a:ea typeface="Arial"/>
              <a:cs typeface="Arial"/>
              <a:sym typeface="Arial"/>
            </a:endParaRPr>
          </a:p>
          <a:p>
            <a:pPr marL="457200" lvl="0" indent="-292100" algn="r" rtl="1">
              <a:lnSpc>
                <a:spcPct val="115000"/>
              </a:lnSpc>
              <a:spcBef>
                <a:spcPts val="0"/>
              </a:spcBef>
              <a:spcAft>
                <a:spcPts val="0"/>
              </a:spcAft>
              <a:buSzPts val="1000"/>
              <a:buFont typeface="Arial"/>
              <a:buChar char="●"/>
            </a:pPr>
            <a:r>
              <a:rPr lang="x-none" sz="1000" dirty="0">
                <a:latin typeface="Arial"/>
                <a:ea typeface="Arial"/>
                <a:cs typeface="Arial"/>
                <a:sym typeface="Arial"/>
              </a:rPr>
              <a:t>מה הן הערות </a:t>
            </a:r>
            <a:r>
              <a:rPr lang="x-none" sz="1000" dirty="0" smtClean="0">
                <a:latin typeface="Arial"/>
                <a:ea typeface="Arial"/>
                <a:cs typeface="Arial"/>
                <a:sym typeface="Arial"/>
              </a:rPr>
              <a:t>– </a:t>
            </a:r>
            <a:r>
              <a:rPr lang="he-IL" sz="1000" dirty="0" smtClean="0">
                <a:latin typeface="Arial"/>
                <a:ea typeface="Arial"/>
                <a:cs typeface="Arial"/>
                <a:sym typeface="Arial"/>
              </a:rPr>
              <a:t>בקוד</a:t>
            </a:r>
            <a:r>
              <a:rPr lang="he-IL" sz="1000" baseline="0" dirty="0" smtClean="0">
                <a:latin typeface="Arial"/>
                <a:ea typeface="Arial"/>
                <a:cs typeface="Arial"/>
                <a:sym typeface="Arial"/>
              </a:rPr>
              <a:t> </a:t>
            </a:r>
            <a:r>
              <a:rPr lang="he-IL" sz="1000" dirty="0" smtClean="0">
                <a:latin typeface="Arial"/>
                <a:ea typeface="Arial"/>
                <a:cs typeface="Arial"/>
                <a:sym typeface="Arial"/>
              </a:rPr>
              <a:t>ישנן </a:t>
            </a:r>
            <a:r>
              <a:rPr lang="x-none" sz="1000" dirty="0" smtClean="0">
                <a:latin typeface="Arial"/>
                <a:ea typeface="Arial"/>
                <a:cs typeface="Arial"/>
                <a:sym typeface="Arial"/>
              </a:rPr>
              <a:t>מילים </a:t>
            </a:r>
            <a:r>
              <a:rPr lang="x-none" sz="1000" dirty="0">
                <a:latin typeface="Arial"/>
                <a:ea typeface="Arial"/>
                <a:cs typeface="Arial"/>
                <a:sym typeface="Arial"/>
              </a:rPr>
              <a:t>שכתובות אחרי הסימן \\ </a:t>
            </a:r>
            <a:r>
              <a:rPr lang="he-IL" sz="1000" dirty="0" smtClean="0">
                <a:latin typeface="Arial"/>
                <a:ea typeface="Arial"/>
                <a:cs typeface="Arial"/>
                <a:sym typeface="Arial"/>
              </a:rPr>
              <a:t> ש</a:t>
            </a:r>
            <a:r>
              <a:rPr lang="x-none" sz="1000" dirty="0" smtClean="0">
                <a:latin typeface="Arial"/>
                <a:ea typeface="Arial"/>
                <a:cs typeface="Arial"/>
                <a:sym typeface="Arial"/>
              </a:rPr>
              <a:t>אינן </a:t>
            </a:r>
            <a:r>
              <a:rPr lang="x-none" sz="1000" dirty="0">
                <a:latin typeface="Arial"/>
                <a:ea typeface="Arial"/>
                <a:cs typeface="Arial"/>
                <a:sym typeface="Arial"/>
              </a:rPr>
              <a:t>נחשבות הוראות למעבד ומשמשות לכתוב הסברים שיקלו על הבנת הקוד</a:t>
            </a:r>
            <a:r>
              <a:rPr lang="x-none" sz="1000" dirty="0" smtClean="0">
                <a:latin typeface="Arial"/>
                <a:ea typeface="Arial"/>
                <a:cs typeface="Arial"/>
                <a:sym typeface="Arial"/>
              </a:rPr>
              <a:t>.</a:t>
            </a:r>
            <a:r>
              <a:rPr lang="he-IL" sz="1000" dirty="0" smtClean="0">
                <a:latin typeface="Arial"/>
                <a:ea typeface="Arial"/>
                <a:cs typeface="Arial"/>
                <a:sym typeface="Arial"/>
              </a:rPr>
              <a:t> כאן</a:t>
            </a:r>
            <a:r>
              <a:rPr lang="he-IL" sz="1000" baseline="0" dirty="0" smtClean="0">
                <a:latin typeface="Arial"/>
                <a:ea typeface="Arial"/>
                <a:cs typeface="Arial"/>
                <a:sym typeface="Arial"/>
              </a:rPr>
              <a:t> הורדנו את ההערות האלה כדי שניתן יהיה לכתוב הסברים בעברית</a:t>
            </a:r>
            <a:endParaRPr sz="1000" dirty="0">
              <a:latin typeface="Arial"/>
              <a:ea typeface="Arial"/>
              <a:cs typeface="Arial"/>
              <a:sym typeface="Arial"/>
            </a:endParaRPr>
          </a:p>
          <a:p>
            <a:pPr marL="457200" lvl="0" indent="-234950" algn="r" rtl="1">
              <a:lnSpc>
                <a:spcPct val="115000"/>
              </a:lnSpc>
              <a:spcBef>
                <a:spcPts val="0"/>
              </a:spcBef>
              <a:spcAft>
                <a:spcPts val="0"/>
              </a:spcAft>
              <a:buClr>
                <a:srgbClr val="444444"/>
              </a:buClr>
              <a:buSzPts val="100"/>
              <a:buFont typeface="Arial"/>
              <a:buChar char="●"/>
            </a:pPr>
            <a:endParaRPr sz="100" b="1" dirty="0">
              <a:solidFill>
                <a:srgbClr val="444444"/>
              </a:solidFill>
              <a:latin typeface="Arial"/>
              <a:ea typeface="Arial"/>
              <a:cs typeface="Arial"/>
              <a:sym typeface="Arial"/>
            </a:endParaRPr>
          </a:p>
        </p:txBody>
      </p:sp>
      <p:sp>
        <p:nvSpPr>
          <p:cNvPr id="342" name="Google Shape;342;g1187e1ec113_0_15: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22</a:t>
            </a:fld>
            <a:endParaRPr/>
          </a:p>
        </p:txBody>
      </p:sp>
    </p:spTree>
    <p:extLst>
      <p:ext uri="{BB962C8B-B14F-4D97-AF65-F5344CB8AC3E}">
        <p14:creationId xmlns:p14="http://schemas.microsoft.com/office/powerpoint/2010/main" val="2893649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78415e9bd_0_23: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1178415e9bd_0_23: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dirty="0">
                <a:latin typeface="Arial"/>
                <a:ea typeface="Arial"/>
                <a:cs typeface="Arial"/>
                <a:sym typeface="Arial"/>
              </a:rPr>
              <a:t>למורים:</a:t>
            </a:r>
            <a:endParaRPr sz="1100" dirty="0">
              <a:latin typeface="Arial"/>
              <a:ea typeface="Arial"/>
              <a:cs typeface="Arial"/>
              <a:sym typeface="Arial"/>
            </a:endParaRPr>
          </a:p>
          <a:p>
            <a:pPr marL="0" lvl="0" indent="0" algn="r" rtl="1">
              <a:lnSpc>
                <a:spcPct val="150000"/>
              </a:lnSpc>
              <a:spcBef>
                <a:spcPts val="1600"/>
              </a:spcBef>
              <a:spcAft>
                <a:spcPts val="0"/>
              </a:spcAft>
              <a:buClr>
                <a:schemeClr val="dk1"/>
              </a:buClr>
              <a:buSzPts val="1100"/>
              <a:buFont typeface="Arial"/>
              <a:buNone/>
            </a:pPr>
            <a:r>
              <a:rPr lang="x-none" sz="1100" b="1" dirty="0" smtClean="0">
                <a:latin typeface="Arial"/>
                <a:ea typeface="Arial"/>
                <a:cs typeface="Arial"/>
                <a:sym typeface="Arial"/>
              </a:rPr>
              <a:t>משימת </a:t>
            </a:r>
            <a:r>
              <a:rPr lang="x-none" sz="1100" b="1" dirty="0">
                <a:latin typeface="Arial"/>
                <a:ea typeface="Arial"/>
                <a:cs typeface="Arial"/>
                <a:sym typeface="Arial"/>
              </a:rPr>
              <a:t>הרחבה:</a:t>
            </a:r>
            <a:r>
              <a:rPr lang="x-none" sz="1100" dirty="0">
                <a:latin typeface="Arial"/>
                <a:ea typeface="Arial"/>
                <a:cs typeface="Arial"/>
                <a:sym typeface="Arial"/>
              </a:rPr>
              <a:t> נסו לראות אם אתם מצליחים לשנות את התוכנה כך שהנורה תהבהב לאט יותר? מהר יותר?</a:t>
            </a:r>
            <a:endParaRPr sz="1100" dirty="0">
              <a:latin typeface="Arial"/>
              <a:ea typeface="Arial"/>
              <a:cs typeface="Arial"/>
              <a:sym typeface="Arial"/>
            </a:endParaRPr>
          </a:p>
          <a:p>
            <a:pPr marL="0" lvl="0" indent="0" algn="r" rtl="1">
              <a:lnSpc>
                <a:spcPct val="115000"/>
              </a:lnSpc>
              <a:spcBef>
                <a:spcPts val="1800"/>
              </a:spcBef>
              <a:spcAft>
                <a:spcPts val="0"/>
              </a:spcAft>
              <a:buClr>
                <a:schemeClr val="dk1"/>
              </a:buClr>
              <a:buSzPts val="1100"/>
              <a:buFont typeface="Arial"/>
              <a:buNone/>
            </a:pPr>
            <a:r>
              <a:rPr lang="x-none" sz="1100" dirty="0">
                <a:latin typeface="Arial"/>
                <a:ea typeface="Arial"/>
                <a:cs typeface="Arial"/>
                <a:sym typeface="Arial"/>
              </a:rPr>
              <a:t>תשובה:</a:t>
            </a:r>
            <a:r>
              <a:rPr lang="x-none" sz="1100" dirty="0">
                <a:solidFill>
                  <a:srgbClr val="217F2C"/>
                </a:solidFill>
                <a:latin typeface="Arial"/>
                <a:ea typeface="Arial"/>
                <a:cs typeface="Arial"/>
                <a:sym typeface="Arial"/>
              </a:rPr>
              <a:t>שינוי הערכים בשני המקומות שמופיע delay ישנו את הזמן שהנורה נשארת דלוקה ונשארת כבויה.</a:t>
            </a:r>
            <a:r>
              <a:rPr lang="x-none" sz="1100" dirty="0">
                <a:latin typeface="Arial"/>
                <a:ea typeface="Arial"/>
                <a:cs typeface="Arial"/>
                <a:sym typeface="Arial"/>
              </a:rPr>
              <a:t> ל</a:t>
            </a:r>
            <a:r>
              <a:rPr lang="x-none" sz="1100" dirty="0">
                <a:solidFill>
                  <a:srgbClr val="217F2C"/>
                </a:solidFill>
                <a:latin typeface="Arial"/>
                <a:ea typeface="Arial"/>
                <a:cs typeface="Arial"/>
                <a:sym typeface="Arial"/>
              </a:rPr>
              <a:t>אחר שינוי ערך ה- delay יש ללחוץ שוב על כפתור ההעלאה כנ"ל.</a:t>
            </a:r>
            <a:endParaRPr sz="1100" dirty="0">
              <a:solidFill>
                <a:srgbClr val="217F2C"/>
              </a:solidFill>
              <a:latin typeface="Arial"/>
              <a:ea typeface="Arial"/>
              <a:cs typeface="Arial"/>
              <a:sym typeface="Arial"/>
            </a:endParaRPr>
          </a:p>
          <a:p>
            <a:pPr marL="0" lvl="0" indent="0" algn="r" rtl="1">
              <a:lnSpc>
                <a:spcPct val="100000"/>
              </a:lnSpc>
              <a:spcBef>
                <a:spcPts val="600"/>
              </a:spcBef>
              <a:spcAft>
                <a:spcPts val="0"/>
              </a:spcAft>
              <a:buClr>
                <a:schemeClr val="dk1"/>
              </a:buClr>
              <a:buSzPts val="1100"/>
              <a:buFont typeface="Arial"/>
              <a:buNone/>
            </a:pPr>
            <a:endParaRPr sz="1100" dirty="0">
              <a:latin typeface="Arial"/>
              <a:ea typeface="Arial"/>
              <a:cs typeface="Arial"/>
              <a:sym typeface="Arial"/>
            </a:endParaRPr>
          </a:p>
        </p:txBody>
      </p:sp>
      <p:sp>
        <p:nvSpPr>
          <p:cNvPr id="266" name="Google Shape;266;g1178415e9bd_0_23: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23</a:t>
            </a:fld>
            <a:endParaRPr/>
          </a:p>
        </p:txBody>
      </p:sp>
    </p:spTree>
    <p:extLst>
      <p:ext uri="{BB962C8B-B14F-4D97-AF65-F5344CB8AC3E}">
        <p14:creationId xmlns:p14="http://schemas.microsoft.com/office/powerpoint/2010/main" val="52682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176fd1d998_1_12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1176fd1d998_1_127: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a:latin typeface="Arial"/>
                <a:ea typeface="Arial"/>
                <a:cs typeface="Arial"/>
                <a:sym typeface="Arial"/>
              </a:rPr>
              <a:t>סרטון הדגמה למורים</a:t>
            </a:r>
            <a:endParaRPr sz="1100">
              <a:latin typeface="Arial"/>
              <a:ea typeface="Arial"/>
              <a:cs typeface="Arial"/>
              <a:sym typeface="Arial"/>
            </a:endParaRPr>
          </a:p>
        </p:txBody>
      </p:sp>
      <p:sp>
        <p:nvSpPr>
          <p:cNvPr id="274" name="Google Shape;274;g1176fd1d998_1_127: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24</a:t>
            </a:fld>
            <a:endParaRPr/>
          </a:p>
        </p:txBody>
      </p:sp>
    </p:spTree>
    <p:extLst>
      <p:ext uri="{BB962C8B-B14F-4D97-AF65-F5344CB8AC3E}">
        <p14:creationId xmlns:p14="http://schemas.microsoft.com/office/powerpoint/2010/main" val="4105812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176fd1d998_1_12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1176fd1d998_1_127: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a:latin typeface="Arial"/>
                <a:ea typeface="Arial"/>
                <a:cs typeface="Arial"/>
                <a:sym typeface="Arial"/>
              </a:rPr>
              <a:t>סרטון הדגמה למורים</a:t>
            </a:r>
            <a:endParaRPr sz="1100">
              <a:latin typeface="Arial"/>
              <a:ea typeface="Arial"/>
              <a:cs typeface="Arial"/>
              <a:sym typeface="Arial"/>
            </a:endParaRPr>
          </a:p>
        </p:txBody>
      </p:sp>
      <p:sp>
        <p:nvSpPr>
          <p:cNvPr id="274" name="Google Shape;274;g1176fd1d998_1_127: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25</a:t>
            </a:fld>
            <a:endParaRPr/>
          </a:p>
        </p:txBody>
      </p:sp>
    </p:spTree>
    <p:extLst>
      <p:ext uri="{BB962C8B-B14F-4D97-AF65-F5344CB8AC3E}">
        <p14:creationId xmlns:p14="http://schemas.microsoft.com/office/powerpoint/2010/main" val="3684035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176fd1d998_1_96: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1176fd1d998_1_96: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100"/>
              <a:buFont typeface="Arial"/>
              <a:buNone/>
            </a:pPr>
            <a:r>
              <a:rPr lang="x-none" sz="1000" b="1" dirty="0">
                <a:solidFill>
                  <a:srgbClr val="444444"/>
                </a:solidFill>
                <a:latin typeface="Arial"/>
                <a:ea typeface="Arial"/>
                <a:cs typeface="Arial"/>
                <a:sym typeface="Arial"/>
              </a:rPr>
              <a:t>התוכנה שיש להעלות למעבד:</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//The software to upload:</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#define echoPin 14 //The echopin is D5</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#define trigPin 12 //The trigpin in is D6</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float duration; // variable for the duration of sound wave travel</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float distance;       // variable for the distance measurement</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void setup() {</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Serial.begin(115200);</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pinMode(trigPin, OUTPUT); // Sets the trigPin as an OUTPUT</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pinMode(echoPin, INPUT); // Sets the echoPin as an INPUT</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void loop() {</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//Trigger the sensor to send the ultrasonic signal</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digitalWrite(trigPin, LOW);</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delayMicroseconds(2);</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digitalWrite(trigPin, HIGH);</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delayMicroseconds(10);</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digitalWrite(trigPin, LOW);</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duration = pulseIn(echoPin, HIGH);</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distance = (duration * 0.034 / 2); // Speed of sound * wave travel time divided by 2 (2 ways)</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Serial.print("Distance: ");</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Serial.print(distance);</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Serial.println(" cm");</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    delay(2000);</a:t>
            </a:r>
            <a:endParaRPr sz="900" b="1" dirty="0">
              <a:solidFill>
                <a:srgbClr val="444444"/>
              </a:solidFill>
              <a:latin typeface="Arial"/>
              <a:ea typeface="Arial"/>
              <a:cs typeface="Arial"/>
              <a:sym typeface="Arial"/>
            </a:endParaRPr>
          </a:p>
          <a:p>
            <a:pPr marL="0" lvl="0" indent="0" algn="l" rtl="0">
              <a:lnSpc>
                <a:spcPct val="100000"/>
              </a:lnSpc>
              <a:spcBef>
                <a:spcPts val="1600"/>
              </a:spcBef>
              <a:spcAft>
                <a:spcPts val="0"/>
              </a:spcAft>
              <a:buClr>
                <a:schemeClr val="dk1"/>
              </a:buClr>
              <a:buSzPts val="1100"/>
              <a:buFont typeface="Arial"/>
              <a:buNone/>
            </a:pPr>
            <a:r>
              <a:rPr lang="x-none" sz="900" b="1" dirty="0">
                <a:solidFill>
                  <a:srgbClr val="444444"/>
                </a:solidFill>
                <a:latin typeface="Arial"/>
                <a:ea typeface="Arial"/>
                <a:cs typeface="Arial"/>
                <a:sym typeface="Arial"/>
              </a:rPr>
              <a:t>}</a:t>
            </a:r>
            <a:endParaRPr sz="900" b="1" dirty="0">
              <a:solidFill>
                <a:srgbClr val="444444"/>
              </a:solidFill>
              <a:latin typeface="Arial"/>
              <a:ea typeface="Arial"/>
              <a:cs typeface="Arial"/>
              <a:sym typeface="Arial"/>
            </a:endParaRPr>
          </a:p>
          <a:p>
            <a:pPr marL="0" lvl="0" indent="0" algn="r" rtl="1">
              <a:lnSpc>
                <a:spcPct val="100000"/>
              </a:lnSpc>
              <a:spcBef>
                <a:spcPts val="1600"/>
              </a:spcBef>
              <a:spcAft>
                <a:spcPts val="0"/>
              </a:spcAft>
              <a:buClr>
                <a:schemeClr val="dk1"/>
              </a:buClr>
              <a:buSzPts val="1100"/>
              <a:buFont typeface="Arial"/>
              <a:buNone/>
            </a:pPr>
            <a:endParaRPr sz="1000" b="1" dirty="0">
              <a:solidFill>
                <a:srgbClr val="444444"/>
              </a:solidFill>
              <a:latin typeface="Arial"/>
              <a:ea typeface="Arial"/>
              <a:cs typeface="Arial"/>
              <a:sym typeface="Arial"/>
            </a:endParaRPr>
          </a:p>
          <a:p>
            <a:pPr marL="0" lvl="0" indent="0" algn="r" rtl="1">
              <a:lnSpc>
                <a:spcPct val="100000"/>
              </a:lnSpc>
              <a:spcBef>
                <a:spcPts val="1600"/>
              </a:spcBef>
              <a:spcAft>
                <a:spcPts val="0"/>
              </a:spcAft>
              <a:buClr>
                <a:schemeClr val="dk1"/>
              </a:buClr>
              <a:buSzPts val="1100"/>
              <a:buFont typeface="Arial"/>
              <a:buNone/>
            </a:pPr>
            <a:endParaRPr sz="1000" b="1" dirty="0">
              <a:solidFill>
                <a:srgbClr val="444444"/>
              </a:solidFill>
              <a:latin typeface="Arial"/>
              <a:ea typeface="Arial"/>
              <a:cs typeface="Arial"/>
              <a:sym typeface="Arial"/>
            </a:endParaRPr>
          </a:p>
          <a:p>
            <a:pPr marL="0" lvl="0" indent="0" algn="r" rtl="1">
              <a:lnSpc>
                <a:spcPct val="100000"/>
              </a:lnSpc>
              <a:spcBef>
                <a:spcPts val="1600"/>
              </a:spcBef>
              <a:spcAft>
                <a:spcPts val="0"/>
              </a:spcAft>
              <a:buClr>
                <a:schemeClr val="dk1"/>
              </a:buClr>
              <a:buSzPts val="1100"/>
              <a:buFont typeface="Arial"/>
              <a:buNone/>
            </a:pPr>
            <a:endParaRPr sz="1100" dirty="0">
              <a:latin typeface="Arial"/>
              <a:ea typeface="Arial"/>
              <a:cs typeface="Arial"/>
              <a:sym typeface="Arial"/>
            </a:endParaRPr>
          </a:p>
        </p:txBody>
      </p:sp>
      <p:sp>
        <p:nvSpPr>
          <p:cNvPr id="317" name="Google Shape;317;g1176fd1d998_1_96: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26</a:t>
            </a:fld>
            <a:endParaRPr/>
          </a:p>
        </p:txBody>
      </p:sp>
    </p:spTree>
    <p:extLst>
      <p:ext uri="{BB962C8B-B14F-4D97-AF65-F5344CB8AC3E}">
        <p14:creationId xmlns:p14="http://schemas.microsoft.com/office/powerpoint/2010/main" val="3607155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27</a:t>
            </a:fld>
            <a:endParaRPr lang="en-US"/>
          </a:p>
        </p:txBody>
      </p:sp>
    </p:spTree>
    <p:extLst>
      <p:ext uri="{BB962C8B-B14F-4D97-AF65-F5344CB8AC3E}">
        <p14:creationId xmlns:p14="http://schemas.microsoft.com/office/powerpoint/2010/main" val="3351385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176fd1d998_1_96: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1176fd1d998_1_96: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1600"/>
              </a:spcBef>
              <a:spcAft>
                <a:spcPts val="0"/>
              </a:spcAft>
              <a:buClr>
                <a:schemeClr val="dk1"/>
              </a:buClr>
              <a:buSzPts val="1100"/>
              <a:buFont typeface="Arial"/>
              <a:buNone/>
            </a:pPr>
            <a:endParaRPr sz="1000" b="1" dirty="0">
              <a:solidFill>
                <a:srgbClr val="444444"/>
              </a:solidFill>
              <a:latin typeface="Arial"/>
              <a:ea typeface="Arial"/>
              <a:cs typeface="Arial"/>
              <a:sym typeface="Arial"/>
            </a:endParaRPr>
          </a:p>
          <a:p>
            <a:pPr marL="0" lvl="0" indent="0" algn="r" rtl="1">
              <a:lnSpc>
                <a:spcPct val="100000"/>
              </a:lnSpc>
              <a:spcBef>
                <a:spcPts val="1600"/>
              </a:spcBef>
              <a:spcAft>
                <a:spcPts val="0"/>
              </a:spcAft>
              <a:buClr>
                <a:schemeClr val="dk1"/>
              </a:buClr>
              <a:buSzPts val="1100"/>
              <a:buFont typeface="Arial"/>
              <a:buNone/>
            </a:pPr>
            <a:endParaRPr sz="1100" dirty="0">
              <a:latin typeface="Arial"/>
              <a:ea typeface="Arial"/>
              <a:cs typeface="Arial"/>
              <a:sym typeface="Arial"/>
            </a:endParaRPr>
          </a:p>
        </p:txBody>
      </p:sp>
      <p:sp>
        <p:nvSpPr>
          <p:cNvPr id="317" name="Google Shape;317;g1176fd1d998_1_96: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28</a:t>
            </a:fld>
            <a:endParaRPr/>
          </a:p>
        </p:txBody>
      </p:sp>
    </p:spTree>
    <p:extLst>
      <p:ext uri="{BB962C8B-B14F-4D97-AF65-F5344CB8AC3E}">
        <p14:creationId xmlns:p14="http://schemas.microsoft.com/office/powerpoint/2010/main" val="897580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416ddb186_0_8: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416ddb186_0_8:notes"/>
          <p:cNvSpPr txBox="1">
            <a:spLocks noGrp="1"/>
          </p:cNvSpPr>
          <p:nvPr>
            <p:ph type="body" idx="1"/>
          </p:nvPr>
        </p:nvSpPr>
        <p:spPr>
          <a:xfrm>
            <a:off x="679768" y="4777958"/>
            <a:ext cx="5438140" cy="3909402"/>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x-none" dirty="0"/>
              <a:t>למורים:</a:t>
            </a:r>
            <a:endParaRPr dirty="0"/>
          </a:p>
          <a:p>
            <a:pPr marL="0" lvl="0" indent="0" algn="r" rtl="1">
              <a:spcBef>
                <a:spcPts val="0"/>
              </a:spcBef>
              <a:spcAft>
                <a:spcPts val="0"/>
              </a:spcAft>
              <a:buNone/>
            </a:pPr>
            <a:r>
              <a:rPr lang="x-none" dirty="0"/>
              <a:t>הסיבות לקריאות שונות\טעויות בקריאה:</a:t>
            </a:r>
            <a:endParaRPr dirty="0"/>
          </a:p>
          <a:p>
            <a:pPr marL="457200" lvl="0" indent="-317500" algn="r" rtl="1">
              <a:spcBef>
                <a:spcPts val="0"/>
              </a:spcBef>
              <a:spcAft>
                <a:spcPts val="0"/>
              </a:spcAft>
              <a:buSzPts val="1400"/>
              <a:buAutoNum type="arabicPeriod"/>
            </a:pPr>
            <a:r>
              <a:rPr lang="x-none" dirty="0"/>
              <a:t>חזרה של גלי הקול מעצמים שנמצאים בצידי המערכת </a:t>
            </a:r>
            <a:endParaRPr dirty="0"/>
          </a:p>
          <a:p>
            <a:pPr marL="457200" lvl="0" indent="-317500" algn="r" rtl="1">
              <a:spcBef>
                <a:spcPts val="0"/>
              </a:spcBef>
              <a:spcAft>
                <a:spcPts val="0"/>
              </a:spcAft>
              <a:buSzPts val="1400"/>
              <a:buAutoNum type="arabicPeriod"/>
            </a:pPr>
            <a:r>
              <a:rPr lang="x-none" dirty="0"/>
              <a:t>רזולוציה מוגבלת של החיישן - לגלים האולטרסוניים אורך גל מסויים (כ 9 מ"מ) ולכן אינם יכולים למדוד מרחק קטן מזה</a:t>
            </a:r>
            <a:endParaRPr dirty="0"/>
          </a:p>
          <a:p>
            <a:pPr marL="457200" lvl="0" indent="-317500" algn="r" rtl="1">
              <a:spcBef>
                <a:spcPts val="0"/>
              </a:spcBef>
              <a:spcAft>
                <a:spcPts val="0"/>
              </a:spcAft>
              <a:buSzPts val="1400"/>
              <a:buAutoNum type="arabicPeriod"/>
            </a:pPr>
            <a:r>
              <a:rPr lang="x-none" dirty="0"/>
              <a:t>חיישן זז\לא יציב</a:t>
            </a:r>
            <a:endParaRPr dirty="0"/>
          </a:p>
          <a:p>
            <a:pPr marL="457200" lvl="0" indent="-317500" algn="r" rtl="1">
              <a:spcBef>
                <a:spcPts val="0"/>
              </a:spcBef>
              <a:spcAft>
                <a:spcPts val="0"/>
              </a:spcAft>
              <a:buSzPts val="1400"/>
              <a:buAutoNum type="arabicPeriod"/>
            </a:pPr>
            <a:r>
              <a:rPr lang="x-none" dirty="0"/>
              <a:t>מגבלות של התוכנה שמודדת את הזמן</a:t>
            </a:r>
            <a:br>
              <a:rPr lang="x-none" dirty="0"/>
            </a:br>
            <a:endParaRPr dirty="0"/>
          </a:p>
          <a:p>
            <a:pPr marL="0" lvl="0" indent="0" algn="r" rtl="1">
              <a:spcBef>
                <a:spcPts val="0"/>
              </a:spcBef>
              <a:spcAft>
                <a:spcPts val="0"/>
              </a:spcAft>
              <a:buNone/>
            </a:pPr>
            <a:r>
              <a:rPr lang="x-none" dirty="0"/>
              <a:t>סיבות שגויות שתלמידים יכולים להעלות</a:t>
            </a:r>
            <a:endParaRPr dirty="0"/>
          </a:p>
          <a:p>
            <a:pPr marL="457200" lvl="0" indent="-317500" algn="r" rtl="1">
              <a:spcBef>
                <a:spcPts val="0"/>
              </a:spcBef>
              <a:spcAft>
                <a:spcPts val="0"/>
              </a:spcAft>
              <a:buSzPts val="1400"/>
              <a:buAutoNum type="arabicPeriod"/>
            </a:pPr>
            <a:r>
              <a:rPr lang="x-none" dirty="0"/>
              <a:t>טעויות בגלל קליטה של קולות מהסביבה - לא נכון כי החיישן משדר וקולט בתדרים שגבוהים מהקול הנשמע (40 KHz).</a:t>
            </a:r>
            <a:endParaRPr dirty="0"/>
          </a:p>
          <a:p>
            <a:pPr marL="457200" lvl="0" indent="-317500" algn="r" rtl="1">
              <a:spcBef>
                <a:spcPts val="0"/>
              </a:spcBef>
              <a:spcAft>
                <a:spcPts val="0"/>
              </a:spcAft>
              <a:buSzPts val="1400"/>
              <a:buAutoNum type="arabicPeriod"/>
            </a:pPr>
            <a:endParaRPr dirty="0"/>
          </a:p>
        </p:txBody>
      </p:sp>
      <p:sp>
        <p:nvSpPr>
          <p:cNvPr id="326" name="Google Shape;326;g11416ddb186_0_8:notes"/>
          <p:cNvSpPr txBox="1">
            <a:spLocks noGrp="1"/>
          </p:cNvSpPr>
          <p:nvPr>
            <p:ph type="sldNum" idx="12"/>
          </p:nvPr>
        </p:nvSpPr>
        <p:spPr>
          <a:xfrm>
            <a:off x="3850446" y="9430090"/>
            <a:ext cx="2945659" cy="49804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x-none"/>
              <a:t>29</a:t>
            </a:fld>
            <a:endParaRPr/>
          </a:p>
        </p:txBody>
      </p:sp>
    </p:spTree>
    <p:extLst>
      <p:ext uri="{BB962C8B-B14F-4D97-AF65-F5344CB8AC3E}">
        <p14:creationId xmlns:p14="http://schemas.microsoft.com/office/powerpoint/2010/main" val="2167365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16e5fbe8d8_0_54: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116e5fbe8d8_0_54: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2000"/>
              </a:spcBef>
              <a:spcAft>
                <a:spcPts val="0"/>
              </a:spcAft>
              <a:buClr>
                <a:schemeClr val="dk1"/>
              </a:buClr>
              <a:buSzPts val="1100"/>
              <a:buFont typeface="Arial"/>
              <a:buNone/>
            </a:pPr>
            <a:r>
              <a:rPr lang="x-none" sz="1000">
                <a:solidFill>
                  <a:srgbClr val="444444"/>
                </a:solidFill>
                <a:latin typeface="Arial"/>
                <a:ea typeface="Arial"/>
                <a:cs typeface="Arial"/>
                <a:sym typeface="Arial"/>
              </a:rPr>
              <a:t>מערכות בקרה אוטומטיות טכנולוגיות (לא ביולוגיות) מתבססות בדרך כלל על רכיבים אלקטרוניים לביצוע הפעולות השונות, רכיבים אלו מעבירים ביניהם מידע  ואף מבצעים פעולות שונות:</a:t>
            </a:r>
            <a:endParaRPr sz="1000">
              <a:solidFill>
                <a:srgbClr val="444444"/>
              </a:solidFill>
              <a:latin typeface="Arial"/>
              <a:ea typeface="Arial"/>
              <a:cs typeface="Arial"/>
              <a:sym typeface="Arial"/>
            </a:endParaRPr>
          </a:p>
          <a:p>
            <a:pPr marL="0" lvl="0" indent="0" algn="r" rtl="1">
              <a:lnSpc>
                <a:spcPct val="115000"/>
              </a:lnSpc>
              <a:spcBef>
                <a:spcPts val="600"/>
              </a:spcBef>
              <a:spcAft>
                <a:spcPts val="0"/>
              </a:spcAft>
              <a:buClr>
                <a:schemeClr val="dk1"/>
              </a:buClr>
              <a:buSzPts val="1100"/>
              <a:buFont typeface="Arial"/>
              <a:buNone/>
            </a:pPr>
            <a:r>
              <a:rPr lang="x-none" sz="1000" b="1">
                <a:solidFill>
                  <a:srgbClr val="444444"/>
                </a:solidFill>
                <a:latin typeface="Arial"/>
                <a:ea typeface="Arial"/>
                <a:cs typeface="Arial"/>
                <a:sym typeface="Arial"/>
              </a:rPr>
              <a:t>החיישן האלקטרוני </a:t>
            </a:r>
            <a:r>
              <a:rPr lang="x-none" sz="1000">
                <a:solidFill>
                  <a:srgbClr val="444444"/>
                </a:solidFill>
                <a:latin typeface="Arial"/>
                <a:ea typeface="Arial"/>
                <a:cs typeface="Arial"/>
                <a:sym typeface="Arial"/>
              </a:rPr>
              <a:t>- בדומה לחיישנים ביולוגיים (חיישן הטמפרטורה בגוף למשל) החיישן האלקטרוני חש גודל פיסיקלי מסויים ומייצר אות חשמלי אנלוגי לערך זה.</a:t>
            </a:r>
            <a:endParaRPr sz="1000">
              <a:solidFill>
                <a:srgbClr val="444444"/>
              </a:solidFill>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x-none" sz="1000" b="1">
                <a:solidFill>
                  <a:srgbClr val="444444"/>
                </a:solidFill>
                <a:latin typeface="Arial"/>
                <a:ea typeface="Arial"/>
                <a:cs typeface="Arial"/>
                <a:sym typeface="Arial"/>
              </a:rPr>
              <a:t>המעבד </a:t>
            </a:r>
            <a:r>
              <a:rPr lang="x-none" sz="1000">
                <a:solidFill>
                  <a:srgbClr val="444444"/>
                </a:solidFill>
                <a:latin typeface="Arial"/>
                <a:ea typeface="Arial"/>
                <a:cs typeface="Arial"/>
                <a:sym typeface="Arial"/>
              </a:rPr>
              <a:t>- מקבל מידע ממערכות החישה, מקבל החלטות (על פי אלגוריתמים שתוכנתו בתוכו) ומפעיל על פי הצורך (באמצעות אותות חשמליים) את מערכות ההינע.</a:t>
            </a:r>
            <a:endParaRPr sz="1000">
              <a:solidFill>
                <a:srgbClr val="444444"/>
              </a:solidFill>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x-none" sz="1000" b="1">
                <a:solidFill>
                  <a:srgbClr val="444444"/>
                </a:solidFill>
                <a:latin typeface="Arial"/>
                <a:ea typeface="Arial"/>
                <a:cs typeface="Arial"/>
                <a:sym typeface="Arial"/>
              </a:rPr>
              <a:t>מערכת היוצרת פעולה</a:t>
            </a:r>
            <a:r>
              <a:rPr lang="x-none" sz="1000">
                <a:solidFill>
                  <a:srgbClr val="444444"/>
                </a:solidFill>
                <a:latin typeface="Arial"/>
                <a:ea typeface="Arial"/>
                <a:cs typeface="Arial"/>
                <a:sym typeface="Arial"/>
              </a:rPr>
              <a:t>- מופעלת על ידי המעבד ותפקידה ליצור את השינוי הנדרש בערך המבוקר. לדוגמה: מערכת הינע מבוססת מנוע שתפקידה להזיז מרכיבים במערכת  (המעבד יכול להפעיל מערכות מסוגים שונים: חימום\קירור, קול, אור וכ"ו</a:t>
            </a:r>
            <a:endParaRPr sz="1000">
              <a:solidFill>
                <a:srgbClr val="444444"/>
              </a:solidFill>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000" b="1">
              <a:solidFill>
                <a:srgbClr val="444444"/>
              </a:solidFill>
              <a:latin typeface="Arial"/>
              <a:ea typeface="Arial"/>
              <a:cs typeface="Arial"/>
              <a:sym typeface="Arial"/>
            </a:endParaRPr>
          </a:p>
          <a:p>
            <a:pPr marL="0" lvl="0" indent="0" algn="r" rtl="1">
              <a:lnSpc>
                <a:spcPct val="115000"/>
              </a:lnSpc>
              <a:spcBef>
                <a:spcPts val="800"/>
              </a:spcBef>
              <a:spcAft>
                <a:spcPts val="800"/>
              </a:spcAft>
              <a:buClr>
                <a:schemeClr val="dk1"/>
              </a:buClr>
              <a:buSzPts val="1100"/>
              <a:buFont typeface="Arial"/>
              <a:buNone/>
            </a:pPr>
            <a:endParaRPr sz="1100">
              <a:latin typeface="Arial"/>
              <a:ea typeface="Arial"/>
              <a:cs typeface="Arial"/>
              <a:sym typeface="Arial"/>
            </a:endParaRPr>
          </a:p>
        </p:txBody>
      </p:sp>
      <p:sp>
        <p:nvSpPr>
          <p:cNvPr id="106" name="Google Shape;106;g116e5fbe8d8_0_54: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3</a:t>
            </a:fld>
            <a:endParaRPr/>
          </a:p>
        </p:txBody>
      </p:sp>
    </p:spTree>
    <p:extLst>
      <p:ext uri="{BB962C8B-B14F-4D97-AF65-F5344CB8AC3E}">
        <p14:creationId xmlns:p14="http://schemas.microsoft.com/office/powerpoint/2010/main" val="127370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274e140df0_0_5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274e140df0_0_57:notes"/>
          <p:cNvSpPr txBox="1">
            <a:spLocks noGrp="1"/>
          </p:cNvSpPr>
          <p:nvPr>
            <p:ph type="body" idx="1"/>
          </p:nvPr>
        </p:nvSpPr>
        <p:spPr>
          <a:xfrm>
            <a:off x="679768" y="4777958"/>
            <a:ext cx="5438140" cy="3909402"/>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x-none" dirty="0"/>
              <a:t>למורים:</a:t>
            </a:r>
            <a:endParaRPr dirty="0"/>
          </a:p>
          <a:p>
            <a:pPr marL="0" lvl="0" indent="0" algn="r" rtl="1">
              <a:spcBef>
                <a:spcPts val="0"/>
              </a:spcBef>
              <a:spcAft>
                <a:spcPts val="0"/>
              </a:spcAft>
              <a:buNone/>
            </a:pPr>
            <a:r>
              <a:rPr lang="x-none" dirty="0"/>
              <a:t>הסיבות לקריאות שונות\טעויות בקריאה:</a:t>
            </a:r>
            <a:endParaRPr dirty="0"/>
          </a:p>
          <a:p>
            <a:pPr marL="457200" lvl="0" indent="-317500" algn="r" rtl="1">
              <a:spcBef>
                <a:spcPts val="0"/>
              </a:spcBef>
              <a:spcAft>
                <a:spcPts val="0"/>
              </a:spcAft>
              <a:buSzPts val="1400"/>
              <a:buAutoNum type="arabicPeriod"/>
            </a:pPr>
            <a:r>
              <a:rPr lang="x-none" dirty="0"/>
              <a:t>חזרה של גלי הקול מעצמים שנמצאים בצידי המערכת </a:t>
            </a:r>
            <a:endParaRPr dirty="0"/>
          </a:p>
          <a:p>
            <a:pPr marL="457200" lvl="0" indent="-317500" algn="r" rtl="1">
              <a:spcBef>
                <a:spcPts val="0"/>
              </a:spcBef>
              <a:spcAft>
                <a:spcPts val="0"/>
              </a:spcAft>
              <a:buSzPts val="1400"/>
              <a:buAutoNum type="arabicPeriod"/>
            </a:pPr>
            <a:r>
              <a:rPr lang="x-none" dirty="0"/>
              <a:t>רזולוציה מוגבלת של החיישן - לגלים האולטרסוניים אורך גל מסויים (כ 9 מ"מ) ולכן אינם יכולים למדוד מרחק קטן מזה</a:t>
            </a:r>
            <a:endParaRPr dirty="0"/>
          </a:p>
          <a:p>
            <a:pPr marL="457200" lvl="0" indent="-317500" algn="r" rtl="1">
              <a:spcBef>
                <a:spcPts val="0"/>
              </a:spcBef>
              <a:spcAft>
                <a:spcPts val="0"/>
              </a:spcAft>
              <a:buSzPts val="1400"/>
              <a:buAutoNum type="arabicPeriod"/>
            </a:pPr>
            <a:r>
              <a:rPr lang="x-none" dirty="0"/>
              <a:t>חיישן זז\לא יציב</a:t>
            </a:r>
            <a:endParaRPr dirty="0"/>
          </a:p>
          <a:p>
            <a:pPr marL="457200" lvl="0" indent="-317500" algn="r" rtl="1">
              <a:spcBef>
                <a:spcPts val="0"/>
              </a:spcBef>
              <a:spcAft>
                <a:spcPts val="0"/>
              </a:spcAft>
              <a:buSzPts val="1400"/>
              <a:buAutoNum type="arabicPeriod"/>
            </a:pPr>
            <a:r>
              <a:rPr lang="x-none" dirty="0"/>
              <a:t>מגבלות של התוכנה שמודדת את הזמן</a:t>
            </a:r>
            <a:br>
              <a:rPr lang="x-none" dirty="0"/>
            </a:br>
            <a:endParaRPr dirty="0"/>
          </a:p>
          <a:p>
            <a:pPr marL="0" lvl="0" indent="0" algn="r" rtl="1">
              <a:spcBef>
                <a:spcPts val="0"/>
              </a:spcBef>
              <a:spcAft>
                <a:spcPts val="0"/>
              </a:spcAft>
              <a:buNone/>
            </a:pPr>
            <a:r>
              <a:rPr lang="x-none" dirty="0"/>
              <a:t>סיבות שגויות שתלמידים יכולים להעלות</a:t>
            </a:r>
            <a:endParaRPr dirty="0"/>
          </a:p>
          <a:p>
            <a:pPr marL="457200" lvl="0" indent="-317500" algn="r" rtl="1">
              <a:spcBef>
                <a:spcPts val="0"/>
              </a:spcBef>
              <a:spcAft>
                <a:spcPts val="0"/>
              </a:spcAft>
              <a:buSzPts val="1400"/>
              <a:buAutoNum type="arabicPeriod"/>
            </a:pPr>
            <a:r>
              <a:rPr lang="x-none" dirty="0"/>
              <a:t>טעויות בגלל קליטה של קולות מהסביבה - לא נכון כי החיישן משדר וקולט בתדרים שגבוהים מהקול הנשמע (40 KHz).</a:t>
            </a:r>
            <a:endParaRPr dirty="0"/>
          </a:p>
          <a:p>
            <a:pPr marL="457200" lvl="0" indent="-317500" algn="r" rtl="1">
              <a:spcBef>
                <a:spcPts val="0"/>
              </a:spcBef>
              <a:spcAft>
                <a:spcPts val="0"/>
              </a:spcAft>
              <a:buSzPts val="1400"/>
              <a:buAutoNum type="arabicPeriod"/>
            </a:pPr>
            <a:endParaRPr dirty="0"/>
          </a:p>
        </p:txBody>
      </p:sp>
      <p:sp>
        <p:nvSpPr>
          <p:cNvPr id="334" name="Google Shape;334;g1274e140df0_0_57:notes"/>
          <p:cNvSpPr txBox="1">
            <a:spLocks noGrp="1"/>
          </p:cNvSpPr>
          <p:nvPr>
            <p:ph type="sldNum" idx="12"/>
          </p:nvPr>
        </p:nvSpPr>
        <p:spPr>
          <a:xfrm>
            <a:off x="3850446" y="9430090"/>
            <a:ext cx="2945659" cy="49804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x-none"/>
              <a:t>30</a:t>
            </a:fld>
            <a:endParaRPr/>
          </a:p>
        </p:txBody>
      </p:sp>
    </p:spTree>
    <p:extLst>
      <p:ext uri="{BB962C8B-B14F-4D97-AF65-F5344CB8AC3E}">
        <p14:creationId xmlns:p14="http://schemas.microsoft.com/office/powerpoint/2010/main" val="151544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b="0" i="0" u="none" strike="noStrike" kern="1200" dirty="0" smtClean="0">
                <a:solidFill>
                  <a:schemeClr val="tx1"/>
                </a:solidFill>
                <a:effectLst/>
                <a:latin typeface="+mn-lt"/>
                <a:ea typeface="+mn-ea"/>
                <a:cs typeface="+mn-cs"/>
              </a:rPr>
              <a:t>מערכת מדידת המרחק ברכב, כמו המערכת שלנו כוללת בדרך כלל חיישני מרחק ומערכת עיבוד שקוראת את החיישנים. מערכת מדידת המרחק ברכב מפעילה, בדרך כלל, התראה קולית (זמזם) בעוד המערכת שלנו מפעילה נורת לד. מערכת הבקרה ברכב כוללת בדרך כלל מספר חיישני מרחק.  חיישנים אלו הם לעיתים חיישנים  אולטרסוניים, כמו החיישן שלנו, ולעיתים חיישנים מסוג אחר</a:t>
            </a:r>
            <a:endParaRPr lang="he-IL" b="0" dirty="0" smtClean="0">
              <a:effectLst/>
            </a:endParaRPr>
          </a:p>
          <a:p>
            <a:r>
              <a:rPr lang="he-IL" dirty="0" smtClean="0"/>
              <a:t/>
            </a:r>
            <a:br>
              <a:rPr lang="he-IL" dirty="0" smtClean="0"/>
            </a:br>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31</a:t>
            </a:fld>
            <a:endParaRPr lang="en-US"/>
          </a:p>
        </p:txBody>
      </p:sp>
    </p:spTree>
    <p:extLst>
      <p:ext uri="{BB962C8B-B14F-4D97-AF65-F5344CB8AC3E}">
        <p14:creationId xmlns:p14="http://schemas.microsoft.com/office/powerpoint/2010/main" val="194322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b="0" i="0" u="none" strike="noStrike" kern="1200" dirty="0" smtClean="0">
                <a:solidFill>
                  <a:schemeClr val="tx1"/>
                </a:solidFill>
                <a:effectLst/>
                <a:latin typeface="+mn-lt"/>
                <a:ea typeface="+mn-ea"/>
                <a:cs typeface="+mn-cs"/>
              </a:rPr>
              <a:t>מערכת מדידת המרחק ברכב, כמו המערכת שלנו כוללת בדרך כלל חיישני מרחק ומערכת עיבוד שקוראת את החיישנים. מערכת מדידת המרחק ברכב מפעילה, בדרך כלל, התראה קולית (זמזם) בעוד המערכת שלנו מפעילה נורת לד. מערכת הבקרה ברכב כוללת בדרך כלל מספר חיישני מרחק.  חיישנים אלו הם לעיתים חיישנים  אולטרסוניים, כמו החיישן שלנו, ולעיתים חיישנים מסוג אחר</a:t>
            </a:r>
            <a:endParaRPr lang="he-IL" b="0" dirty="0" smtClean="0">
              <a:effectLst/>
            </a:endParaRPr>
          </a:p>
          <a:p>
            <a:r>
              <a:rPr lang="he-IL" dirty="0" smtClean="0"/>
              <a:t/>
            </a:r>
            <a:br>
              <a:rPr lang="he-IL" dirty="0" smtClean="0"/>
            </a:br>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32</a:t>
            </a:fld>
            <a:endParaRPr lang="en-US"/>
          </a:p>
        </p:txBody>
      </p:sp>
    </p:spTree>
    <p:extLst>
      <p:ext uri="{BB962C8B-B14F-4D97-AF65-F5344CB8AC3E}">
        <p14:creationId xmlns:p14="http://schemas.microsoft.com/office/powerpoint/2010/main" val="471814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b="0" i="0" u="none" strike="noStrike" kern="1200" dirty="0" smtClean="0">
                <a:solidFill>
                  <a:schemeClr val="tx1"/>
                </a:solidFill>
                <a:effectLst/>
                <a:latin typeface="+mn-lt"/>
                <a:ea typeface="+mn-ea"/>
                <a:cs typeface="+mn-cs"/>
              </a:rPr>
              <a:t>מערכת מדידת המרחק ברכב, כמו המערכת שלנו כוללת בדרך כלל חיישני מרחק ומערכת עיבוד שקוראת את החיישנים. מערכת מדידת המרחק ברכב מפעילה, בדרך כלל, התראה קולית (זמזם) בעוד המערכת שלנו מפעילה נורת לד. מערכת הבקרה ברכב כוללת בדרך כלל מספר חיישני מרחק.  חיישנים אלו הם לעיתים חיישנים  אולטרסוניים, כמו החיישן שלנו, ולעיתים חיישנים מסוג אחר</a:t>
            </a:r>
            <a:endParaRPr lang="he-IL" b="0" dirty="0" smtClean="0">
              <a:effectLst/>
            </a:endParaRPr>
          </a:p>
          <a:p>
            <a:r>
              <a:rPr lang="he-IL" dirty="0" smtClean="0"/>
              <a:t/>
            </a:r>
            <a:br>
              <a:rPr lang="he-IL" dirty="0" smtClean="0"/>
            </a:br>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33</a:t>
            </a:fld>
            <a:endParaRPr lang="en-US"/>
          </a:p>
        </p:txBody>
      </p:sp>
    </p:spTree>
    <p:extLst>
      <p:ext uri="{BB962C8B-B14F-4D97-AF65-F5344CB8AC3E}">
        <p14:creationId xmlns:p14="http://schemas.microsoft.com/office/powerpoint/2010/main" val="1064820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dirty="0" smtClean="0">
                <a:solidFill>
                  <a:schemeClr val="tx1"/>
                </a:solidFill>
                <a:effectLst/>
                <a:latin typeface="+mn-lt"/>
                <a:ea typeface="+mn-ea"/>
                <a:cs typeface="+mn-cs"/>
              </a:rPr>
              <a:t>המערכת כפי שבנינו אותה איננה מערכת משוב. היא אמנם כוללת חיישן (חיישן מרחק אולטראסוני), מעבד </a:t>
            </a:r>
            <a:r>
              <a:rPr lang="en-US" sz="1200" b="0" i="0" u="none" strike="noStrike" kern="1200" dirty="0" err="1" smtClean="0">
                <a:solidFill>
                  <a:schemeClr val="tx1"/>
                </a:solidFill>
                <a:effectLst/>
                <a:latin typeface="+mn-lt"/>
                <a:ea typeface="+mn-ea"/>
                <a:cs typeface="+mn-cs"/>
              </a:rPr>
              <a:t>NodeMCU</a:t>
            </a:r>
            <a:r>
              <a:rPr lang="en-US" sz="1200" b="0" i="0" u="none" strike="noStrike" kern="1200" dirty="0" smtClean="0">
                <a:solidFill>
                  <a:schemeClr val="tx1"/>
                </a:solidFill>
                <a:effectLst/>
                <a:latin typeface="+mn-lt"/>
                <a:ea typeface="+mn-ea"/>
                <a:cs typeface="+mn-cs"/>
              </a:rPr>
              <a:t>) </a:t>
            </a:r>
            <a:r>
              <a:rPr lang="he-IL" sz="1200" b="0" i="0" u="none" strike="noStrike" kern="1200" dirty="0" smtClean="0">
                <a:solidFill>
                  <a:schemeClr val="tx1"/>
                </a:solidFill>
                <a:effectLst/>
                <a:latin typeface="+mn-lt"/>
                <a:ea typeface="+mn-ea"/>
                <a:cs typeface="+mn-cs"/>
              </a:rPr>
              <a:t>) ואף הפעלה של נורה אך היא איננה יוצרת פעולה לגורם הנמדד (מרחק העצם). אם נתייחס גם לבן האדם (שמקרב את העצם או נוהג במכונית) הרי שההתראה שתתקבל (על ידי נורה ועל ידי הזמזם ברכב) יגרמו לו להרחיק את העצם או ללחוץ על הבלם ובכך יבצע פעולה שמשפיעה על הגורם הנמדד. כלומר - אם נתייחס גם לפעולת האדם כתוצאה מההתראה נוכל להסתכל על המערכת כולה כמערכת משוב.</a:t>
            </a:r>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34</a:t>
            </a:fld>
            <a:endParaRPr lang="en-US"/>
          </a:p>
        </p:txBody>
      </p:sp>
    </p:spTree>
    <p:extLst>
      <p:ext uri="{BB962C8B-B14F-4D97-AF65-F5344CB8AC3E}">
        <p14:creationId xmlns:p14="http://schemas.microsoft.com/office/powerpoint/2010/main" val="1236968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dirty="0" smtClean="0">
                <a:solidFill>
                  <a:schemeClr val="tx1"/>
                </a:solidFill>
                <a:effectLst/>
                <a:latin typeface="+mn-lt"/>
                <a:ea typeface="+mn-ea"/>
                <a:cs typeface="+mn-cs"/>
              </a:rPr>
              <a:t>המערכת כפי שבנינו אותה איננה מערכת משוב. היא אמנם כוללת חיישן (חיישן מרחק אולטראסוני), מעבד (</a:t>
            </a:r>
            <a:r>
              <a:rPr lang="en-US" sz="1200" b="0" i="0" u="none" strike="noStrike" kern="1200" dirty="0" err="1" smtClean="0">
                <a:solidFill>
                  <a:schemeClr val="tx1"/>
                </a:solidFill>
                <a:effectLst/>
                <a:latin typeface="+mn-lt"/>
                <a:ea typeface="+mn-ea"/>
                <a:cs typeface="+mn-cs"/>
              </a:rPr>
              <a:t>NodeMCU</a:t>
            </a:r>
            <a:r>
              <a:rPr lang="en-US" sz="1200" b="0" i="0" u="none" strike="noStrike" kern="1200" dirty="0" smtClean="0">
                <a:solidFill>
                  <a:schemeClr val="tx1"/>
                </a:solidFill>
                <a:effectLst/>
                <a:latin typeface="+mn-lt"/>
                <a:ea typeface="+mn-ea"/>
                <a:cs typeface="+mn-cs"/>
              </a:rPr>
              <a:t>) </a:t>
            </a:r>
            <a:r>
              <a:rPr lang="he-IL" sz="1200" b="0" i="0" u="none" strike="noStrike" kern="1200" dirty="0" smtClean="0">
                <a:solidFill>
                  <a:schemeClr val="tx1"/>
                </a:solidFill>
                <a:effectLst/>
                <a:latin typeface="+mn-lt"/>
                <a:ea typeface="+mn-ea"/>
                <a:cs typeface="+mn-cs"/>
              </a:rPr>
              <a:t>ואף הפעלה של נורה אך היא איננה יוצרת פעולה לגורם הנמדד (מרחק העצם). אם נתייחס גם לבן האדם (שמקרב את העצם או נוהג במכונית) הרי שההתראה שתתקבל (על ידי נורה ועל ידי הזמזם ברכב) יגרמו לו להרחיק את העצם או ללחוץ על הבלם ובכך יבצע פעולה שמשפיעה על הגורם הנמדד. כלומר - אם נתייחס גם לפעולת האדם כתוצאה מההתראה נוכל להסתכל על המערכת כולה כמערכת משוב.</a:t>
            </a:r>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35</a:t>
            </a:fld>
            <a:endParaRPr lang="en-US"/>
          </a:p>
        </p:txBody>
      </p:sp>
    </p:spTree>
    <p:extLst>
      <p:ext uri="{BB962C8B-B14F-4D97-AF65-F5344CB8AC3E}">
        <p14:creationId xmlns:p14="http://schemas.microsoft.com/office/powerpoint/2010/main" val="1777163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38</a:t>
            </a:fld>
            <a:endParaRPr lang="en-US"/>
          </a:p>
        </p:txBody>
      </p:sp>
    </p:spTree>
    <p:extLst>
      <p:ext uri="{BB962C8B-B14F-4D97-AF65-F5344CB8AC3E}">
        <p14:creationId xmlns:p14="http://schemas.microsoft.com/office/powerpoint/2010/main" val="1103623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39</a:t>
            </a:fld>
            <a:endParaRPr lang="en-US"/>
          </a:p>
        </p:txBody>
      </p:sp>
    </p:spTree>
    <p:extLst>
      <p:ext uri="{BB962C8B-B14F-4D97-AF65-F5344CB8AC3E}">
        <p14:creationId xmlns:p14="http://schemas.microsoft.com/office/powerpoint/2010/main" val="312442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40</a:t>
            </a:fld>
            <a:endParaRPr lang="en-US"/>
          </a:p>
        </p:txBody>
      </p:sp>
    </p:spTree>
    <p:extLst>
      <p:ext uri="{BB962C8B-B14F-4D97-AF65-F5344CB8AC3E}">
        <p14:creationId xmlns:p14="http://schemas.microsoft.com/office/powerpoint/2010/main" val="3155318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66813" y="1241425"/>
            <a:ext cx="4464050" cy="3349625"/>
          </a:xfrm>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D9349913-1ED4-42CF-A765-14932E9CC788}" type="slidenum">
              <a:rPr lang="en-US" smtClean="0"/>
              <a:t>41</a:t>
            </a:fld>
            <a:endParaRPr lang="en-US"/>
          </a:p>
        </p:txBody>
      </p:sp>
    </p:spTree>
    <p:extLst>
      <p:ext uri="{BB962C8B-B14F-4D97-AF65-F5344CB8AC3E}">
        <p14:creationId xmlns:p14="http://schemas.microsoft.com/office/powerpoint/2010/main" val="302208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176fd1d998_1_43: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1176fd1d998_1_43: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a:latin typeface="Arial"/>
                <a:ea typeface="Arial"/>
                <a:cs typeface="Arial"/>
                <a:sym typeface="Arial"/>
              </a:rPr>
              <a:t>חיישנים טכנולוגיים חשים גודל פיסיקלי כלשהו (אור, קול, משקל וכ"ו) ומייצרים גודל אחר (גודל אנלוגי) שקל לנו יותר לאמוד את גודלו ואף למדוד אותו במדוייק.</a:t>
            </a:r>
            <a:br>
              <a:rPr lang="x-none" sz="1100">
                <a:latin typeface="Arial"/>
                <a:ea typeface="Arial"/>
                <a:cs typeface="Arial"/>
                <a:sym typeface="Arial"/>
              </a:rPr>
            </a:br>
            <a:r>
              <a:rPr lang="x-none" sz="1100">
                <a:latin typeface="Arial"/>
                <a:ea typeface="Arial"/>
                <a:cs typeface="Arial"/>
                <a:sym typeface="Arial"/>
              </a:rPr>
              <a:t>את מערכות החישה הראשונות (לא אלקטרוניות) ייצרו בני אדם לפני יותר מ- 2000 שנה: שעוני חול ושעוני שמש יצרו ייצוג אנלוגי לזמן שעובר, מאזניים יצרו ייצוג אנלוגי למשקל ועוד. במהלך הזמן ,ככל שהעיסוק של בני אדם במדע ובטכנולוגיה גבר, הלכו חיישנים אלו והשתכללו. </a:t>
            </a:r>
            <a:br>
              <a:rPr lang="x-none" sz="1100">
                <a:latin typeface="Arial"/>
                <a:ea typeface="Arial"/>
                <a:cs typeface="Arial"/>
                <a:sym typeface="Arial"/>
              </a:rPr>
            </a:br>
            <a:r>
              <a:rPr lang="x-none" sz="1100">
                <a:latin typeface="Arial"/>
                <a:ea typeface="Arial"/>
                <a:cs typeface="Arial"/>
                <a:sym typeface="Arial"/>
              </a:rPr>
              <a:t>מד הטמפרטורה אותו אנחנו מכירים מהשימוש הביתי הוא חיישן לכל דבר. הוא מתרגם את מידת החום לגובה של עמוד הכספית (אותו ניתן לאמוד בעיין ואף למדוד את אורכו המדוייק באמצעות מד השנתות).</a:t>
            </a:r>
            <a:endParaRPr sz="1100">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x-none" sz="1100">
                <a:latin typeface="Arial"/>
                <a:ea typeface="Arial"/>
                <a:cs typeface="Arial"/>
                <a:sym typeface="Arial"/>
              </a:rPr>
              <a:t>מדי החום הראשונים פותחו על ידי הרומאים לפני 2000 שנה  אך מד הטמפרטורה הראשון מבוסס הכספית פותח ב 1714 על ידי גבריאל פרנהייט.</a:t>
            </a:r>
            <a:endParaRPr sz="1100">
              <a:latin typeface="Arial"/>
              <a:ea typeface="Arial"/>
              <a:cs typeface="Arial"/>
              <a:sym typeface="Arial"/>
            </a:endParaRPr>
          </a:p>
          <a:p>
            <a:pPr marL="0" lvl="0" indent="0" algn="r" rtl="1">
              <a:spcBef>
                <a:spcPts val="0"/>
              </a:spcBef>
              <a:spcAft>
                <a:spcPts val="0"/>
              </a:spcAft>
              <a:buClr>
                <a:schemeClr val="dk1"/>
              </a:buClr>
              <a:buSzPts val="1400"/>
              <a:buFont typeface="Arial"/>
              <a:buNone/>
            </a:pPr>
            <a:endParaRPr/>
          </a:p>
          <a:p>
            <a:pPr marL="0" lvl="0" indent="0" algn="r" rtl="1">
              <a:spcBef>
                <a:spcPts val="0"/>
              </a:spcBef>
              <a:spcAft>
                <a:spcPts val="0"/>
              </a:spcAft>
              <a:buClr>
                <a:schemeClr val="dk1"/>
              </a:buClr>
              <a:buSzPts val="1400"/>
              <a:buFont typeface="Arial"/>
              <a:buNone/>
            </a:pPr>
            <a:r>
              <a:rPr lang="x-none"/>
              <a:t>שימוש בתמונות:</a:t>
            </a:r>
            <a:endParaRPr/>
          </a:p>
          <a:p>
            <a:pPr marL="0" lvl="0" indent="0" algn="r" rtl="1">
              <a:spcBef>
                <a:spcPts val="0"/>
              </a:spcBef>
              <a:spcAft>
                <a:spcPts val="0"/>
              </a:spcAft>
              <a:buClr>
                <a:schemeClr val="dk1"/>
              </a:buClr>
              <a:buSzPts val="1400"/>
              <a:buFont typeface="Arial"/>
              <a:buNone/>
            </a:pPr>
            <a:r>
              <a:rPr lang="x-none"/>
              <a:t>שעון חול: </a:t>
            </a:r>
            <a:r>
              <a:rPr lang="x-none" sz="750">
                <a:solidFill>
                  <a:schemeClr val="hlink"/>
                </a:solidFill>
                <a:highlight>
                  <a:srgbClr val="F2F5F7"/>
                </a:highlight>
                <a:uFill>
                  <a:noFill/>
                </a:uFill>
                <a:latin typeface="Arial"/>
                <a:ea typeface="Arial"/>
                <a:cs typeface="Arial"/>
                <a:sym typeface="Arial"/>
                <a:hlinkClick r:id="rId3"/>
              </a:rPr>
              <a:t>RRZEicons</a:t>
            </a:r>
            <a:r>
              <a:rPr lang="x-none" sz="750">
                <a:solidFill>
                  <a:srgbClr val="362B36"/>
                </a:solidFill>
                <a:highlight>
                  <a:srgbClr val="F2F5F7"/>
                </a:highlight>
                <a:latin typeface="Arial"/>
                <a:ea typeface="Arial"/>
                <a:cs typeface="Arial"/>
                <a:sym typeface="Arial"/>
              </a:rPr>
              <a:t>, </a:t>
            </a:r>
            <a:r>
              <a:rPr lang="x-none" sz="750" u="sng">
                <a:solidFill>
                  <a:schemeClr val="hlink"/>
                </a:solidFill>
                <a:highlight>
                  <a:srgbClr val="F2F5F7"/>
                </a:highlight>
                <a:latin typeface="Arial"/>
                <a:ea typeface="Arial"/>
                <a:cs typeface="Arial"/>
                <a:sym typeface="Arial"/>
                <a:hlinkClick r:id="rId4"/>
              </a:rPr>
              <a:t>CC BY-SA 3.0</a:t>
            </a:r>
            <a:r>
              <a:rPr lang="x-none" sz="750">
                <a:solidFill>
                  <a:srgbClr val="362B36"/>
                </a:solidFill>
                <a:highlight>
                  <a:srgbClr val="F2F5F7"/>
                </a:highlight>
                <a:latin typeface="Arial"/>
                <a:ea typeface="Arial"/>
                <a:cs typeface="Arial"/>
                <a:sym typeface="Arial"/>
              </a:rPr>
              <a:t>, via Wikimedia Commons</a:t>
            </a:r>
            <a:endParaRPr sz="750">
              <a:solidFill>
                <a:srgbClr val="362B36"/>
              </a:solidFill>
              <a:highlight>
                <a:srgbClr val="F2F5F7"/>
              </a:highlight>
              <a:latin typeface="Arial"/>
              <a:ea typeface="Arial"/>
              <a:cs typeface="Arial"/>
              <a:sym typeface="Arial"/>
            </a:endParaRPr>
          </a:p>
          <a:p>
            <a:pPr marL="0" lvl="0" indent="0" algn="r" rtl="1">
              <a:spcBef>
                <a:spcPts val="0"/>
              </a:spcBef>
              <a:spcAft>
                <a:spcPts val="0"/>
              </a:spcAft>
              <a:buClr>
                <a:schemeClr val="dk1"/>
              </a:buClr>
              <a:buSzPts val="1400"/>
              <a:buFont typeface="Arial"/>
              <a:buNone/>
            </a:pPr>
            <a:r>
              <a:rPr lang="x-none"/>
              <a:t>שעון שמש: Jeepika, CC BY-SA 3.0 &lt;https://creativecommons.org/licenses/by-sa/3.0&gt;, via Wikimedia Commons </a:t>
            </a:r>
            <a:r>
              <a:rPr lang="x-none" u="sng">
                <a:solidFill>
                  <a:schemeClr val="hlink"/>
                </a:solidFill>
                <a:hlinkClick r:id="rId5"/>
              </a:rPr>
              <a:t>https://commons.wikimedia.org/wiki/File:Melbourne_sundial_at_Flagstaff_Gardens.JPG</a:t>
            </a:r>
            <a:r>
              <a:rPr lang="x-none"/>
              <a:t> </a:t>
            </a:r>
            <a:endParaRPr/>
          </a:p>
          <a:p>
            <a:pPr marL="0" lvl="0" indent="0" algn="r" rtl="1">
              <a:spcBef>
                <a:spcPts val="0"/>
              </a:spcBef>
              <a:spcAft>
                <a:spcPts val="0"/>
              </a:spcAft>
              <a:buClr>
                <a:schemeClr val="dk1"/>
              </a:buClr>
              <a:buSzPts val="1400"/>
              <a:buFont typeface="Arial"/>
              <a:buNone/>
            </a:pPr>
            <a:r>
              <a:rPr lang="x-none"/>
              <a:t>מדחום כספית:  </a:t>
            </a:r>
            <a:r>
              <a:rPr lang="x-none" u="sng">
                <a:solidFill>
                  <a:schemeClr val="hlink"/>
                </a:solidFill>
                <a:hlinkClick r:id="rId6"/>
              </a:rPr>
              <a:t>https://www.stockvault.net/photo/120914/thermometer</a:t>
            </a:r>
            <a:r>
              <a:rPr lang="x-none"/>
              <a:t> </a:t>
            </a:r>
            <a:r>
              <a:rPr lang="x-none" sz="1050">
                <a:solidFill>
                  <a:srgbClr val="2F2F2F"/>
                </a:solidFill>
                <a:highlight>
                  <a:srgbClr val="F3F5F6"/>
                </a:highlight>
                <a:latin typeface="Arial"/>
                <a:ea typeface="Arial"/>
                <a:cs typeface="Arial"/>
                <a:sym typeface="Arial"/>
              </a:rPr>
              <a:t>The image is released free of copyrights under Creative Commons CC0.</a:t>
            </a:r>
            <a:endParaRPr sz="1050">
              <a:solidFill>
                <a:srgbClr val="2F2F2F"/>
              </a:solidFill>
              <a:highlight>
                <a:srgbClr val="F3F5F6"/>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r" rtl="1">
              <a:spcBef>
                <a:spcPts val="0"/>
              </a:spcBef>
              <a:spcAft>
                <a:spcPts val="0"/>
              </a:spcAft>
              <a:buClr>
                <a:schemeClr val="dk1"/>
              </a:buClr>
              <a:buSzPts val="1400"/>
              <a:buFont typeface="Arial"/>
              <a:buNone/>
            </a:pPr>
            <a:r>
              <a:rPr lang="x-none"/>
              <a:t>מאזניים: </a:t>
            </a:r>
            <a:r>
              <a:rPr lang="x-none" u="sng">
                <a:solidFill>
                  <a:schemeClr val="hlink"/>
                </a:solidFill>
                <a:hlinkClick r:id="rId7"/>
              </a:rPr>
              <a:t>https://pxhere.com/en/photo/719587</a:t>
            </a:r>
            <a:r>
              <a:rPr lang="x-none"/>
              <a:t>  </a:t>
            </a:r>
            <a:r>
              <a:rPr lang="x-none" sz="1050">
                <a:solidFill>
                  <a:srgbClr val="2F2F2F"/>
                </a:solidFill>
                <a:highlight>
                  <a:srgbClr val="F3F5F6"/>
                </a:highlight>
                <a:latin typeface="Arial"/>
                <a:ea typeface="Arial"/>
                <a:cs typeface="Arial"/>
                <a:sym typeface="Arial"/>
              </a:rPr>
              <a:t>The image is released free of copyrights under Creative Commons CC0.</a:t>
            </a:r>
            <a:endParaRPr sz="1050">
              <a:solidFill>
                <a:srgbClr val="2F2F2F"/>
              </a:solidFill>
              <a:highlight>
                <a:srgbClr val="F3F5F6"/>
              </a:highlight>
              <a:latin typeface="Arial"/>
              <a:ea typeface="Arial"/>
              <a:cs typeface="Arial"/>
              <a:sym typeface="Arial"/>
            </a:endParaRPr>
          </a:p>
          <a:p>
            <a:pPr marL="0" lvl="0" indent="0" algn="r" rtl="1">
              <a:spcBef>
                <a:spcPts val="0"/>
              </a:spcBef>
              <a:spcAft>
                <a:spcPts val="0"/>
              </a:spcAft>
              <a:buClr>
                <a:schemeClr val="dk1"/>
              </a:buClr>
              <a:buSzPts val="1400"/>
              <a:buFont typeface="Arial"/>
              <a:buNone/>
            </a:pPr>
            <a:endParaRPr/>
          </a:p>
          <a:p>
            <a:pPr marL="0" lvl="0" indent="0" algn="r" rtl="1">
              <a:lnSpc>
                <a:spcPct val="115000"/>
              </a:lnSpc>
              <a:spcBef>
                <a:spcPts val="800"/>
              </a:spcBef>
              <a:spcAft>
                <a:spcPts val="800"/>
              </a:spcAft>
              <a:buClr>
                <a:schemeClr val="dk1"/>
              </a:buClr>
              <a:buSzPts val="1100"/>
              <a:buFont typeface="Arial"/>
              <a:buNone/>
            </a:pPr>
            <a:endParaRPr sz="1000">
              <a:solidFill>
                <a:srgbClr val="444444"/>
              </a:solidFill>
              <a:latin typeface="Arial"/>
              <a:ea typeface="Arial"/>
              <a:cs typeface="Arial"/>
              <a:sym typeface="Arial"/>
            </a:endParaRPr>
          </a:p>
        </p:txBody>
      </p:sp>
      <p:sp>
        <p:nvSpPr>
          <p:cNvPr id="114" name="Google Shape;114;g1176fd1d998_1_43: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4</a:t>
            </a:fld>
            <a:endParaRPr/>
          </a:p>
        </p:txBody>
      </p:sp>
    </p:spTree>
    <p:extLst>
      <p:ext uri="{BB962C8B-B14F-4D97-AF65-F5344CB8AC3E}">
        <p14:creationId xmlns:p14="http://schemas.microsoft.com/office/powerpoint/2010/main" val="3851104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76fd1d998_1_10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1176fd1d998_1_107: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89" name="Google Shape;189;g1176fd1d998_1_107: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42</a:t>
            </a:fld>
            <a:endParaRPr/>
          </a:p>
        </p:txBody>
      </p:sp>
    </p:spTree>
    <p:extLst>
      <p:ext uri="{BB962C8B-B14F-4D97-AF65-F5344CB8AC3E}">
        <p14:creationId xmlns:p14="http://schemas.microsoft.com/office/powerpoint/2010/main" val="2973193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76fd1d998_1_10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1176fd1d998_1_107: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sz="1100" dirty="0" smtClean="0">
                <a:latin typeface="Arial"/>
                <a:ea typeface="Arial"/>
                <a:cs typeface="Arial"/>
                <a:sym typeface="Arial"/>
              </a:rPr>
              <a:t>בכל</a:t>
            </a:r>
            <a:r>
              <a:rPr lang="he-IL" sz="1100" baseline="0" dirty="0" smtClean="0">
                <a:latin typeface="Arial"/>
                <a:ea typeface="Arial"/>
                <a:cs typeface="Arial"/>
                <a:sym typeface="Arial"/>
              </a:rPr>
              <a:t> שורה המסומנת כאן במספר, כל החורים מחוברים זה לזה. השורות מנותקות אחת מהשניה. השורה אינה ממשיכה מעבר לפס ההפרדה. </a:t>
            </a:r>
            <a:endParaRPr sz="1100" dirty="0">
              <a:latin typeface="Arial"/>
              <a:ea typeface="Arial"/>
              <a:cs typeface="Arial"/>
              <a:sym typeface="Arial"/>
            </a:endParaRPr>
          </a:p>
        </p:txBody>
      </p:sp>
      <p:sp>
        <p:nvSpPr>
          <p:cNvPr id="189" name="Google Shape;189;g1176fd1d998_1_107: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43</a:t>
            </a:fld>
            <a:endParaRPr/>
          </a:p>
        </p:txBody>
      </p:sp>
    </p:spTree>
    <p:extLst>
      <p:ext uri="{BB962C8B-B14F-4D97-AF65-F5344CB8AC3E}">
        <p14:creationId xmlns:p14="http://schemas.microsoft.com/office/powerpoint/2010/main" val="872307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22f5ff9b44_0_1: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122f5ff9b44_0_1: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221" name="Google Shape;221;g122f5ff9b44_0_1: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44</a:t>
            </a:fld>
            <a:endParaRPr/>
          </a:p>
        </p:txBody>
      </p:sp>
    </p:spTree>
    <p:extLst>
      <p:ext uri="{BB962C8B-B14F-4D97-AF65-F5344CB8AC3E}">
        <p14:creationId xmlns:p14="http://schemas.microsoft.com/office/powerpoint/2010/main" val="3326710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3fe6e16d8_0_6: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113fe6e16d8_0_6: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230" name="Google Shape;230;g113fe6e16d8_0_6: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45</a:t>
            </a:fld>
            <a:endParaRPr/>
          </a:p>
        </p:txBody>
      </p:sp>
    </p:spTree>
    <p:extLst>
      <p:ext uri="{BB962C8B-B14F-4D97-AF65-F5344CB8AC3E}">
        <p14:creationId xmlns:p14="http://schemas.microsoft.com/office/powerpoint/2010/main" val="179370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13fe6e16d8_0_16: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113fe6e16d8_0_16: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239" name="Google Shape;239;g113fe6e16d8_0_16: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46</a:t>
            </a:fld>
            <a:endParaRPr/>
          </a:p>
        </p:txBody>
      </p:sp>
    </p:spTree>
    <p:extLst>
      <p:ext uri="{BB962C8B-B14F-4D97-AF65-F5344CB8AC3E}">
        <p14:creationId xmlns:p14="http://schemas.microsoft.com/office/powerpoint/2010/main" val="479912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78415e9bd_0_1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1178415e9bd_0_12: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248" name="Google Shape;248;g1178415e9bd_0_12: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47</a:t>
            </a:fld>
            <a:endParaRPr/>
          </a:p>
        </p:txBody>
      </p:sp>
    </p:spTree>
    <p:extLst>
      <p:ext uri="{BB962C8B-B14F-4D97-AF65-F5344CB8AC3E}">
        <p14:creationId xmlns:p14="http://schemas.microsoft.com/office/powerpoint/2010/main" val="2809230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66813" y="1241425"/>
            <a:ext cx="4464050" cy="3349625"/>
          </a:xfrm>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D9349913-1ED4-42CF-A765-14932E9CC788}" type="slidenum">
              <a:rPr lang="en-US" smtClean="0"/>
              <a:t>48</a:t>
            </a:fld>
            <a:endParaRPr lang="en-US"/>
          </a:p>
        </p:txBody>
      </p:sp>
    </p:spTree>
    <p:extLst>
      <p:ext uri="{BB962C8B-B14F-4D97-AF65-F5344CB8AC3E}">
        <p14:creationId xmlns:p14="http://schemas.microsoft.com/office/powerpoint/2010/main" val="19001387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87e1ec113_0_41: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1187e1ec113_0_41: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282" name="Google Shape;282;g1187e1ec113_0_41: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49</a:t>
            </a:fld>
            <a:endParaRPr/>
          </a:p>
        </p:txBody>
      </p:sp>
    </p:spTree>
    <p:extLst>
      <p:ext uri="{BB962C8B-B14F-4D97-AF65-F5344CB8AC3E}">
        <p14:creationId xmlns:p14="http://schemas.microsoft.com/office/powerpoint/2010/main" val="1728304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187e1ec113_0_0: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1187e1ec113_0_0: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sz="1100" b="1" dirty="0" smtClean="0">
                <a:latin typeface="Arial"/>
                <a:ea typeface="Arial"/>
                <a:cs typeface="Arial"/>
                <a:sym typeface="Arial"/>
              </a:rPr>
              <a:t>הסבר למורה:</a:t>
            </a:r>
            <a:r>
              <a:rPr lang="en-US" sz="1100" b="1" dirty="0" smtClean="0">
                <a:latin typeface="Arial"/>
                <a:ea typeface="Arial"/>
                <a:cs typeface="Arial"/>
                <a:sym typeface="Arial"/>
              </a:rPr>
              <a:t> </a:t>
            </a:r>
            <a:r>
              <a:rPr lang="he-IL" sz="1100" dirty="0" smtClean="0">
                <a:latin typeface="Arial"/>
                <a:ea typeface="Arial"/>
                <a:cs typeface="Arial"/>
                <a:sym typeface="Arial"/>
              </a:rPr>
              <a:t>ה </a:t>
            </a:r>
            <a:r>
              <a:rPr lang="en-US" sz="1100" dirty="0" smtClean="0">
                <a:latin typeface="Arial"/>
                <a:ea typeface="Arial"/>
                <a:cs typeface="Arial"/>
                <a:sym typeface="Arial"/>
              </a:rPr>
              <a:t>GND</a:t>
            </a:r>
            <a:r>
              <a:rPr lang="he-IL" sz="1100" dirty="0" smtClean="0">
                <a:latin typeface="Arial"/>
                <a:ea typeface="Arial"/>
                <a:cs typeface="Arial"/>
                <a:sym typeface="Arial"/>
              </a:rPr>
              <a:t> מהווה</a:t>
            </a:r>
            <a:r>
              <a:rPr lang="he-IL" sz="1100" baseline="0" dirty="0" smtClean="0">
                <a:latin typeface="Arial"/>
                <a:ea typeface="Arial"/>
                <a:cs typeface="Arial"/>
                <a:sym typeface="Arial"/>
              </a:rPr>
              <a:t> אדמה במעגל, ויחד עם החיבור למתח סוגר את מעגל אספקת המתח לחיישן</a:t>
            </a:r>
            <a:endParaRPr sz="1100" dirty="0">
              <a:latin typeface="Arial"/>
              <a:ea typeface="Arial"/>
              <a:cs typeface="Arial"/>
              <a:sym typeface="Arial"/>
            </a:endParaRPr>
          </a:p>
        </p:txBody>
      </p:sp>
      <p:sp>
        <p:nvSpPr>
          <p:cNvPr id="291" name="Google Shape;291;g1187e1ec113_0_0: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50</a:t>
            </a:fld>
            <a:endParaRPr/>
          </a:p>
        </p:txBody>
      </p:sp>
    </p:spTree>
    <p:extLst>
      <p:ext uri="{BB962C8B-B14F-4D97-AF65-F5344CB8AC3E}">
        <p14:creationId xmlns:p14="http://schemas.microsoft.com/office/powerpoint/2010/main" val="1671558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176fd1d998_1_76: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1176fd1d998_1_76: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Font typeface="Arial"/>
              <a:buNone/>
            </a:pPr>
            <a:r>
              <a:rPr lang="x-none" sz="1000" b="1">
                <a:solidFill>
                  <a:srgbClr val="444444"/>
                </a:solidFill>
                <a:latin typeface="Arial"/>
                <a:ea typeface="Arial"/>
                <a:cs typeface="Arial"/>
                <a:sym typeface="Arial"/>
              </a:rPr>
              <a:t>הסבר למורה:  כניסת ה- trig של החיישן מאפשר למעבד לקבוע מתי תתבצע מדידת מרחק על ידי החיישן. יציאת ה- echo של החיישן מאפשרת למעבד למדוד את הזמן מרגע שליחת גלי הקול ועד לחזרתם.</a:t>
            </a:r>
            <a:endParaRPr sz="1400" b="1">
              <a:latin typeface="Arial"/>
              <a:ea typeface="Arial"/>
              <a:cs typeface="Arial"/>
              <a:sym typeface="Arial"/>
            </a:endParaRPr>
          </a:p>
          <a:p>
            <a:pPr marL="0" lvl="0" indent="0" algn="r" rtl="1">
              <a:lnSpc>
                <a:spcPct val="115000"/>
              </a:lnSpc>
              <a:spcBef>
                <a:spcPts val="1600"/>
              </a:spcBef>
              <a:spcAft>
                <a:spcPts val="0"/>
              </a:spcAft>
              <a:buClr>
                <a:schemeClr val="dk1"/>
              </a:buClr>
              <a:buSzPts val="1100"/>
              <a:buFont typeface="Arial"/>
              <a:buNone/>
            </a:pPr>
            <a:endParaRPr sz="1100">
              <a:latin typeface="Arial"/>
              <a:ea typeface="Arial"/>
              <a:cs typeface="Arial"/>
              <a:sym typeface="Arial"/>
            </a:endParaRPr>
          </a:p>
        </p:txBody>
      </p:sp>
      <p:sp>
        <p:nvSpPr>
          <p:cNvPr id="300" name="Google Shape;300;g1176fd1d998_1_76: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51</a:t>
            </a:fld>
            <a:endParaRPr/>
          </a:p>
        </p:txBody>
      </p:sp>
    </p:spTree>
    <p:extLst>
      <p:ext uri="{BB962C8B-B14F-4D97-AF65-F5344CB8AC3E}">
        <p14:creationId xmlns:p14="http://schemas.microsoft.com/office/powerpoint/2010/main" val="385317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76fd1d998_1_26: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1176fd1d998_1_26: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25" name="Google Shape;125;g1176fd1d998_1_26: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5</a:t>
            </a:fld>
            <a:endParaRPr/>
          </a:p>
        </p:txBody>
      </p:sp>
    </p:spTree>
    <p:extLst>
      <p:ext uri="{BB962C8B-B14F-4D97-AF65-F5344CB8AC3E}">
        <p14:creationId xmlns:p14="http://schemas.microsoft.com/office/powerpoint/2010/main" val="5939984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176fd1d998_1_76: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1176fd1d998_1_76: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Font typeface="Arial"/>
              <a:buNone/>
            </a:pPr>
            <a:r>
              <a:rPr lang="x-none" sz="1000" b="1">
                <a:solidFill>
                  <a:srgbClr val="444444"/>
                </a:solidFill>
                <a:latin typeface="Arial"/>
                <a:ea typeface="Arial"/>
                <a:cs typeface="Arial"/>
                <a:sym typeface="Arial"/>
              </a:rPr>
              <a:t>הסבר למורה:  כניסת ה- trig של החיישן מאפשר למעבד לקבוע מתי תתבצע מדידת מרחק על ידי החיישן. יציאת ה- echo של החיישן מאפשרת למעבד למדוד את הזמן מרגע שליחת גלי הקול ועד לחזרתם.</a:t>
            </a:r>
            <a:endParaRPr sz="1400" b="1">
              <a:latin typeface="Arial"/>
              <a:ea typeface="Arial"/>
              <a:cs typeface="Arial"/>
              <a:sym typeface="Arial"/>
            </a:endParaRPr>
          </a:p>
          <a:p>
            <a:pPr marL="0" lvl="0" indent="0" algn="r" rtl="1">
              <a:lnSpc>
                <a:spcPct val="115000"/>
              </a:lnSpc>
              <a:spcBef>
                <a:spcPts val="1600"/>
              </a:spcBef>
              <a:spcAft>
                <a:spcPts val="0"/>
              </a:spcAft>
              <a:buClr>
                <a:schemeClr val="dk1"/>
              </a:buClr>
              <a:buSzPts val="1100"/>
              <a:buFont typeface="Arial"/>
              <a:buNone/>
            </a:pPr>
            <a:endParaRPr sz="1100">
              <a:latin typeface="Arial"/>
              <a:ea typeface="Arial"/>
              <a:cs typeface="Arial"/>
              <a:sym typeface="Arial"/>
            </a:endParaRPr>
          </a:p>
        </p:txBody>
      </p:sp>
      <p:sp>
        <p:nvSpPr>
          <p:cNvPr id="300" name="Google Shape;300;g1176fd1d998_1_76: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52</a:t>
            </a:fld>
            <a:endParaRPr/>
          </a:p>
        </p:txBody>
      </p:sp>
    </p:spTree>
    <p:extLst>
      <p:ext uri="{BB962C8B-B14F-4D97-AF65-F5344CB8AC3E}">
        <p14:creationId xmlns:p14="http://schemas.microsoft.com/office/powerpoint/2010/main" val="735644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274e140df0_0_41: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1274e140df0_0_41: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309" name="Google Shape;309;g1274e140df0_0_41: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53</a:t>
            </a:fld>
            <a:endParaRPr/>
          </a:p>
        </p:txBody>
      </p:sp>
    </p:spTree>
    <p:extLst>
      <p:ext uri="{BB962C8B-B14F-4D97-AF65-F5344CB8AC3E}">
        <p14:creationId xmlns:p14="http://schemas.microsoft.com/office/powerpoint/2010/main" val="2242579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66813" y="1241425"/>
            <a:ext cx="4464050" cy="3349625"/>
          </a:xfrm>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D9349913-1ED4-42CF-A765-14932E9CC788}" type="slidenum">
              <a:rPr lang="en-US" smtClean="0"/>
              <a:t>54</a:t>
            </a:fld>
            <a:endParaRPr lang="en-US"/>
          </a:p>
        </p:txBody>
      </p:sp>
    </p:spTree>
    <p:extLst>
      <p:ext uri="{BB962C8B-B14F-4D97-AF65-F5344CB8AC3E}">
        <p14:creationId xmlns:p14="http://schemas.microsoft.com/office/powerpoint/2010/main" val="1555868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176fd1d998_1_116: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176fd1d998_1_116:notes"/>
          <p:cNvSpPr txBox="1">
            <a:spLocks noGrp="1"/>
          </p:cNvSpPr>
          <p:nvPr>
            <p:ph type="body" idx="1"/>
          </p:nvPr>
        </p:nvSpPr>
        <p:spPr>
          <a:xfrm>
            <a:off x="679768" y="4777958"/>
            <a:ext cx="5438140" cy="39094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1176fd1d998_1_116:notes"/>
          <p:cNvSpPr txBox="1">
            <a:spLocks noGrp="1"/>
          </p:cNvSpPr>
          <p:nvPr>
            <p:ph type="sldNum" idx="12"/>
          </p:nvPr>
        </p:nvSpPr>
        <p:spPr>
          <a:xfrm>
            <a:off x="3850446" y="9430090"/>
            <a:ext cx="2945659" cy="49804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x-none"/>
              <a:t>55</a:t>
            </a:fld>
            <a:endParaRPr/>
          </a:p>
        </p:txBody>
      </p:sp>
    </p:spTree>
    <p:extLst>
      <p:ext uri="{BB962C8B-B14F-4D97-AF65-F5344CB8AC3E}">
        <p14:creationId xmlns:p14="http://schemas.microsoft.com/office/powerpoint/2010/main" val="2300154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176fd1d998_1_116: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176fd1d998_1_116:notes"/>
          <p:cNvSpPr txBox="1">
            <a:spLocks noGrp="1"/>
          </p:cNvSpPr>
          <p:nvPr>
            <p:ph type="body" idx="1"/>
          </p:nvPr>
        </p:nvSpPr>
        <p:spPr>
          <a:xfrm>
            <a:off x="679768" y="4777958"/>
            <a:ext cx="5438140" cy="39094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1176fd1d998_1_116:notes"/>
          <p:cNvSpPr txBox="1">
            <a:spLocks noGrp="1"/>
          </p:cNvSpPr>
          <p:nvPr>
            <p:ph type="sldNum" idx="12"/>
          </p:nvPr>
        </p:nvSpPr>
        <p:spPr>
          <a:xfrm>
            <a:off x="3850446" y="9430090"/>
            <a:ext cx="2945659" cy="49804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x-none"/>
              <a:t>56</a:t>
            </a:fld>
            <a:endParaRPr/>
          </a:p>
        </p:txBody>
      </p:sp>
    </p:spTree>
    <p:extLst>
      <p:ext uri="{BB962C8B-B14F-4D97-AF65-F5344CB8AC3E}">
        <p14:creationId xmlns:p14="http://schemas.microsoft.com/office/powerpoint/2010/main" val="1268225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187e1ec113_0_30: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187e1ec113_0_30:notes"/>
          <p:cNvSpPr txBox="1">
            <a:spLocks noGrp="1"/>
          </p:cNvSpPr>
          <p:nvPr>
            <p:ph type="body" idx="1"/>
          </p:nvPr>
        </p:nvSpPr>
        <p:spPr>
          <a:xfrm>
            <a:off x="679768" y="4777958"/>
            <a:ext cx="5438140" cy="39094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8" name="Google Shape;358;g1187e1ec113_0_30:notes"/>
          <p:cNvSpPr txBox="1">
            <a:spLocks noGrp="1"/>
          </p:cNvSpPr>
          <p:nvPr>
            <p:ph type="sldNum" idx="12"/>
          </p:nvPr>
        </p:nvSpPr>
        <p:spPr>
          <a:xfrm>
            <a:off x="3850446" y="9430090"/>
            <a:ext cx="2945659" cy="49804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x-none"/>
              <a:t>57</a:t>
            </a:fld>
            <a:endParaRPr/>
          </a:p>
        </p:txBody>
      </p:sp>
    </p:spTree>
    <p:extLst>
      <p:ext uri="{BB962C8B-B14F-4D97-AF65-F5344CB8AC3E}">
        <p14:creationId xmlns:p14="http://schemas.microsoft.com/office/powerpoint/2010/main" val="30261750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78415e9bd_0_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1178415e9bd_0_2: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chemeClr val="dk1"/>
              </a:buClr>
              <a:buSzPts val="1100"/>
              <a:buFont typeface="Arial"/>
              <a:buNone/>
              <a:tabLst/>
              <a:defRPr/>
            </a:pPr>
            <a:r>
              <a:rPr lang="he-IL" sz="1100" dirty="0" smtClean="0"/>
              <a:t>התוכנה:</a:t>
            </a:r>
          </a:p>
          <a:p>
            <a:pPr marL="0" lvl="0" indent="0" algn="l" rtl="0">
              <a:spcBef>
                <a:spcPts val="0"/>
              </a:spcBef>
              <a:spcAft>
                <a:spcPts val="0"/>
              </a:spcAft>
              <a:buClr>
                <a:schemeClr val="dk1"/>
              </a:buClr>
              <a:buSzPts val="1100"/>
              <a:buFont typeface="Arial"/>
              <a:buNone/>
            </a:pPr>
            <a:r>
              <a:rPr lang="en-US" sz="1100" dirty="0" smtClean="0"/>
              <a:t>#define </a:t>
            </a:r>
            <a:r>
              <a:rPr lang="en-US" sz="1100" dirty="0" err="1" smtClean="0"/>
              <a:t>echoPin</a:t>
            </a:r>
            <a:r>
              <a:rPr lang="en-US" sz="1100" dirty="0" smtClean="0"/>
              <a:t> 14   // </a:t>
            </a:r>
            <a:r>
              <a:rPr lang="he-IL" sz="1100" dirty="0" smtClean="0"/>
              <a:t>הפין אקו (</a:t>
            </a:r>
            <a:r>
              <a:rPr lang="en-US" sz="1100" dirty="0" smtClean="0"/>
              <a:t>Echo) </a:t>
            </a:r>
            <a:r>
              <a:rPr lang="he-IL" sz="1100" dirty="0" smtClean="0"/>
              <a:t>של החיישן האולטרסוני</a:t>
            </a:r>
          </a:p>
          <a:p>
            <a:pPr marL="0" lvl="0" indent="0" algn="l" rtl="0">
              <a:spcBef>
                <a:spcPts val="0"/>
              </a:spcBef>
              <a:spcAft>
                <a:spcPts val="0"/>
              </a:spcAft>
              <a:buClr>
                <a:schemeClr val="dk1"/>
              </a:buClr>
              <a:buSzPts val="1100"/>
              <a:buFont typeface="Arial"/>
              <a:buNone/>
            </a:pPr>
            <a:r>
              <a:rPr lang="he-IL" sz="1100" dirty="0" smtClean="0"/>
              <a:t>#</a:t>
            </a:r>
            <a:r>
              <a:rPr lang="en-US" sz="1100" dirty="0" smtClean="0"/>
              <a:t>define </a:t>
            </a:r>
            <a:r>
              <a:rPr lang="en-US" sz="1100" dirty="0" err="1" smtClean="0"/>
              <a:t>trigPin</a:t>
            </a:r>
            <a:r>
              <a:rPr lang="en-US" sz="1100" dirty="0" smtClean="0"/>
              <a:t> 12  //</a:t>
            </a:r>
            <a:r>
              <a:rPr lang="he-IL" sz="1100" dirty="0" smtClean="0"/>
              <a:t>הפין טריג (</a:t>
            </a:r>
            <a:r>
              <a:rPr lang="en-US" sz="1100" dirty="0" smtClean="0"/>
              <a:t>trig) </a:t>
            </a:r>
            <a:r>
              <a:rPr lang="he-IL" sz="1100" dirty="0" smtClean="0"/>
              <a:t>של החיישן האולטרסוני</a:t>
            </a:r>
          </a:p>
          <a:p>
            <a:pPr marL="0" lvl="0" indent="0" algn="l" rtl="0">
              <a:spcBef>
                <a:spcPts val="0"/>
              </a:spcBef>
              <a:spcAft>
                <a:spcPts val="0"/>
              </a:spcAft>
              <a:buClr>
                <a:schemeClr val="dk1"/>
              </a:buClr>
              <a:buSzPts val="1100"/>
              <a:buFont typeface="Arial"/>
              <a:buNone/>
            </a:pPr>
            <a:r>
              <a:rPr lang="he-IL" sz="1100" dirty="0" smtClean="0"/>
              <a:t>#</a:t>
            </a:r>
            <a:r>
              <a:rPr lang="en-US" sz="1100" dirty="0" smtClean="0"/>
              <a:t>define </a:t>
            </a:r>
            <a:r>
              <a:rPr lang="en-US" sz="1100" dirty="0" err="1" smtClean="0"/>
              <a:t>LEDPin</a:t>
            </a:r>
            <a:r>
              <a:rPr lang="en-US" sz="1100" dirty="0" smtClean="0"/>
              <a:t> 5 </a:t>
            </a:r>
          </a:p>
          <a:p>
            <a:pPr marL="0" lvl="0" indent="0" algn="l" rtl="0">
              <a:spcBef>
                <a:spcPts val="0"/>
              </a:spcBef>
              <a:spcAft>
                <a:spcPts val="0"/>
              </a:spcAft>
              <a:buClr>
                <a:schemeClr val="dk1"/>
              </a:buClr>
              <a:buSzPts val="1100"/>
              <a:buFont typeface="Arial"/>
              <a:buNone/>
            </a:pPr>
            <a:r>
              <a:rPr lang="en-US" sz="1100" dirty="0" smtClean="0"/>
              <a:t>float duration; // variable for the duration of sound wave travel</a:t>
            </a:r>
          </a:p>
          <a:p>
            <a:pPr marL="0" lvl="0" indent="0" algn="l" rtl="0">
              <a:spcBef>
                <a:spcPts val="0"/>
              </a:spcBef>
              <a:spcAft>
                <a:spcPts val="0"/>
              </a:spcAft>
              <a:buClr>
                <a:schemeClr val="dk1"/>
              </a:buClr>
              <a:buSzPts val="1100"/>
              <a:buFont typeface="Arial"/>
              <a:buNone/>
            </a:pPr>
            <a:r>
              <a:rPr lang="en-US" sz="1100" dirty="0" smtClean="0"/>
              <a:t>float distance;       // variable for the distance measurement</a:t>
            </a:r>
          </a:p>
          <a:p>
            <a:pPr marL="0" lvl="0" indent="0" algn="l" rtl="0">
              <a:spcBef>
                <a:spcPts val="0"/>
              </a:spcBef>
              <a:spcAft>
                <a:spcPts val="0"/>
              </a:spcAft>
              <a:buClr>
                <a:schemeClr val="dk1"/>
              </a:buClr>
              <a:buSzPts val="1100"/>
              <a:buFont typeface="Arial"/>
              <a:buNone/>
            </a:pPr>
            <a:r>
              <a:rPr lang="en-US" sz="1100" dirty="0" smtClean="0"/>
              <a:t>float </a:t>
            </a:r>
            <a:r>
              <a:rPr lang="en-US" sz="1100" dirty="0" err="1" smtClean="0"/>
              <a:t>blinkDelay</a:t>
            </a:r>
            <a:r>
              <a:rPr lang="en-US" sz="1100" dirty="0" smtClean="0"/>
              <a:t>;</a:t>
            </a:r>
          </a:p>
          <a:p>
            <a:pPr marL="0" lvl="0" indent="0" algn="l" rtl="0">
              <a:spcBef>
                <a:spcPts val="0"/>
              </a:spcBef>
              <a:spcAft>
                <a:spcPts val="0"/>
              </a:spcAft>
              <a:buClr>
                <a:schemeClr val="dk1"/>
              </a:buClr>
              <a:buSzPts val="1100"/>
              <a:buFont typeface="Arial"/>
              <a:buNone/>
            </a:pPr>
            <a:r>
              <a:rPr lang="en-US" sz="1100" dirty="0" smtClean="0"/>
              <a:t>void setup() {</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Serial.begin</a:t>
            </a:r>
            <a:r>
              <a:rPr lang="en-US" sz="1100" dirty="0" smtClean="0"/>
              <a:t>(9600);</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pinMode</a:t>
            </a:r>
            <a:r>
              <a:rPr lang="en-US" sz="1100" dirty="0" smtClean="0"/>
              <a:t>(</a:t>
            </a:r>
            <a:r>
              <a:rPr lang="en-US" sz="1100" dirty="0" err="1" smtClean="0"/>
              <a:t>trigPin</a:t>
            </a:r>
            <a:r>
              <a:rPr lang="en-US" sz="1100" dirty="0" smtClean="0"/>
              <a:t>, OUTPUT); // Sets the </a:t>
            </a:r>
            <a:r>
              <a:rPr lang="en-US" sz="1100" dirty="0" err="1" smtClean="0"/>
              <a:t>trigPin</a:t>
            </a:r>
            <a:r>
              <a:rPr lang="en-US" sz="1100" dirty="0" smtClean="0"/>
              <a:t> (D6) as an OUTPUT</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pinMode</a:t>
            </a:r>
            <a:r>
              <a:rPr lang="en-US" sz="1100" dirty="0" smtClean="0"/>
              <a:t>(</a:t>
            </a:r>
            <a:r>
              <a:rPr lang="en-US" sz="1100" dirty="0" err="1" smtClean="0"/>
              <a:t>echoPin</a:t>
            </a:r>
            <a:r>
              <a:rPr lang="en-US" sz="1100" dirty="0" smtClean="0"/>
              <a:t>, INPUT); // Sets the </a:t>
            </a:r>
            <a:r>
              <a:rPr lang="en-US" sz="1100" dirty="0" err="1" smtClean="0"/>
              <a:t>echoPin</a:t>
            </a:r>
            <a:r>
              <a:rPr lang="en-US" sz="1100" dirty="0" smtClean="0"/>
              <a:t> (D5) as an INPUT</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pinMode</a:t>
            </a:r>
            <a:r>
              <a:rPr lang="en-US" sz="1100" dirty="0" smtClean="0"/>
              <a:t>(</a:t>
            </a:r>
            <a:r>
              <a:rPr lang="en-US" sz="1100" dirty="0" err="1" smtClean="0"/>
              <a:t>LEDPin</a:t>
            </a:r>
            <a:r>
              <a:rPr lang="en-US" sz="1100" dirty="0" smtClean="0"/>
              <a:t>, OUTPUT); // Sets the </a:t>
            </a:r>
            <a:r>
              <a:rPr lang="en-US" sz="1100" dirty="0" err="1" smtClean="0"/>
              <a:t>LEDPin</a:t>
            </a:r>
            <a:r>
              <a:rPr lang="en-US" sz="1100" dirty="0" smtClean="0"/>
              <a:t> (D1) as an OUTPUT</a:t>
            </a:r>
          </a:p>
          <a:p>
            <a:pPr marL="0" lvl="0" indent="0" algn="l" rtl="0">
              <a:spcBef>
                <a:spcPts val="0"/>
              </a:spcBef>
              <a:spcAft>
                <a:spcPts val="0"/>
              </a:spcAft>
              <a:buClr>
                <a:schemeClr val="dk1"/>
              </a:buClr>
              <a:buSzPts val="1100"/>
              <a:buFont typeface="Arial"/>
              <a:buNone/>
            </a:pPr>
            <a:r>
              <a:rPr lang="en-US" sz="1100" dirty="0" smtClean="0"/>
              <a:t>}</a:t>
            </a:r>
          </a:p>
          <a:p>
            <a:pPr marL="0" lvl="0" indent="0" algn="l" rtl="0">
              <a:spcBef>
                <a:spcPts val="0"/>
              </a:spcBef>
              <a:spcAft>
                <a:spcPts val="0"/>
              </a:spcAft>
              <a:buClr>
                <a:schemeClr val="dk1"/>
              </a:buClr>
              <a:buSzPts val="1100"/>
              <a:buFont typeface="Arial"/>
              <a:buNone/>
            </a:pPr>
            <a:r>
              <a:rPr lang="en-US" sz="1100" dirty="0" smtClean="0"/>
              <a:t>void loop() {</a:t>
            </a:r>
          </a:p>
          <a:p>
            <a:pPr marL="0" lvl="0" indent="0" algn="l" rtl="0">
              <a:spcBef>
                <a:spcPts val="0"/>
              </a:spcBef>
              <a:spcAft>
                <a:spcPts val="0"/>
              </a:spcAft>
              <a:buClr>
                <a:schemeClr val="dk1"/>
              </a:buClr>
              <a:buSzPts val="1100"/>
              <a:buFont typeface="Arial"/>
              <a:buNone/>
            </a:pPr>
            <a:r>
              <a:rPr lang="en-US" sz="1100" dirty="0" smtClean="0"/>
              <a:t>  //Trigger the sensor to send the ultrasonic signal</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digitalWrite</a:t>
            </a:r>
            <a:r>
              <a:rPr lang="en-US" sz="1100" dirty="0" smtClean="0"/>
              <a:t>(</a:t>
            </a:r>
            <a:r>
              <a:rPr lang="en-US" sz="1100" dirty="0" err="1" smtClean="0"/>
              <a:t>trigPin</a:t>
            </a:r>
            <a:r>
              <a:rPr lang="en-US" sz="1100" dirty="0" smtClean="0"/>
              <a:t>, LOW);</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delayMicroseconds</a:t>
            </a:r>
            <a:r>
              <a:rPr lang="en-US" sz="1100" dirty="0" smtClean="0"/>
              <a:t>(2);</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digitalWrite</a:t>
            </a:r>
            <a:r>
              <a:rPr lang="en-US" sz="1100" dirty="0" smtClean="0"/>
              <a:t>(</a:t>
            </a:r>
            <a:r>
              <a:rPr lang="en-US" sz="1100" dirty="0" err="1" smtClean="0"/>
              <a:t>trigPin</a:t>
            </a:r>
            <a:r>
              <a:rPr lang="en-US" sz="1100" dirty="0" smtClean="0"/>
              <a:t>, HIGH);</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delayMicroseconds</a:t>
            </a:r>
            <a:r>
              <a:rPr lang="en-US" sz="1100" dirty="0" smtClean="0"/>
              <a:t>(10);</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digitalWrite</a:t>
            </a:r>
            <a:r>
              <a:rPr lang="en-US" sz="1100" dirty="0" smtClean="0"/>
              <a:t>(</a:t>
            </a:r>
            <a:r>
              <a:rPr lang="en-US" sz="1100" dirty="0" err="1" smtClean="0"/>
              <a:t>trigPin</a:t>
            </a:r>
            <a:r>
              <a:rPr lang="en-US" sz="1100" dirty="0" smtClean="0"/>
              <a:t>, LOW);</a:t>
            </a:r>
          </a:p>
          <a:p>
            <a:pPr marL="0" lvl="0" indent="0" algn="l" rtl="0">
              <a:spcBef>
                <a:spcPts val="0"/>
              </a:spcBef>
              <a:spcAft>
                <a:spcPts val="0"/>
              </a:spcAft>
              <a:buClr>
                <a:schemeClr val="dk1"/>
              </a:buClr>
              <a:buSzPts val="1100"/>
              <a:buFont typeface="Arial"/>
              <a:buNone/>
            </a:pPr>
            <a:r>
              <a:rPr lang="en-US" sz="1100" dirty="0" smtClean="0"/>
              <a:t>    duration = </a:t>
            </a:r>
            <a:r>
              <a:rPr lang="en-US" sz="1100" dirty="0" err="1" smtClean="0"/>
              <a:t>pulseIn</a:t>
            </a:r>
            <a:r>
              <a:rPr lang="en-US" sz="1100" dirty="0" smtClean="0"/>
              <a:t>(</a:t>
            </a:r>
            <a:r>
              <a:rPr lang="en-US" sz="1100" dirty="0" err="1" smtClean="0"/>
              <a:t>echoPin</a:t>
            </a:r>
            <a:r>
              <a:rPr lang="en-US" sz="1100" dirty="0" smtClean="0"/>
              <a:t>, HIGH);</a:t>
            </a:r>
          </a:p>
          <a:p>
            <a:pPr marL="0" lvl="0" indent="0" algn="l" rtl="0">
              <a:spcBef>
                <a:spcPts val="0"/>
              </a:spcBef>
              <a:spcAft>
                <a:spcPts val="0"/>
              </a:spcAft>
              <a:buClr>
                <a:schemeClr val="dk1"/>
              </a:buClr>
              <a:buSzPts val="1100"/>
              <a:buFont typeface="Arial"/>
              <a:buNone/>
            </a:pPr>
            <a:r>
              <a:rPr lang="en-US" sz="1100" dirty="0" smtClean="0"/>
              <a:t>    distance = (duration * 0.034 / 2); // Speed of sound * wave travel time divided by 2 (2 ways)</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Serial.print</a:t>
            </a:r>
            <a:r>
              <a:rPr lang="en-US" sz="1100" dirty="0" smtClean="0"/>
              <a:t>("Distance: ");</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Serial.print</a:t>
            </a:r>
            <a:r>
              <a:rPr lang="en-US" sz="1100" dirty="0" smtClean="0"/>
              <a:t>(distance);</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Serial.println</a:t>
            </a:r>
            <a:r>
              <a:rPr lang="en-US" sz="1100" dirty="0" smtClean="0"/>
              <a:t>(" cm");</a:t>
            </a:r>
          </a:p>
          <a:p>
            <a:pPr marL="0" lvl="0" indent="0" algn="l" rtl="0">
              <a:spcBef>
                <a:spcPts val="0"/>
              </a:spcBef>
              <a:spcAft>
                <a:spcPts val="0"/>
              </a:spcAft>
              <a:buClr>
                <a:schemeClr val="dk1"/>
              </a:buClr>
              <a:buSzPts val="1100"/>
              <a:buFont typeface="Arial"/>
              <a:buNone/>
            </a:pPr>
            <a:r>
              <a:rPr lang="en-US" sz="1100" dirty="0" smtClean="0"/>
              <a:t>/*This part determines what happens when distance is smaller than 10 cm: </a:t>
            </a:r>
          </a:p>
          <a:p>
            <a:pPr marL="0" lvl="0" indent="0" algn="l" rtl="0">
              <a:spcBef>
                <a:spcPts val="0"/>
              </a:spcBef>
              <a:spcAft>
                <a:spcPts val="0"/>
              </a:spcAft>
              <a:buClr>
                <a:schemeClr val="dk1"/>
              </a:buClr>
              <a:buSzPts val="1100"/>
              <a:buFont typeface="Arial"/>
              <a:buNone/>
            </a:pPr>
            <a:r>
              <a:rPr lang="en-US" sz="1100" dirty="0" smtClean="0"/>
              <a:t>you can change the distance OR comment the existing 2 lines and uncomment the rest to achieve blinking according to distance.*/</a:t>
            </a:r>
          </a:p>
          <a:p>
            <a:pPr marL="0" lvl="0" indent="0" algn="l" rtl="0">
              <a:spcBef>
                <a:spcPts val="0"/>
              </a:spcBef>
              <a:spcAft>
                <a:spcPts val="0"/>
              </a:spcAft>
              <a:buClr>
                <a:schemeClr val="dk1"/>
              </a:buClr>
              <a:buSzPts val="1100"/>
              <a:buFont typeface="Arial"/>
              <a:buNone/>
            </a:pPr>
            <a:r>
              <a:rPr lang="en-US" sz="1100" dirty="0" smtClean="0"/>
              <a:t>    if (distance&lt;10)</a:t>
            </a:r>
          </a:p>
          <a:p>
            <a:pPr marL="0" lvl="0" indent="0" algn="l" rtl="0">
              <a:spcBef>
                <a:spcPts val="0"/>
              </a:spcBef>
              <a:spcAft>
                <a:spcPts val="0"/>
              </a:spcAft>
              <a:buClr>
                <a:schemeClr val="dk1"/>
              </a:buClr>
              <a:buSzPts val="1100"/>
              <a:buFont typeface="Arial"/>
              <a:buNone/>
            </a:pPr>
            <a:r>
              <a:rPr lang="en-US" sz="1100" dirty="0" smtClean="0"/>
              <a:t>    {</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digitalWrite</a:t>
            </a:r>
            <a:r>
              <a:rPr lang="en-US" sz="1100" dirty="0" smtClean="0"/>
              <a:t>(</a:t>
            </a:r>
            <a:r>
              <a:rPr lang="en-US" sz="1100" dirty="0" err="1" smtClean="0"/>
              <a:t>LEDPin</a:t>
            </a:r>
            <a:r>
              <a:rPr lang="en-US" sz="1100" dirty="0" smtClean="0"/>
              <a:t>, HIGH);</a:t>
            </a:r>
          </a:p>
          <a:p>
            <a:pPr marL="0" lvl="0" indent="0" algn="l" rtl="0">
              <a:spcBef>
                <a:spcPts val="0"/>
              </a:spcBef>
              <a:spcAft>
                <a:spcPts val="0"/>
              </a:spcAft>
              <a:buClr>
                <a:schemeClr val="dk1"/>
              </a:buClr>
              <a:buSzPts val="1100"/>
              <a:buFont typeface="Arial"/>
              <a:buNone/>
            </a:pPr>
            <a:r>
              <a:rPr lang="en-US" sz="1100" dirty="0" smtClean="0"/>
              <a:t>     delay(1000);</a:t>
            </a:r>
          </a:p>
          <a:p>
            <a:pPr marL="0" lvl="0" indent="0" algn="l" rtl="0">
              <a:spcBef>
                <a:spcPts val="0"/>
              </a:spcBef>
              <a:spcAft>
                <a:spcPts val="0"/>
              </a:spcAft>
              <a:buClr>
                <a:schemeClr val="dk1"/>
              </a:buClr>
              <a:buSzPts val="1100"/>
              <a:buFont typeface="Arial"/>
              <a:buNone/>
            </a:pPr>
            <a:r>
              <a:rPr lang="en-US" sz="1100" dirty="0" smtClean="0"/>
              <a:t>     /* </a:t>
            </a:r>
            <a:r>
              <a:rPr lang="en-US" sz="1100" dirty="0" err="1" smtClean="0"/>
              <a:t>blinkDelay</a:t>
            </a:r>
            <a:r>
              <a:rPr lang="en-US" sz="1100" dirty="0" smtClean="0"/>
              <a:t>= map(distance, 2,10, 100,1000);</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digitalWrite</a:t>
            </a:r>
            <a:r>
              <a:rPr lang="en-US" sz="1100" dirty="0" smtClean="0"/>
              <a:t>(</a:t>
            </a:r>
            <a:r>
              <a:rPr lang="en-US" sz="1100" dirty="0" err="1" smtClean="0"/>
              <a:t>LEDPin</a:t>
            </a:r>
            <a:r>
              <a:rPr lang="en-US" sz="1100" dirty="0" smtClean="0"/>
              <a:t>, HIGH);</a:t>
            </a:r>
          </a:p>
          <a:p>
            <a:pPr marL="0" lvl="0" indent="0" algn="l" rtl="0">
              <a:spcBef>
                <a:spcPts val="0"/>
              </a:spcBef>
              <a:spcAft>
                <a:spcPts val="0"/>
              </a:spcAft>
              <a:buClr>
                <a:schemeClr val="dk1"/>
              </a:buClr>
              <a:buSzPts val="1100"/>
              <a:buFont typeface="Arial"/>
              <a:buNone/>
            </a:pPr>
            <a:r>
              <a:rPr lang="en-US" sz="1100" dirty="0" smtClean="0"/>
              <a:t>     delay(</a:t>
            </a:r>
            <a:r>
              <a:rPr lang="en-US" sz="1100" dirty="0" err="1" smtClean="0"/>
              <a:t>blinkDelay</a:t>
            </a:r>
            <a:r>
              <a:rPr lang="en-US" sz="1100" dirty="0" smtClean="0"/>
              <a:t>);</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digitalWrite</a:t>
            </a:r>
            <a:r>
              <a:rPr lang="en-US" sz="1100" dirty="0" smtClean="0"/>
              <a:t>(</a:t>
            </a:r>
            <a:r>
              <a:rPr lang="en-US" sz="1100" dirty="0" err="1" smtClean="0"/>
              <a:t>LEDPin</a:t>
            </a:r>
            <a:r>
              <a:rPr lang="en-US" sz="1100" dirty="0" smtClean="0"/>
              <a:t>, LOW);</a:t>
            </a:r>
          </a:p>
          <a:p>
            <a:pPr marL="0" lvl="0" indent="0" algn="l" rtl="0">
              <a:spcBef>
                <a:spcPts val="0"/>
              </a:spcBef>
              <a:spcAft>
                <a:spcPts val="0"/>
              </a:spcAft>
              <a:buClr>
                <a:schemeClr val="dk1"/>
              </a:buClr>
              <a:buSzPts val="1100"/>
              <a:buFont typeface="Arial"/>
              <a:buNone/>
            </a:pPr>
            <a:r>
              <a:rPr lang="en-US" sz="1100" dirty="0" smtClean="0"/>
              <a:t>     delay(</a:t>
            </a:r>
            <a:r>
              <a:rPr lang="en-US" sz="1100" dirty="0" err="1" smtClean="0"/>
              <a:t>blinkDelay</a:t>
            </a:r>
            <a:r>
              <a:rPr lang="en-US" sz="1100" dirty="0" smtClean="0"/>
              <a:t>);*/</a:t>
            </a:r>
          </a:p>
          <a:p>
            <a:pPr marL="0" lvl="0" indent="0" algn="l" rtl="0">
              <a:spcBef>
                <a:spcPts val="0"/>
              </a:spcBef>
              <a:spcAft>
                <a:spcPts val="0"/>
              </a:spcAft>
              <a:buClr>
                <a:schemeClr val="dk1"/>
              </a:buClr>
              <a:buSzPts val="1100"/>
              <a:buFont typeface="Arial"/>
              <a:buNone/>
            </a:pPr>
            <a:r>
              <a:rPr lang="en-US" sz="1100" dirty="0" smtClean="0"/>
              <a:t>    }</a:t>
            </a:r>
          </a:p>
          <a:p>
            <a:pPr marL="0" lvl="0" indent="0" algn="l" rtl="0">
              <a:spcBef>
                <a:spcPts val="0"/>
              </a:spcBef>
              <a:spcAft>
                <a:spcPts val="0"/>
              </a:spcAft>
              <a:buClr>
                <a:schemeClr val="dk1"/>
              </a:buClr>
              <a:buSzPts val="1100"/>
              <a:buFont typeface="Arial"/>
              <a:buNone/>
            </a:pPr>
            <a:r>
              <a:rPr lang="en-US" sz="1100" dirty="0" smtClean="0"/>
              <a:t>    else</a:t>
            </a:r>
          </a:p>
          <a:p>
            <a:pPr marL="0" lvl="0" indent="0" algn="l" rtl="0">
              <a:spcBef>
                <a:spcPts val="0"/>
              </a:spcBef>
              <a:spcAft>
                <a:spcPts val="0"/>
              </a:spcAft>
              <a:buClr>
                <a:schemeClr val="dk1"/>
              </a:buClr>
              <a:buSzPts val="1100"/>
              <a:buFont typeface="Arial"/>
              <a:buNone/>
            </a:pPr>
            <a:r>
              <a:rPr lang="en-US" sz="1100" dirty="0" smtClean="0"/>
              <a:t>    {</a:t>
            </a:r>
          </a:p>
          <a:p>
            <a:pPr marL="0" lvl="0" indent="0" algn="l" rtl="0">
              <a:spcBef>
                <a:spcPts val="0"/>
              </a:spcBef>
              <a:spcAft>
                <a:spcPts val="0"/>
              </a:spcAft>
              <a:buClr>
                <a:schemeClr val="dk1"/>
              </a:buClr>
              <a:buSzPts val="1100"/>
              <a:buFont typeface="Arial"/>
              <a:buNone/>
            </a:pPr>
            <a:r>
              <a:rPr lang="en-US" sz="1100" dirty="0" smtClean="0"/>
              <a:t>      </a:t>
            </a:r>
            <a:r>
              <a:rPr lang="en-US" sz="1100" dirty="0" err="1" smtClean="0"/>
              <a:t>digitalWrite</a:t>
            </a:r>
            <a:r>
              <a:rPr lang="en-US" sz="1100" dirty="0" smtClean="0"/>
              <a:t>(</a:t>
            </a:r>
            <a:r>
              <a:rPr lang="en-US" sz="1100" dirty="0" err="1" smtClean="0"/>
              <a:t>LEDPin</a:t>
            </a:r>
            <a:r>
              <a:rPr lang="en-US" sz="1100" dirty="0" smtClean="0"/>
              <a:t>, LOW);</a:t>
            </a:r>
          </a:p>
          <a:p>
            <a:pPr marL="0" lvl="0" indent="0" algn="l" rtl="0">
              <a:spcBef>
                <a:spcPts val="0"/>
              </a:spcBef>
              <a:spcAft>
                <a:spcPts val="0"/>
              </a:spcAft>
              <a:buClr>
                <a:schemeClr val="dk1"/>
              </a:buClr>
              <a:buSzPts val="1100"/>
              <a:buFont typeface="Arial"/>
              <a:buNone/>
            </a:pPr>
            <a:r>
              <a:rPr lang="en-US" sz="1100" dirty="0" smtClean="0"/>
              <a:t>     delay(1000);</a:t>
            </a:r>
          </a:p>
          <a:p>
            <a:pPr marL="0" lvl="0" indent="0" algn="l" rtl="0">
              <a:spcBef>
                <a:spcPts val="0"/>
              </a:spcBef>
              <a:spcAft>
                <a:spcPts val="0"/>
              </a:spcAft>
              <a:buClr>
                <a:schemeClr val="dk1"/>
              </a:buClr>
              <a:buSzPts val="1100"/>
              <a:buFont typeface="Arial"/>
              <a:buNone/>
            </a:pPr>
            <a:r>
              <a:rPr lang="en-US" sz="1100" dirty="0" smtClean="0"/>
              <a:t>    }</a:t>
            </a:r>
          </a:p>
          <a:p>
            <a:pPr marL="0" lvl="0" indent="0" algn="l" rtl="0">
              <a:spcBef>
                <a:spcPts val="0"/>
              </a:spcBef>
              <a:spcAft>
                <a:spcPts val="0"/>
              </a:spcAft>
              <a:buClr>
                <a:schemeClr val="dk1"/>
              </a:buClr>
              <a:buSzPts val="1100"/>
              <a:buFont typeface="Arial"/>
              <a:buNone/>
            </a:pPr>
            <a:r>
              <a:rPr lang="en-US" sz="1100" dirty="0" smtClean="0"/>
              <a:t>}</a:t>
            </a:r>
          </a:p>
          <a:p>
            <a:pPr marL="457200" lvl="0" indent="-317500" algn="r" rtl="1">
              <a:spcBef>
                <a:spcPts val="0"/>
              </a:spcBef>
              <a:spcAft>
                <a:spcPts val="0"/>
              </a:spcAft>
              <a:buSzPts val="1400"/>
              <a:buAutoNum type="arabicPeriod"/>
            </a:pPr>
            <a:r>
              <a:rPr lang="he-IL" sz="1100" dirty="0" smtClean="0"/>
              <a:t>הרחבה: לכיתה מתקדמת ניתן להשתמש בפקודת ה- </a:t>
            </a:r>
            <a:r>
              <a:rPr lang="en-US" sz="1100" dirty="0" smtClean="0"/>
              <a:t>Map </a:t>
            </a:r>
            <a:r>
              <a:rPr lang="he-IL" sz="1100" dirty="0" smtClean="0"/>
              <a:t>כדי לגרום לנורה להבהב בתדירות משתנה ככול שמתקרבים מעבר ל 10 ס"מ</a:t>
            </a:r>
          </a:p>
          <a:p>
            <a:pPr marL="0" lvl="0" indent="0" algn="l" rtl="0">
              <a:spcBef>
                <a:spcPts val="0"/>
              </a:spcBef>
              <a:spcAft>
                <a:spcPts val="0"/>
              </a:spcAft>
              <a:buClr>
                <a:schemeClr val="dk1"/>
              </a:buClr>
              <a:buSzPts val="1100"/>
              <a:buFont typeface="Arial"/>
              <a:buNone/>
            </a:pPr>
            <a:endParaRPr lang="he-IL" sz="1100" dirty="0" smtClean="0"/>
          </a:p>
          <a:p>
            <a:pPr marL="0" lvl="0" indent="0" algn="r" rtl="1">
              <a:lnSpc>
                <a:spcPct val="100000"/>
              </a:lnSpc>
              <a:spcBef>
                <a:spcPts val="0"/>
              </a:spcBef>
              <a:spcAft>
                <a:spcPts val="0"/>
              </a:spcAft>
              <a:buClr>
                <a:schemeClr val="dk1"/>
              </a:buClr>
              <a:buSzPts val="1100"/>
              <a:buFont typeface="Arial"/>
              <a:buNone/>
            </a:pPr>
            <a:endParaRPr lang="he-IL" sz="1050" dirty="0">
              <a:latin typeface="Arial"/>
              <a:ea typeface="Arial"/>
              <a:cs typeface="Arial"/>
              <a:sym typeface="Arial"/>
            </a:endParaRPr>
          </a:p>
        </p:txBody>
      </p:sp>
      <p:sp>
        <p:nvSpPr>
          <p:cNvPr id="257" name="Google Shape;257;g1178415e9bd_0_2: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58</a:t>
            </a:fld>
            <a:endParaRPr/>
          </a:p>
        </p:txBody>
      </p:sp>
    </p:spTree>
    <p:extLst>
      <p:ext uri="{BB962C8B-B14F-4D97-AF65-F5344CB8AC3E}">
        <p14:creationId xmlns:p14="http://schemas.microsoft.com/office/powerpoint/2010/main" val="4244149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200" dirty="0" smtClean="0">
                <a:solidFill>
                  <a:srgbClr val="217F2C"/>
                </a:solidFill>
                <a:latin typeface="Arial" panose="020B0604020202020204" pitchFamily="34" charset="0"/>
              </a:rPr>
              <a:t>המערכת תוכננה כך שהנורה תדלק כשהעצם במרחק הקטן או שווה ל 10 ס"מ. כמובן שתיתכן סטייה קלה במרחק ההפעלה המדוייק וכבר דיברנו על הגורמים לטעות בחלקים הקודמים.</a:t>
            </a:r>
            <a:endParaRPr lang="he-IL" dirty="0" smtClean="0"/>
          </a:p>
          <a:p>
            <a:endParaRPr lang="en-US" dirty="0"/>
          </a:p>
        </p:txBody>
      </p:sp>
      <p:sp>
        <p:nvSpPr>
          <p:cNvPr id="4" name="Slide Number Placeholder 3"/>
          <p:cNvSpPr>
            <a:spLocks noGrp="1"/>
          </p:cNvSpPr>
          <p:nvPr>
            <p:ph type="sldNum" sz="quarter" idx="10"/>
          </p:nvPr>
        </p:nvSpPr>
        <p:spPr/>
        <p:txBody>
          <a:bodyPr/>
          <a:lstStyle/>
          <a:p>
            <a:fld id="{D9349913-1ED4-42CF-A765-14932E9CC788}" type="slidenum">
              <a:rPr lang="en-US" smtClean="0"/>
              <a:t>59</a:t>
            </a:fld>
            <a:endParaRPr lang="en-US"/>
          </a:p>
        </p:txBody>
      </p:sp>
    </p:spTree>
    <p:extLst>
      <p:ext uri="{BB962C8B-B14F-4D97-AF65-F5344CB8AC3E}">
        <p14:creationId xmlns:p14="http://schemas.microsoft.com/office/powerpoint/2010/main" val="16799593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187e1ec113_0_15: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1187e1ec113_0_15: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None/>
            </a:pPr>
            <a:r>
              <a:rPr lang="x-none" sz="1000" dirty="0">
                <a:latin typeface="Arial"/>
                <a:ea typeface="Arial"/>
                <a:cs typeface="Arial"/>
                <a:sym typeface="Arial"/>
              </a:rPr>
              <a:t>להבין את הקוד:</a:t>
            </a:r>
            <a:endParaRPr sz="1000" dirty="0">
              <a:latin typeface="Arial"/>
              <a:ea typeface="Arial"/>
              <a:cs typeface="Arial"/>
              <a:sym typeface="Arial"/>
            </a:endParaRPr>
          </a:p>
          <a:p>
            <a:pPr marL="457200" lvl="0" indent="-292100" algn="r" rtl="1">
              <a:lnSpc>
                <a:spcPct val="115000"/>
              </a:lnSpc>
              <a:spcBef>
                <a:spcPts val="0"/>
              </a:spcBef>
              <a:spcAft>
                <a:spcPts val="0"/>
              </a:spcAft>
              <a:buSzPts val="1000"/>
              <a:buFont typeface="Arial"/>
              <a:buChar char="●"/>
            </a:pPr>
            <a:r>
              <a:rPr lang="x-none" sz="1000" dirty="0">
                <a:latin typeface="Arial"/>
                <a:ea typeface="Arial"/>
                <a:cs typeface="Arial"/>
                <a:sym typeface="Arial"/>
              </a:rPr>
              <a:t>מה זה הקוד - הקוד הוא הוראות פעולה למעבד. ההוראות מתבצעות זו אחר זו.</a:t>
            </a:r>
            <a:endParaRPr sz="1000" dirty="0">
              <a:latin typeface="Arial"/>
              <a:ea typeface="Arial"/>
              <a:cs typeface="Arial"/>
              <a:sym typeface="Arial"/>
            </a:endParaRPr>
          </a:p>
          <a:p>
            <a:pPr marL="457200" lvl="0" indent="-292100" algn="r" rtl="1">
              <a:lnSpc>
                <a:spcPct val="115000"/>
              </a:lnSpc>
              <a:spcBef>
                <a:spcPts val="0"/>
              </a:spcBef>
              <a:spcAft>
                <a:spcPts val="0"/>
              </a:spcAft>
              <a:buSzPts val="1000"/>
              <a:buFont typeface="Arial"/>
              <a:buChar char="●"/>
            </a:pPr>
            <a:r>
              <a:rPr lang="x-none" sz="1000" dirty="0">
                <a:latin typeface="Arial"/>
                <a:ea typeface="Arial"/>
                <a:cs typeface="Arial"/>
                <a:sym typeface="Arial"/>
              </a:rPr>
              <a:t>מה הן הערות - המילים שכתובות אחרי הסימן \\ אינן נחשבות הוראות למעבד ומשמשות לכתוב הסברים שיקלו על הבנת הקוד.</a:t>
            </a:r>
            <a:endParaRPr sz="1000" dirty="0">
              <a:latin typeface="Arial"/>
              <a:ea typeface="Arial"/>
              <a:cs typeface="Arial"/>
              <a:sym typeface="Arial"/>
            </a:endParaRPr>
          </a:p>
          <a:p>
            <a:pPr marL="457200" lvl="0" indent="-234950" algn="r" rtl="1">
              <a:lnSpc>
                <a:spcPct val="115000"/>
              </a:lnSpc>
              <a:spcBef>
                <a:spcPts val="0"/>
              </a:spcBef>
              <a:spcAft>
                <a:spcPts val="0"/>
              </a:spcAft>
              <a:buClr>
                <a:srgbClr val="444444"/>
              </a:buClr>
              <a:buSzPts val="100"/>
              <a:buFont typeface="Arial"/>
              <a:buChar char="●"/>
            </a:pPr>
            <a:endParaRPr sz="100" b="1" dirty="0">
              <a:solidFill>
                <a:srgbClr val="444444"/>
              </a:solidFill>
              <a:latin typeface="Arial"/>
              <a:ea typeface="Arial"/>
              <a:cs typeface="Arial"/>
              <a:sym typeface="Arial"/>
            </a:endParaRPr>
          </a:p>
        </p:txBody>
      </p:sp>
      <p:sp>
        <p:nvSpPr>
          <p:cNvPr id="342" name="Google Shape;342;g1187e1ec113_0_15: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60</a:t>
            </a:fld>
            <a:endParaRPr/>
          </a:p>
        </p:txBody>
      </p:sp>
    </p:spTree>
    <p:extLst>
      <p:ext uri="{BB962C8B-B14F-4D97-AF65-F5344CB8AC3E}">
        <p14:creationId xmlns:p14="http://schemas.microsoft.com/office/powerpoint/2010/main" val="9190021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smtClean="0"/>
              <a:t>תשובה למורה:</a:t>
            </a:r>
          </a:p>
          <a:p>
            <a:pPr algn="r" rtl="1"/>
            <a:r>
              <a:rPr lang="he-IL" dirty="0" smtClean="0"/>
              <a:t>מדובר</a:t>
            </a:r>
            <a:r>
              <a:rPr lang="he-IL" baseline="0" dirty="0" smtClean="0"/>
              <a:t> ביכולת לשנות את הערך הרצוי</a:t>
            </a:r>
            <a:r>
              <a:rPr lang="en-US" baseline="0" dirty="0" smtClean="0"/>
              <a:t> </a:t>
            </a:r>
            <a:r>
              <a:rPr lang="he-IL" baseline="0" dirty="0" smtClean="0"/>
              <a:t> (</a:t>
            </a:r>
            <a:r>
              <a:rPr lang="en-US" baseline="0" dirty="0" err="1" smtClean="0"/>
              <a:t>setpoint</a:t>
            </a:r>
            <a:r>
              <a:rPr lang="he-IL" baseline="0" dirty="0" smtClean="0"/>
              <a:t>) שעליו רוצים לקבל התראה, או שממנו והלאה רוצים שהמערכת תגיב. </a:t>
            </a:r>
          </a:p>
        </p:txBody>
      </p:sp>
      <p:sp>
        <p:nvSpPr>
          <p:cNvPr id="4" name="Slide Number Placeholder 3"/>
          <p:cNvSpPr>
            <a:spLocks noGrp="1"/>
          </p:cNvSpPr>
          <p:nvPr>
            <p:ph type="sldNum" sz="quarter" idx="10"/>
          </p:nvPr>
        </p:nvSpPr>
        <p:spPr/>
        <p:txBody>
          <a:bodyPr/>
          <a:lstStyle/>
          <a:p>
            <a:fld id="{D9349913-1ED4-42CF-A765-14932E9CC788}" type="slidenum">
              <a:rPr lang="en-US" smtClean="0"/>
              <a:t>61</a:t>
            </a:fld>
            <a:endParaRPr lang="en-US"/>
          </a:p>
        </p:txBody>
      </p:sp>
    </p:spTree>
    <p:extLst>
      <p:ext uri="{BB962C8B-B14F-4D97-AF65-F5344CB8AC3E}">
        <p14:creationId xmlns:p14="http://schemas.microsoft.com/office/powerpoint/2010/main" val="395399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565b93550_0_4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11565b93550_0_47: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x-none" sz="900" dirty="0"/>
              <a:t>שעון חול: </a:t>
            </a:r>
            <a:r>
              <a:rPr lang="x-none" sz="400" dirty="0">
                <a:solidFill>
                  <a:schemeClr val="hlink"/>
                </a:solidFill>
                <a:highlight>
                  <a:srgbClr val="F2F5F7"/>
                </a:highlight>
                <a:uFill>
                  <a:noFill/>
                </a:uFill>
                <a:latin typeface="Arial"/>
                <a:ea typeface="Arial"/>
                <a:cs typeface="Arial"/>
                <a:sym typeface="Arial"/>
                <a:hlinkClick r:id="rId3"/>
              </a:rPr>
              <a:t>RRZEicons</a:t>
            </a:r>
            <a:r>
              <a:rPr lang="x-none" sz="400" dirty="0">
                <a:solidFill>
                  <a:srgbClr val="362B36"/>
                </a:solidFill>
                <a:highlight>
                  <a:srgbClr val="F2F5F7"/>
                </a:highlight>
                <a:latin typeface="Arial"/>
                <a:ea typeface="Arial"/>
                <a:cs typeface="Arial"/>
                <a:sym typeface="Arial"/>
              </a:rPr>
              <a:t>, </a:t>
            </a:r>
            <a:r>
              <a:rPr lang="x-none" sz="400" u="sng" dirty="0">
                <a:solidFill>
                  <a:schemeClr val="hlink"/>
                </a:solidFill>
                <a:highlight>
                  <a:srgbClr val="F2F5F7"/>
                </a:highlight>
                <a:latin typeface="Arial"/>
                <a:ea typeface="Arial"/>
                <a:cs typeface="Arial"/>
                <a:sym typeface="Arial"/>
                <a:hlinkClick r:id="rId4"/>
              </a:rPr>
              <a:t>CC BY-SA 3.0</a:t>
            </a:r>
            <a:r>
              <a:rPr lang="x-none" sz="400" dirty="0">
                <a:solidFill>
                  <a:srgbClr val="362B36"/>
                </a:solidFill>
                <a:highlight>
                  <a:srgbClr val="F2F5F7"/>
                </a:highlight>
                <a:latin typeface="Arial"/>
                <a:ea typeface="Arial"/>
                <a:cs typeface="Arial"/>
                <a:sym typeface="Arial"/>
              </a:rPr>
              <a:t>, via Wikimedia </a:t>
            </a:r>
            <a:r>
              <a:rPr lang="x-none" sz="800" dirty="0">
                <a:solidFill>
                  <a:srgbClr val="362B36"/>
                </a:solidFill>
                <a:highlight>
                  <a:srgbClr val="F2F5F7"/>
                </a:highlight>
                <a:latin typeface="Arial"/>
                <a:ea typeface="Arial"/>
                <a:cs typeface="Arial"/>
                <a:sym typeface="Arial"/>
              </a:rPr>
              <a:t>Commons</a:t>
            </a:r>
            <a:endParaRPr sz="800" dirty="0">
              <a:solidFill>
                <a:srgbClr val="362B36"/>
              </a:solidFill>
              <a:highlight>
                <a:srgbClr val="F2F5F7"/>
              </a:highlight>
              <a:latin typeface="Arial"/>
              <a:ea typeface="Arial"/>
              <a:cs typeface="Arial"/>
              <a:sym typeface="Arial"/>
            </a:endParaRPr>
          </a:p>
          <a:p>
            <a:pPr marL="0" lvl="0" indent="0" algn="r" rtl="1">
              <a:lnSpc>
                <a:spcPct val="100000"/>
              </a:lnSpc>
              <a:spcBef>
                <a:spcPts val="0"/>
              </a:spcBef>
              <a:spcAft>
                <a:spcPts val="0"/>
              </a:spcAft>
              <a:buSzPts val="1400"/>
              <a:buNone/>
            </a:pPr>
            <a:r>
              <a:rPr lang="x-none" sz="900" dirty="0"/>
              <a:t>שעון שמש: liz west, CC BY 2.0 &lt;https://creativecommons.org/licenses/by/2.0&gt;, via Wikimedia Commons </a:t>
            </a:r>
            <a:endParaRPr sz="900" dirty="0"/>
          </a:p>
          <a:p>
            <a:pPr marL="0" lvl="0" indent="0" algn="r" rtl="1">
              <a:lnSpc>
                <a:spcPct val="100000"/>
              </a:lnSpc>
              <a:spcBef>
                <a:spcPts val="0"/>
              </a:spcBef>
              <a:spcAft>
                <a:spcPts val="0"/>
              </a:spcAft>
              <a:buSzPts val="1400"/>
              <a:buNone/>
            </a:pPr>
            <a:r>
              <a:rPr lang="x-none" sz="900" dirty="0"/>
              <a:t>מדחום כספית:  </a:t>
            </a:r>
            <a:r>
              <a:rPr lang="x-none" sz="900" u="sng" dirty="0">
                <a:solidFill>
                  <a:schemeClr val="hlink"/>
                </a:solidFill>
                <a:hlinkClick r:id="rId5"/>
              </a:rPr>
              <a:t>https://www.stockvault.net/photo/120914/thermometer</a:t>
            </a:r>
            <a:r>
              <a:rPr lang="x-none" sz="900" dirty="0"/>
              <a:t> </a:t>
            </a:r>
            <a:r>
              <a:rPr lang="x-none" sz="700" dirty="0">
                <a:solidFill>
                  <a:srgbClr val="2F2F2F"/>
                </a:solidFill>
                <a:highlight>
                  <a:srgbClr val="F3F5F6"/>
                </a:highlight>
                <a:latin typeface="Arial"/>
                <a:ea typeface="Arial"/>
                <a:cs typeface="Arial"/>
                <a:sym typeface="Arial"/>
              </a:rPr>
              <a:t>The image is released free of copyrights under Creative Commons CC0.</a:t>
            </a:r>
            <a:endParaRPr sz="700" dirty="0">
              <a:solidFill>
                <a:srgbClr val="2F2F2F"/>
              </a:solidFill>
              <a:highlight>
                <a:srgbClr val="F3F5F6"/>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800" dirty="0">
              <a:latin typeface="Arial"/>
              <a:ea typeface="Arial"/>
              <a:cs typeface="Arial"/>
              <a:sym typeface="Arial"/>
            </a:endParaRPr>
          </a:p>
          <a:p>
            <a:pPr marL="0" lvl="0" indent="0" algn="r" rtl="1">
              <a:lnSpc>
                <a:spcPct val="100000"/>
              </a:lnSpc>
              <a:spcBef>
                <a:spcPts val="0"/>
              </a:spcBef>
              <a:spcAft>
                <a:spcPts val="0"/>
              </a:spcAft>
              <a:buSzPts val="1400"/>
              <a:buNone/>
            </a:pPr>
            <a:r>
              <a:rPr lang="x-none" sz="900" dirty="0"/>
              <a:t>מאזניים: </a:t>
            </a:r>
            <a:r>
              <a:rPr lang="x-none" sz="900" u="sng" dirty="0">
                <a:solidFill>
                  <a:schemeClr val="hlink"/>
                </a:solidFill>
                <a:hlinkClick r:id="rId6"/>
              </a:rPr>
              <a:t>https://pxhere.com/en/photo/719587</a:t>
            </a:r>
            <a:r>
              <a:rPr lang="x-none" sz="900" dirty="0"/>
              <a:t>  </a:t>
            </a:r>
            <a:r>
              <a:rPr lang="x-none" sz="700" dirty="0">
                <a:solidFill>
                  <a:srgbClr val="2F2F2F"/>
                </a:solidFill>
                <a:highlight>
                  <a:srgbClr val="F3F5F6"/>
                </a:highlight>
                <a:latin typeface="Arial"/>
                <a:ea typeface="Arial"/>
                <a:cs typeface="Arial"/>
                <a:sym typeface="Arial"/>
              </a:rPr>
              <a:t>The image is released free of copyrights under Creative Commons CC0.</a:t>
            </a:r>
            <a:endParaRPr sz="700" dirty="0">
              <a:solidFill>
                <a:srgbClr val="2F2F2F"/>
              </a:solidFill>
              <a:highlight>
                <a:srgbClr val="F3F5F6"/>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endParaRPr dirty="0"/>
          </a:p>
        </p:txBody>
      </p:sp>
      <p:sp>
        <p:nvSpPr>
          <p:cNvPr id="133" name="Google Shape;133;g11565b93550_0_47: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6</a:t>
            </a:fld>
            <a:endParaRPr/>
          </a:p>
        </p:txBody>
      </p:sp>
    </p:spTree>
    <p:extLst>
      <p:ext uri="{BB962C8B-B14F-4D97-AF65-F5344CB8AC3E}">
        <p14:creationId xmlns:p14="http://schemas.microsoft.com/office/powerpoint/2010/main" val="40766584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smtClean="0"/>
              <a:t>תשובה למורה:</a:t>
            </a:r>
          </a:p>
          <a:p>
            <a:pPr algn="r" rtl="1"/>
            <a:r>
              <a:rPr lang="he-IL" dirty="0" smtClean="0"/>
              <a:t>מדובר</a:t>
            </a:r>
            <a:r>
              <a:rPr lang="he-IL" baseline="0" dirty="0" smtClean="0"/>
              <a:t> ביכולת לשנות את הערך הרצוי</a:t>
            </a:r>
            <a:r>
              <a:rPr lang="en-US" baseline="0" dirty="0" smtClean="0"/>
              <a:t> </a:t>
            </a:r>
            <a:r>
              <a:rPr lang="he-IL" baseline="0" dirty="0" smtClean="0"/>
              <a:t> (</a:t>
            </a:r>
            <a:r>
              <a:rPr lang="en-US" baseline="0" dirty="0" err="1" smtClean="0"/>
              <a:t>setpoint</a:t>
            </a:r>
            <a:r>
              <a:rPr lang="he-IL" baseline="0" dirty="0" smtClean="0"/>
              <a:t>) שעליו רוצים לקבל התראה, או שממנו והלאה רוצים שהמערכת תגיב. </a:t>
            </a:r>
          </a:p>
        </p:txBody>
      </p:sp>
      <p:sp>
        <p:nvSpPr>
          <p:cNvPr id="4" name="Slide Number Placeholder 3"/>
          <p:cNvSpPr>
            <a:spLocks noGrp="1"/>
          </p:cNvSpPr>
          <p:nvPr>
            <p:ph type="sldNum" sz="quarter" idx="10"/>
          </p:nvPr>
        </p:nvSpPr>
        <p:spPr/>
        <p:txBody>
          <a:bodyPr/>
          <a:lstStyle/>
          <a:p>
            <a:fld id="{D9349913-1ED4-42CF-A765-14932E9CC788}" type="slidenum">
              <a:rPr lang="en-US" smtClean="0"/>
              <a:t>62</a:t>
            </a:fld>
            <a:endParaRPr lang="en-US"/>
          </a:p>
        </p:txBody>
      </p:sp>
    </p:spTree>
    <p:extLst>
      <p:ext uri="{BB962C8B-B14F-4D97-AF65-F5344CB8AC3E}">
        <p14:creationId xmlns:p14="http://schemas.microsoft.com/office/powerpoint/2010/main" val="611330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565b93550_0_4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11565b93550_0_47: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x-none" sz="900" dirty="0"/>
              <a:t>שעון חול: </a:t>
            </a:r>
            <a:r>
              <a:rPr lang="x-none" sz="400" dirty="0">
                <a:solidFill>
                  <a:schemeClr val="hlink"/>
                </a:solidFill>
                <a:highlight>
                  <a:srgbClr val="F2F5F7"/>
                </a:highlight>
                <a:uFill>
                  <a:noFill/>
                </a:uFill>
                <a:latin typeface="Arial"/>
                <a:ea typeface="Arial"/>
                <a:cs typeface="Arial"/>
                <a:sym typeface="Arial"/>
                <a:hlinkClick r:id="rId3"/>
              </a:rPr>
              <a:t>RRZEicons</a:t>
            </a:r>
            <a:r>
              <a:rPr lang="x-none" sz="400" dirty="0">
                <a:solidFill>
                  <a:srgbClr val="362B36"/>
                </a:solidFill>
                <a:highlight>
                  <a:srgbClr val="F2F5F7"/>
                </a:highlight>
                <a:latin typeface="Arial"/>
                <a:ea typeface="Arial"/>
                <a:cs typeface="Arial"/>
                <a:sym typeface="Arial"/>
              </a:rPr>
              <a:t>, </a:t>
            </a:r>
            <a:r>
              <a:rPr lang="x-none" sz="400" u="sng" dirty="0">
                <a:solidFill>
                  <a:schemeClr val="hlink"/>
                </a:solidFill>
                <a:highlight>
                  <a:srgbClr val="F2F5F7"/>
                </a:highlight>
                <a:latin typeface="Arial"/>
                <a:ea typeface="Arial"/>
                <a:cs typeface="Arial"/>
                <a:sym typeface="Arial"/>
                <a:hlinkClick r:id="rId4"/>
              </a:rPr>
              <a:t>CC BY-SA 3.0</a:t>
            </a:r>
            <a:r>
              <a:rPr lang="x-none" sz="400" dirty="0">
                <a:solidFill>
                  <a:srgbClr val="362B36"/>
                </a:solidFill>
                <a:highlight>
                  <a:srgbClr val="F2F5F7"/>
                </a:highlight>
                <a:latin typeface="Arial"/>
                <a:ea typeface="Arial"/>
                <a:cs typeface="Arial"/>
                <a:sym typeface="Arial"/>
              </a:rPr>
              <a:t>, via Wikimedia </a:t>
            </a:r>
            <a:r>
              <a:rPr lang="x-none" sz="800" dirty="0">
                <a:solidFill>
                  <a:srgbClr val="362B36"/>
                </a:solidFill>
                <a:highlight>
                  <a:srgbClr val="F2F5F7"/>
                </a:highlight>
                <a:latin typeface="Arial"/>
                <a:ea typeface="Arial"/>
                <a:cs typeface="Arial"/>
                <a:sym typeface="Arial"/>
              </a:rPr>
              <a:t>Commons</a:t>
            </a:r>
            <a:endParaRPr sz="800" dirty="0">
              <a:solidFill>
                <a:srgbClr val="362B36"/>
              </a:solidFill>
              <a:highlight>
                <a:srgbClr val="F2F5F7"/>
              </a:highlight>
              <a:latin typeface="Arial"/>
              <a:ea typeface="Arial"/>
              <a:cs typeface="Arial"/>
              <a:sym typeface="Arial"/>
            </a:endParaRPr>
          </a:p>
          <a:p>
            <a:pPr marL="0" lvl="0" indent="0" algn="r" rtl="1">
              <a:lnSpc>
                <a:spcPct val="100000"/>
              </a:lnSpc>
              <a:spcBef>
                <a:spcPts val="0"/>
              </a:spcBef>
              <a:spcAft>
                <a:spcPts val="0"/>
              </a:spcAft>
              <a:buSzPts val="1400"/>
              <a:buNone/>
            </a:pPr>
            <a:r>
              <a:rPr lang="x-none" sz="900" dirty="0"/>
              <a:t>שעון שמש: liz west, CC BY 2.0 &lt;https://creativecommons.org/licenses/by/2.0&gt;, via Wikimedia Commons </a:t>
            </a:r>
            <a:endParaRPr sz="900" dirty="0"/>
          </a:p>
          <a:p>
            <a:pPr marL="0" lvl="0" indent="0" algn="r" rtl="1">
              <a:lnSpc>
                <a:spcPct val="100000"/>
              </a:lnSpc>
              <a:spcBef>
                <a:spcPts val="0"/>
              </a:spcBef>
              <a:spcAft>
                <a:spcPts val="0"/>
              </a:spcAft>
              <a:buSzPts val="1400"/>
              <a:buNone/>
            </a:pPr>
            <a:r>
              <a:rPr lang="x-none" sz="900" dirty="0"/>
              <a:t>מדחום כספית:  </a:t>
            </a:r>
            <a:r>
              <a:rPr lang="x-none" sz="900" u="sng" dirty="0">
                <a:solidFill>
                  <a:schemeClr val="hlink"/>
                </a:solidFill>
                <a:hlinkClick r:id="rId5"/>
              </a:rPr>
              <a:t>https://www.stockvault.net/photo/120914/thermometer</a:t>
            </a:r>
            <a:r>
              <a:rPr lang="x-none" sz="900" dirty="0"/>
              <a:t> </a:t>
            </a:r>
            <a:r>
              <a:rPr lang="x-none" sz="700" dirty="0">
                <a:solidFill>
                  <a:srgbClr val="2F2F2F"/>
                </a:solidFill>
                <a:highlight>
                  <a:srgbClr val="F3F5F6"/>
                </a:highlight>
                <a:latin typeface="Arial"/>
                <a:ea typeface="Arial"/>
                <a:cs typeface="Arial"/>
                <a:sym typeface="Arial"/>
              </a:rPr>
              <a:t>The image is released free of copyrights under Creative Commons CC0.</a:t>
            </a:r>
            <a:endParaRPr sz="700" dirty="0">
              <a:solidFill>
                <a:srgbClr val="2F2F2F"/>
              </a:solidFill>
              <a:highlight>
                <a:srgbClr val="F3F5F6"/>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800" dirty="0">
              <a:latin typeface="Arial"/>
              <a:ea typeface="Arial"/>
              <a:cs typeface="Arial"/>
              <a:sym typeface="Arial"/>
            </a:endParaRPr>
          </a:p>
          <a:p>
            <a:pPr marL="0" lvl="0" indent="0" algn="r" rtl="1">
              <a:lnSpc>
                <a:spcPct val="100000"/>
              </a:lnSpc>
              <a:spcBef>
                <a:spcPts val="0"/>
              </a:spcBef>
              <a:spcAft>
                <a:spcPts val="0"/>
              </a:spcAft>
              <a:buSzPts val="1400"/>
              <a:buNone/>
            </a:pPr>
            <a:r>
              <a:rPr lang="x-none" sz="900" dirty="0"/>
              <a:t>מאזניים: </a:t>
            </a:r>
            <a:r>
              <a:rPr lang="x-none" sz="900" u="sng" dirty="0">
                <a:solidFill>
                  <a:schemeClr val="hlink"/>
                </a:solidFill>
                <a:hlinkClick r:id="rId6"/>
              </a:rPr>
              <a:t>https://pxhere.com/en/photo/719587</a:t>
            </a:r>
            <a:r>
              <a:rPr lang="x-none" sz="900" dirty="0"/>
              <a:t>  </a:t>
            </a:r>
            <a:r>
              <a:rPr lang="x-none" sz="700" dirty="0">
                <a:solidFill>
                  <a:srgbClr val="2F2F2F"/>
                </a:solidFill>
                <a:highlight>
                  <a:srgbClr val="F3F5F6"/>
                </a:highlight>
                <a:latin typeface="Arial"/>
                <a:ea typeface="Arial"/>
                <a:cs typeface="Arial"/>
                <a:sym typeface="Arial"/>
              </a:rPr>
              <a:t>The image is released free of copyrights under Creative Commons CC0.</a:t>
            </a:r>
            <a:endParaRPr sz="700" dirty="0">
              <a:solidFill>
                <a:srgbClr val="2F2F2F"/>
              </a:solidFill>
              <a:highlight>
                <a:srgbClr val="F3F5F6"/>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endParaRPr dirty="0"/>
          </a:p>
        </p:txBody>
      </p:sp>
      <p:sp>
        <p:nvSpPr>
          <p:cNvPr id="133" name="Google Shape;133;g11565b93550_0_47: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7</a:t>
            </a:fld>
            <a:endParaRPr/>
          </a:p>
        </p:txBody>
      </p:sp>
    </p:spTree>
    <p:extLst>
      <p:ext uri="{BB962C8B-B14F-4D97-AF65-F5344CB8AC3E}">
        <p14:creationId xmlns:p14="http://schemas.microsoft.com/office/powerpoint/2010/main" val="152068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76fd1d998_1_68: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1176fd1d998_1_68: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a:latin typeface="Arial"/>
                <a:ea typeface="Arial"/>
                <a:cs typeface="Arial"/>
                <a:sym typeface="Arial"/>
              </a:rPr>
              <a:t>חיישן אולטראסוני: </a:t>
            </a:r>
            <a:r>
              <a:rPr lang="x-none" sz="750">
                <a:solidFill>
                  <a:schemeClr val="hlink"/>
                </a:solidFill>
                <a:highlight>
                  <a:srgbClr val="F2F5F7"/>
                </a:highlight>
                <a:uFill>
                  <a:noFill/>
                </a:uFill>
                <a:latin typeface="Arial"/>
                <a:ea typeface="Arial"/>
                <a:cs typeface="Arial"/>
                <a:sym typeface="Arial"/>
                <a:hlinkClick r:id="rId3"/>
              </a:rPr>
              <a:t>Basotxerri</a:t>
            </a:r>
            <a:r>
              <a:rPr lang="x-none" sz="750">
                <a:solidFill>
                  <a:srgbClr val="362B36"/>
                </a:solidFill>
                <a:highlight>
                  <a:srgbClr val="F2F5F7"/>
                </a:highlight>
                <a:latin typeface="Arial"/>
                <a:ea typeface="Arial"/>
                <a:cs typeface="Arial"/>
                <a:sym typeface="Arial"/>
              </a:rPr>
              <a:t>, </a:t>
            </a:r>
            <a:r>
              <a:rPr lang="x-none" sz="750">
                <a:solidFill>
                  <a:schemeClr val="hlink"/>
                </a:solidFill>
                <a:highlight>
                  <a:srgbClr val="F2F5F7"/>
                </a:highlight>
                <a:uFill>
                  <a:noFill/>
                </a:uFill>
                <a:latin typeface="Arial"/>
                <a:ea typeface="Arial"/>
                <a:cs typeface="Arial"/>
                <a:sym typeface="Arial"/>
                <a:hlinkClick r:id="rId4"/>
              </a:rPr>
              <a:t>CC BY-SA 4.0</a:t>
            </a:r>
            <a:r>
              <a:rPr lang="x-none" sz="750">
                <a:solidFill>
                  <a:srgbClr val="362B36"/>
                </a:solidFill>
                <a:highlight>
                  <a:srgbClr val="F2F5F7"/>
                </a:highlight>
                <a:latin typeface="Arial"/>
                <a:ea typeface="Arial"/>
                <a:cs typeface="Arial"/>
                <a:sym typeface="Arial"/>
              </a:rPr>
              <a:t>, via Wikimedia Commons</a:t>
            </a:r>
            <a:endParaRPr sz="750">
              <a:solidFill>
                <a:srgbClr val="362B36"/>
              </a:solidFill>
              <a:highlight>
                <a:srgbClr val="F2F5F7"/>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44" name="Google Shape;144;g1176fd1d998_1_68: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8</a:t>
            </a:fld>
            <a:endParaRPr/>
          </a:p>
        </p:txBody>
      </p:sp>
    </p:spTree>
    <p:extLst>
      <p:ext uri="{BB962C8B-B14F-4D97-AF65-F5344CB8AC3E}">
        <p14:creationId xmlns:p14="http://schemas.microsoft.com/office/powerpoint/2010/main" val="175554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274e140df0_0_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1274e140df0_0_2:notes"/>
          <p:cNvSpPr txBox="1">
            <a:spLocks noGrp="1"/>
          </p:cNvSpPr>
          <p:nvPr>
            <p:ph type="body" idx="1"/>
          </p:nvPr>
        </p:nvSpPr>
        <p:spPr>
          <a:xfrm>
            <a:off x="679768" y="4777958"/>
            <a:ext cx="5438140" cy="3909402"/>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sz="1100">
                <a:latin typeface="Arial"/>
                <a:ea typeface="Arial"/>
                <a:cs typeface="Arial"/>
                <a:sym typeface="Arial"/>
              </a:rPr>
              <a:t>חיישן אולטראסוני: </a:t>
            </a:r>
            <a:r>
              <a:rPr lang="x-none" sz="750">
                <a:solidFill>
                  <a:schemeClr val="hlink"/>
                </a:solidFill>
                <a:highlight>
                  <a:srgbClr val="F2F5F7"/>
                </a:highlight>
                <a:uFill>
                  <a:noFill/>
                </a:uFill>
                <a:latin typeface="Arial"/>
                <a:ea typeface="Arial"/>
                <a:cs typeface="Arial"/>
                <a:sym typeface="Arial"/>
                <a:hlinkClick r:id="rId3"/>
              </a:rPr>
              <a:t>Basotxerri</a:t>
            </a:r>
            <a:r>
              <a:rPr lang="x-none" sz="750">
                <a:solidFill>
                  <a:srgbClr val="362B36"/>
                </a:solidFill>
                <a:highlight>
                  <a:srgbClr val="F2F5F7"/>
                </a:highlight>
                <a:latin typeface="Arial"/>
                <a:ea typeface="Arial"/>
                <a:cs typeface="Arial"/>
                <a:sym typeface="Arial"/>
              </a:rPr>
              <a:t>, </a:t>
            </a:r>
            <a:r>
              <a:rPr lang="x-none" sz="750">
                <a:solidFill>
                  <a:schemeClr val="hlink"/>
                </a:solidFill>
                <a:highlight>
                  <a:srgbClr val="F2F5F7"/>
                </a:highlight>
                <a:uFill>
                  <a:noFill/>
                </a:uFill>
                <a:latin typeface="Arial"/>
                <a:ea typeface="Arial"/>
                <a:cs typeface="Arial"/>
                <a:sym typeface="Arial"/>
                <a:hlinkClick r:id="rId4"/>
              </a:rPr>
              <a:t>CC BY-SA 4.0</a:t>
            </a:r>
            <a:r>
              <a:rPr lang="x-none" sz="750">
                <a:solidFill>
                  <a:srgbClr val="362B36"/>
                </a:solidFill>
                <a:highlight>
                  <a:srgbClr val="F2F5F7"/>
                </a:highlight>
                <a:latin typeface="Arial"/>
                <a:ea typeface="Arial"/>
                <a:cs typeface="Arial"/>
                <a:sym typeface="Arial"/>
              </a:rPr>
              <a:t>, via Wikimedia Commons</a:t>
            </a:r>
            <a:endParaRPr sz="750">
              <a:solidFill>
                <a:srgbClr val="362B36"/>
              </a:solidFill>
              <a:highlight>
                <a:srgbClr val="F2F5F7"/>
              </a:highlight>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endParaRPr sz="750">
              <a:solidFill>
                <a:srgbClr val="362B36"/>
              </a:solidFill>
              <a:highlight>
                <a:srgbClr val="F2F5F7"/>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53" name="Google Shape;153;g1274e140df0_0_2:notes"/>
          <p:cNvSpPr txBox="1">
            <a:spLocks noGrp="1"/>
          </p:cNvSpPr>
          <p:nvPr>
            <p:ph type="sldNum" idx="12"/>
          </p:nvPr>
        </p:nvSpPr>
        <p:spPr>
          <a:xfrm>
            <a:off x="3850446" y="9430090"/>
            <a:ext cx="2945659" cy="49804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x-none"/>
              <a:t>9</a:t>
            </a:fld>
            <a:endParaRPr/>
          </a:p>
        </p:txBody>
      </p:sp>
    </p:spTree>
    <p:extLst>
      <p:ext uri="{BB962C8B-B14F-4D97-AF65-F5344CB8AC3E}">
        <p14:creationId xmlns:p14="http://schemas.microsoft.com/office/powerpoint/2010/main" val="2614780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7" name="מלבן 6"/>
          <p:cNvSpPr/>
          <p:nvPr userDrawn="1"/>
        </p:nvSpPr>
        <p:spPr>
          <a:xfrm>
            <a:off x="1" y="-67111"/>
            <a:ext cx="2595714" cy="587260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solidFill>
                <a:schemeClr val="tx1"/>
              </a:solidFill>
            </a:endParaRPr>
          </a:p>
        </p:txBody>
      </p:sp>
      <p:sp>
        <p:nvSpPr>
          <p:cNvPr id="9" name="מלבן 8"/>
          <p:cNvSpPr/>
          <p:nvPr userDrawn="1"/>
        </p:nvSpPr>
        <p:spPr>
          <a:xfrm>
            <a:off x="2595715" y="-8053"/>
            <a:ext cx="6548285" cy="5813542"/>
          </a:xfrm>
          <a:prstGeom prst="rect">
            <a:avLst/>
          </a:prstGeom>
          <a:solidFill>
            <a:srgbClr val="EEF1F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322040" y="1122363"/>
            <a:ext cx="5136160" cy="2387600"/>
          </a:xfrm>
        </p:spPr>
        <p:txBody>
          <a:bodyPr anchor="b">
            <a:normAutofit/>
          </a:bodyPr>
          <a:lstStyle>
            <a:lvl1pPr algn="ctr">
              <a:defRPr sz="4800"/>
            </a:lvl1pPr>
          </a:lstStyle>
          <a:p>
            <a:r>
              <a:rPr lang="he-IL" dirty="0" smtClean="0"/>
              <a:t>לחץ כדי לערוך סגנון כותרת של תבנית בסיס</a:t>
            </a:r>
            <a:endParaRPr lang="en-US" dirty="0"/>
          </a:p>
        </p:txBody>
      </p:sp>
      <p:sp>
        <p:nvSpPr>
          <p:cNvPr id="3" name="Subtitle 2"/>
          <p:cNvSpPr>
            <a:spLocks noGrp="1"/>
          </p:cNvSpPr>
          <p:nvPr>
            <p:ph type="subTitle" idx="1"/>
          </p:nvPr>
        </p:nvSpPr>
        <p:spPr>
          <a:xfrm>
            <a:off x="3322040" y="3602038"/>
            <a:ext cx="46789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1482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3481E922-ACC9-42A5-96BB-DA7A45AE33DB}" type="datetime8">
              <a:rPr lang="he-IL" smtClean="0"/>
              <a:t>20 יולי 22</a:t>
            </a:fld>
            <a:endParaRPr lang="he-IL"/>
          </a:p>
        </p:txBody>
      </p:sp>
      <p:sp>
        <p:nvSpPr>
          <p:cNvPr id="5" name="Footer Placeholder 4"/>
          <p:cNvSpPr>
            <a:spLocks noGrp="1"/>
          </p:cNvSpPr>
          <p:nvPr>
            <p:ph type="ftr" sz="quarter" idx="11"/>
          </p:nvPr>
        </p:nvSpPr>
        <p:spPr/>
        <p:txBody>
          <a:bodyPr/>
          <a:lstStyle/>
          <a:p>
            <a:r>
              <a:rPr lang="en-US" smtClean="0"/>
              <a:t>Developed by ORT Israel R&amp;D Team © all rights reserved 2021</a:t>
            </a:r>
            <a:endParaRPr lang="he-IL"/>
          </a:p>
        </p:txBody>
      </p:sp>
      <p:sp>
        <p:nvSpPr>
          <p:cNvPr id="6" name="Slide Number Placeholder 5"/>
          <p:cNvSpPr>
            <a:spLocks noGrp="1"/>
          </p:cNvSpPr>
          <p:nvPr>
            <p:ph type="sldNum" sz="quarter" idx="12"/>
          </p:nvPr>
        </p:nvSpPr>
        <p:spPr/>
        <p:txBody>
          <a:bodyPr/>
          <a:lstStyle/>
          <a:p>
            <a:fld id="{D7F610F9-1689-4ABC-97B5-36C8CA40E461}" type="slidenum">
              <a:rPr lang="he-IL" smtClean="0"/>
              <a:t>‹#›</a:t>
            </a:fld>
            <a:endParaRPr lang="he-IL"/>
          </a:p>
        </p:txBody>
      </p:sp>
    </p:spTree>
    <p:extLst>
      <p:ext uri="{BB962C8B-B14F-4D97-AF65-F5344CB8AC3E}">
        <p14:creationId xmlns:p14="http://schemas.microsoft.com/office/powerpoint/2010/main" val="315886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62274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שקופית כותרת">
    <p:spTree>
      <p:nvGrpSpPr>
        <p:cNvPr id="1" name=""/>
        <p:cNvGrpSpPr/>
        <p:nvPr/>
      </p:nvGrpSpPr>
      <p:grpSpPr>
        <a:xfrm>
          <a:off x="0" y="0"/>
          <a:ext cx="0" cy="0"/>
          <a:chOff x="0" y="0"/>
          <a:chExt cx="0" cy="0"/>
        </a:xfrm>
      </p:grpSpPr>
      <p:sp>
        <p:nvSpPr>
          <p:cNvPr id="7" name="מלבן 6"/>
          <p:cNvSpPr/>
          <p:nvPr userDrawn="1"/>
        </p:nvSpPr>
        <p:spPr>
          <a:xfrm>
            <a:off x="0" y="-1185"/>
            <a:ext cx="9144000" cy="5806673"/>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solidFill>
                <a:schemeClr val="tx1"/>
              </a:solidFill>
            </a:endParaRPr>
          </a:p>
        </p:txBody>
      </p:sp>
      <p:sp>
        <p:nvSpPr>
          <p:cNvPr id="29" name="כותרת 3"/>
          <p:cNvSpPr>
            <a:spLocks noGrp="1"/>
          </p:cNvSpPr>
          <p:nvPr>
            <p:ph type="ctrTitle"/>
          </p:nvPr>
        </p:nvSpPr>
        <p:spPr>
          <a:xfrm>
            <a:off x="685800" y="2016832"/>
            <a:ext cx="7772400" cy="1650799"/>
          </a:xfrm>
        </p:spPr>
        <p:txBody>
          <a:bodyPr/>
          <a:lstStyle>
            <a:lvl1pPr algn="ctr">
              <a:defRPr b="1">
                <a:solidFill>
                  <a:schemeClr val="tx1"/>
                </a:solidFill>
              </a:defRPr>
            </a:lvl1pPr>
          </a:lstStyle>
          <a:p>
            <a:r>
              <a:rPr lang="he-IL" dirty="0" smtClean="0"/>
              <a:t>כותרת ראשית</a:t>
            </a:r>
            <a:endParaRPr lang="he-IL" dirty="0"/>
          </a:p>
        </p:txBody>
      </p:sp>
      <p:sp>
        <p:nvSpPr>
          <p:cNvPr id="30" name="כותרת משנה 4"/>
          <p:cNvSpPr>
            <a:spLocks noGrp="1"/>
          </p:cNvSpPr>
          <p:nvPr>
            <p:ph type="subTitle" idx="1"/>
          </p:nvPr>
        </p:nvSpPr>
        <p:spPr>
          <a:xfrm>
            <a:off x="685800" y="3867179"/>
            <a:ext cx="7772400" cy="617413"/>
          </a:xfrm>
        </p:spPr>
        <p:txBody>
          <a:bodyPr/>
          <a:lstStyle>
            <a:lvl1pPr marL="0" indent="0" algn="ctr">
              <a:buNone/>
              <a:defRPr b="1">
                <a:solidFill>
                  <a:schemeClr val="tx1"/>
                </a:solidFill>
              </a:defRPr>
            </a:lvl1pPr>
          </a:lstStyle>
          <a:p>
            <a:r>
              <a:rPr lang="he-IL" dirty="0" smtClean="0"/>
              <a:t>כותרת משנה</a:t>
            </a:r>
            <a:endParaRPr lang="he-IL" dirty="0"/>
          </a:p>
        </p:txBody>
      </p:sp>
    </p:spTree>
    <p:extLst>
      <p:ext uri="{BB962C8B-B14F-4D97-AF65-F5344CB8AC3E}">
        <p14:creationId xmlns:p14="http://schemas.microsoft.com/office/powerpoint/2010/main" val="31547778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שקופית כותרת">
    <p:spTree>
      <p:nvGrpSpPr>
        <p:cNvPr id="1" name=""/>
        <p:cNvGrpSpPr/>
        <p:nvPr/>
      </p:nvGrpSpPr>
      <p:grpSpPr>
        <a:xfrm>
          <a:off x="0" y="0"/>
          <a:ext cx="0" cy="0"/>
          <a:chOff x="0" y="0"/>
          <a:chExt cx="0" cy="0"/>
        </a:xfrm>
      </p:grpSpPr>
      <p:sp>
        <p:nvSpPr>
          <p:cNvPr id="6" name="מלבן 5"/>
          <p:cNvSpPr/>
          <p:nvPr userDrawn="1"/>
        </p:nvSpPr>
        <p:spPr>
          <a:xfrm>
            <a:off x="1" y="-1185"/>
            <a:ext cx="2170652" cy="5607435"/>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solidFill>
                <a:schemeClr val="tx1"/>
              </a:solidFill>
            </a:endParaRPr>
          </a:p>
        </p:txBody>
      </p:sp>
      <p:sp>
        <p:nvSpPr>
          <p:cNvPr id="29" name="כותרת 3"/>
          <p:cNvSpPr>
            <a:spLocks noGrp="1"/>
          </p:cNvSpPr>
          <p:nvPr>
            <p:ph type="ctrTitle"/>
          </p:nvPr>
        </p:nvSpPr>
        <p:spPr>
          <a:xfrm>
            <a:off x="685800" y="2346178"/>
            <a:ext cx="7772400" cy="1818860"/>
          </a:xfrm>
        </p:spPr>
        <p:txBody>
          <a:bodyPr/>
          <a:lstStyle>
            <a:lvl1pPr algn="ctr">
              <a:defRPr b="1">
                <a:solidFill>
                  <a:schemeClr val="tx1"/>
                </a:solidFill>
              </a:defRPr>
            </a:lvl1pPr>
          </a:lstStyle>
          <a:p>
            <a:r>
              <a:rPr lang="he-IL" dirty="0" smtClean="0"/>
              <a:t>כותרת ראשית</a:t>
            </a:r>
            <a:endParaRPr lang="he-IL" dirty="0"/>
          </a:p>
        </p:txBody>
      </p:sp>
      <p:sp>
        <p:nvSpPr>
          <p:cNvPr id="30" name="כותרת משנה 4"/>
          <p:cNvSpPr>
            <a:spLocks noGrp="1"/>
          </p:cNvSpPr>
          <p:nvPr>
            <p:ph type="subTitle" idx="1"/>
          </p:nvPr>
        </p:nvSpPr>
        <p:spPr>
          <a:xfrm>
            <a:off x="685800" y="4979507"/>
            <a:ext cx="7772400" cy="536713"/>
          </a:xfrm>
        </p:spPr>
        <p:txBody>
          <a:bodyPr/>
          <a:lstStyle>
            <a:lvl1pPr marL="0" indent="0" algn="ctr">
              <a:buNone/>
              <a:defRPr b="1">
                <a:solidFill>
                  <a:srgbClr val="026163"/>
                </a:solidFill>
              </a:defRPr>
            </a:lvl1pPr>
          </a:lstStyle>
          <a:p>
            <a:r>
              <a:rPr lang="he-IL" dirty="0" smtClean="0"/>
              <a:t>כותרת משנה</a:t>
            </a:r>
            <a:endParaRPr lang="he-IL" dirty="0"/>
          </a:p>
        </p:txBody>
      </p:sp>
      <p:sp>
        <p:nvSpPr>
          <p:cNvPr id="7" name="מלבן 6"/>
          <p:cNvSpPr/>
          <p:nvPr userDrawn="1"/>
        </p:nvSpPr>
        <p:spPr>
          <a:xfrm>
            <a:off x="2170653" y="0"/>
            <a:ext cx="6973349" cy="5606250"/>
          </a:xfrm>
          <a:prstGeom prst="rect">
            <a:avLst/>
          </a:prstGeom>
          <a:solidFill>
            <a:srgbClr val="EEF1F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907789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03350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69950" y="661115"/>
            <a:ext cx="7886700" cy="2852737"/>
          </a:xfrm>
        </p:spPr>
        <p:txBody>
          <a:bodyPr anchor="b">
            <a:normAutofit/>
          </a:bodyPr>
          <a:lstStyle>
            <a:lvl1pPr>
              <a:defRPr sz="4400">
                <a:solidFill>
                  <a:schemeClr val="tx1"/>
                </a:solidFill>
              </a:defRPr>
            </a:lvl1pPr>
          </a:lstStyle>
          <a:p>
            <a:r>
              <a:rPr lang="he-IL" dirty="0" smtClean="0"/>
              <a:t>לחץ כדי לערוך סגנון כותרת של תבנית בסיס</a:t>
            </a:r>
            <a:endParaRPr lang="en-US" dirty="0"/>
          </a:p>
        </p:txBody>
      </p:sp>
      <p:sp>
        <p:nvSpPr>
          <p:cNvPr id="3" name="Text Placeholder 2"/>
          <p:cNvSpPr>
            <a:spLocks noGrp="1"/>
          </p:cNvSpPr>
          <p:nvPr>
            <p:ph type="body" idx="1"/>
          </p:nvPr>
        </p:nvSpPr>
        <p:spPr>
          <a:xfrm>
            <a:off x="869950" y="3616341"/>
            <a:ext cx="7886700" cy="1500187"/>
          </a:xfrm>
        </p:spPr>
        <p:txBody>
          <a:bodyPr/>
          <a:lstStyle>
            <a:lvl1pPr marL="0" indent="0">
              <a:buNone/>
              <a:defRPr sz="2400">
                <a:solidFill>
                  <a:srgbClr val="0261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dirty="0" smtClean="0"/>
              <a:t>לחץ כדי לערוך סגנונות טקסט של תבנית בסיס</a:t>
            </a:r>
          </a:p>
        </p:txBody>
      </p:sp>
      <p:sp>
        <p:nvSpPr>
          <p:cNvPr id="4" name="Date Placeholder 3"/>
          <p:cNvSpPr>
            <a:spLocks noGrp="1"/>
          </p:cNvSpPr>
          <p:nvPr>
            <p:ph type="dt" sz="half" idx="10"/>
          </p:nvPr>
        </p:nvSpPr>
        <p:spPr/>
        <p:txBody>
          <a:bodyPr/>
          <a:lstStyle/>
          <a:p>
            <a:fld id="{C764DE79-268F-4C1A-8933-263129D2AF90}"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4921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6626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746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88683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93375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C764DE79-268F-4C1A-8933-263129D2AF90}" type="datetimeFigureOut">
              <a:rPr lang="en-US" dirty="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0574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C764DE79-268F-4C1A-8933-263129D2AF90}" type="datetimeFigureOut">
              <a:rPr lang="en-US" dirty="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93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wmf"/><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מלבן 9"/>
          <p:cNvSpPr/>
          <p:nvPr userDrawn="1"/>
        </p:nvSpPr>
        <p:spPr>
          <a:xfrm>
            <a:off x="3" y="-251670"/>
            <a:ext cx="628648" cy="6057158"/>
          </a:xfrm>
          <a:prstGeom prst="rect">
            <a:avLst/>
          </a:prstGeom>
          <a:blipFill dpi="0" rotWithShape="1">
            <a:blip r:embed="rId1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solidFill>
                <a:schemeClr val="tx1"/>
              </a:solidFill>
            </a:endParaRPr>
          </a:p>
        </p:txBody>
      </p:sp>
      <p:sp>
        <p:nvSpPr>
          <p:cNvPr id="11" name="מלבן 10"/>
          <p:cNvSpPr/>
          <p:nvPr userDrawn="1"/>
        </p:nvSpPr>
        <p:spPr>
          <a:xfrm>
            <a:off x="528739" y="-28762"/>
            <a:ext cx="8615261" cy="5834250"/>
          </a:xfrm>
          <a:prstGeom prst="rect">
            <a:avLst/>
          </a:prstGeom>
          <a:solidFill>
            <a:srgbClr val="EEF1F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28650" y="209963"/>
            <a:ext cx="8141311" cy="1154029"/>
          </a:xfrm>
          <a:prstGeom prst="rect">
            <a:avLst/>
          </a:prstGeom>
        </p:spPr>
        <p:txBody>
          <a:bodyPr vert="horz" lIns="91440" tIns="45720" rIns="91440" bIns="45720" rtlCol="0" anchor="ctr">
            <a:normAutofit/>
          </a:bodyPr>
          <a:lstStyle/>
          <a:p>
            <a:r>
              <a:rPr lang="he-IL" dirty="0" smtClean="0"/>
              <a:t>לחץ כדי לערוך סגנון כותרת של תבנית בסיס</a:t>
            </a:r>
            <a:endParaRPr lang="en-US" dirty="0"/>
          </a:p>
        </p:txBody>
      </p:sp>
      <p:sp>
        <p:nvSpPr>
          <p:cNvPr id="3" name="Text Placeholder 2"/>
          <p:cNvSpPr>
            <a:spLocks noGrp="1"/>
          </p:cNvSpPr>
          <p:nvPr>
            <p:ph type="body" idx="1"/>
          </p:nvPr>
        </p:nvSpPr>
        <p:spPr>
          <a:xfrm>
            <a:off x="628650" y="1450310"/>
            <a:ext cx="8128000" cy="4229037"/>
          </a:xfrm>
          <a:prstGeom prst="rect">
            <a:avLst/>
          </a:prstGeom>
        </p:spPr>
        <p:txBody>
          <a:bodyPr vert="horz" lIns="91440" tIns="45720" rIns="91440" bIns="45720" rtlCol="0">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2"/>
          <p:cNvPicPr>
            <a:picLocks noChangeAspect="1" noChangeArrowheads="1"/>
          </p:cNvPicPr>
          <p:nvPr userDrawn="1"/>
        </p:nvPicPr>
        <p:blipFill>
          <a:blip r:embed="rId16" cstate="print">
            <a:biLevel thresh="25000"/>
            <a:extLst>
              <a:ext uri="{28A0092B-C50C-407E-A947-70E740481C1C}">
                <a14:useLocalDpi xmlns:a14="http://schemas.microsoft.com/office/drawing/2010/main" val="0"/>
              </a:ext>
            </a:extLst>
          </a:blip>
          <a:stretch>
            <a:fillRect/>
          </a:stretch>
        </p:blipFill>
        <p:spPr bwMode="auto">
          <a:xfrm>
            <a:off x="177703" y="5891806"/>
            <a:ext cx="1067276" cy="729998"/>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197754" y="5921916"/>
            <a:ext cx="1317596" cy="689482"/>
          </a:xfrm>
          <a:prstGeom prst="rect">
            <a:avLst/>
          </a:prstGeom>
          <a:noFill/>
          <a:ln>
            <a:noFill/>
          </a:ln>
        </p:spPr>
      </p:pic>
      <p:pic>
        <p:nvPicPr>
          <p:cNvPr id="9"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292003" y="5924937"/>
            <a:ext cx="1421545" cy="7315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2967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49" r:id="rId13"/>
  </p:sldLayoutIdLst>
  <p:hf hdr="0" dt="0"/>
  <p:txStyles>
    <p:titleStyle>
      <a:lvl1pPr algn="r" defTabSz="914400" rtl="1" eaLnBrk="1" latinLnBrk="0" hangingPunct="1">
        <a:lnSpc>
          <a:spcPct val="90000"/>
        </a:lnSpc>
        <a:spcBef>
          <a:spcPct val="0"/>
        </a:spcBef>
        <a:buNone/>
        <a:defRPr sz="3200" b="1" kern="1200">
          <a:solidFill>
            <a:srgbClr val="026163"/>
          </a:solidFill>
          <a:latin typeface="+mj-lt"/>
          <a:ea typeface="+mj-ea"/>
          <a:cs typeface="+mj-cs"/>
        </a:defRPr>
      </a:lvl1pPr>
    </p:titleStyle>
    <p:bodyStyle>
      <a:lvl1pPr marL="228600" indent="-228600" algn="r" defTabSz="914400" rtl="1" eaLnBrk="1" latinLnBrk="0" hangingPunct="1">
        <a:lnSpc>
          <a:spcPct val="90000"/>
        </a:lnSpc>
        <a:spcBef>
          <a:spcPts val="1000"/>
        </a:spcBef>
        <a:buFont typeface="Wingdings" panose="05000000000000000000" pitchFamily="2" charset="2"/>
        <a:buChar char="§"/>
        <a:defRPr sz="1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57" userDrawn="1">
          <p15:clr>
            <a:srgbClr val="F26B43"/>
          </p15:clr>
        </p15:guide>
        <p15:guide id="2" pos="55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hyperlink" Target="http://www.youtube.com/embed/8uv1OcO80WM?autoplay=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hyperlink" Target="https://campus.ort.org.il/mod/hvp/view.php?id=125158&amp;forceview=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
          <p:cNvSpPr txBox="1">
            <a:spLocks noGrp="1"/>
          </p:cNvSpPr>
          <p:nvPr>
            <p:ph type="ctrTitle"/>
          </p:nvPr>
        </p:nvSpPr>
        <p:spPr>
          <a:xfrm>
            <a:off x="2995765" y="2029523"/>
            <a:ext cx="5508900" cy="1076100"/>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Clr>
                <a:srgbClr val="282828"/>
              </a:buClr>
              <a:buSzPct val="100000"/>
              <a:buFont typeface="Arial"/>
              <a:buNone/>
            </a:pPr>
            <a:r>
              <a:rPr lang="x-none" dirty="0"/>
              <a:t>מערכות בקרה אוטומטיות</a:t>
            </a:r>
            <a:endParaRPr dirty="0"/>
          </a:p>
        </p:txBody>
      </p:sp>
      <p:sp>
        <p:nvSpPr>
          <p:cNvPr id="102" name="Google Shape;102;p1"/>
          <p:cNvSpPr txBox="1">
            <a:spLocks noGrp="1"/>
          </p:cNvSpPr>
          <p:nvPr>
            <p:ph type="subTitle" idx="1"/>
          </p:nvPr>
        </p:nvSpPr>
        <p:spPr>
          <a:xfrm>
            <a:off x="2585026" y="3270811"/>
            <a:ext cx="5919600" cy="9516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SzPts val="2400"/>
              <a:buNone/>
            </a:pPr>
            <a:r>
              <a:rPr lang="x-none"/>
              <a:t>מבנה ומרכיבים של מערכות בקרה אוטומטיות</a:t>
            </a:r>
            <a:endParaRPr/>
          </a:p>
        </p:txBody>
      </p:sp>
    </p:spTree>
    <p:extLst>
      <p:ext uri="{BB962C8B-B14F-4D97-AF65-F5344CB8AC3E}">
        <p14:creationId xmlns:p14="http://schemas.microsoft.com/office/powerpoint/2010/main" val="675467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274e140df0_0_2"/>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marL="0" indent="0">
              <a:spcBef>
                <a:spcPts val="0"/>
              </a:spcBef>
              <a:spcAft>
                <a:spcPts val="0"/>
              </a:spcAft>
              <a:buClr>
                <a:schemeClr val="dk1"/>
              </a:buClr>
              <a:buSzPts val="3500"/>
            </a:pPr>
            <a:r>
              <a:rPr lang="x-none" dirty="0"/>
              <a:t>חיישן אולטרא-סוני</a:t>
            </a:r>
            <a:r>
              <a:rPr lang="he-IL" dirty="0"/>
              <a:t>: </a:t>
            </a:r>
            <a:r>
              <a:rPr lang="x-none" dirty="0"/>
              <a:t>עקרון פעולה</a:t>
            </a:r>
            <a:endParaRPr dirty="0"/>
          </a:p>
        </p:txBody>
      </p:sp>
      <p:sp>
        <p:nvSpPr>
          <p:cNvPr id="156" name="Google Shape;156;g1274e140df0_0_2"/>
          <p:cNvSpPr txBox="1"/>
          <p:nvPr/>
        </p:nvSpPr>
        <p:spPr>
          <a:xfrm>
            <a:off x="1039050" y="804825"/>
            <a:ext cx="7886700" cy="1461908"/>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0"/>
              </a:spcAft>
              <a:buClr>
                <a:srgbClr val="000000"/>
              </a:buClr>
              <a:buSzPts val="2000"/>
              <a:buFont typeface="Arial"/>
              <a:buNone/>
            </a:pPr>
            <a:r>
              <a:rPr lang="x-none" sz="2000" dirty="0" smtClean="0"/>
              <a:t>חייש</a:t>
            </a:r>
            <a:r>
              <a:rPr lang="he-IL" sz="2000" dirty="0" smtClean="0"/>
              <a:t>ן</a:t>
            </a:r>
            <a:r>
              <a:rPr lang="x-none" sz="2000" dirty="0" smtClean="0"/>
              <a:t> </a:t>
            </a:r>
            <a:r>
              <a:rPr lang="x-none" sz="2000" dirty="0"/>
              <a:t>מרחק </a:t>
            </a:r>
            <a:r>
              <a:rPr lang="x-none" sz="2000" dirty="0" smtClean="0"/>
              <a:t>אולטרא</a:t>
            </a:r>
            <a:r>
              <a:rPr lang="he-IL" sz="2000" dirty="0" smtClean="0"/>
              <a:t>-</a:t>
            </a:r>
            <a:r>
              <a:rPr lang="x-none" sz="2000" dirty="0" smtClean="0"/>
              <a:t>סוני</a:t>
            </a:r>
            <a:r>
              <a:rPr lang="he-IL" sz="2000" dirty="0" smtClean="0"/>
              <a:t> מודד </a:t>
            </a:r>
            <a:r>
              <a:rPr lang="he-IL" sz="2000" dirty="0"/>
              <a:t>את המרחק אל העצם הקרוב ביותר</a:t>
            </a:r>
          </a:p>
          <a:p>
            <a:pPr fontAlgn="base"/>
            <a:r>
              <a:rPr lang="he-IL" sz="2000" dirty="0" smtClean="0"/>
              <a:t>שולח גלי </a:t>
            </a:r>
            <a:r>
              <a:rPr lang="he-IL" sz="2000" dirty="0"/>
              <a:t>קול (אולטרא סוניים) </a:t>
            </a:r>
            <a:r>
              <a:rPr lang="he-IL" sz="2000" dirty="0" smtClean="0"/>
              <a:t>ומודד את הזמן </a:t>
            </a:r>
            <a:r>
              <a:rPr lang="he-IL" sz="2000" dirty="0"/>
              <a:t>שלוקח להם לחזור</a:t>
            </a:r>
          </a:p>
          <a:p>
            <a:r>
              <a:rPr lang="he-IL" sz="2000" dirty="0"/>
              <a:t/>
            </a:r>
            <a:br>
              <a:rPr lang="he-IL" sz="2000" dirty="0"/>
            </a:br>
            <a:endParaRPr sz="2000" dirty="0"/>
          </a:p>
        </p:txBody>
      </p:sp>
      <p:pic>
        <p:nvPicPr>
          <p:cNvPr id="157" name="Google Shape;157;g1274e140df0_0_2"/>
          <p:cNvPicPr preferRelativeResize="0"/>
          <p:nvPr/>
        </p:nvPicPr>
        <p:blipFill>
          <a:blip r:embed="rId3">
            <a:alphaModFix/>
          </a:blip>
          <a:stretch>
            <a:fillRect/>
          </a:stretch>
        </p:blipFill>
        <p:spPr>
          <a:xfrm>
            <a:off x="588150" y="95575"/>
            <a:ext cx="1752600" cy="1276350"/>
          </a:xfrm>
          <a:prstGeom prst="rect">
            <a:avLst/>
          </a:prstGeom>
          <a:noFill/>
          <a:ln>
            <a:noFill/>
          </a:ln>
        </p:spPr>
      </p:pic>
      <p:pic>
        <p:nvPicPr>
          <p:cNvPr id="158" name="Google Shape;158;g1274e140df0_0_2"/>
          <p:cNvPicPr preferRelativeResize="0"/>
          <p:nvPr/>
        </p:nvPicPr>
        <p:blipFill>
          <a:blip r:embed="rId4">
            <a:alphaModFix/>
          </a:blip>
          <a:stretch>
            <a:fillRect/>
          </a:stretch>
        </p:blipFill>
        <p:spPr>
          <a:xfrm>
            <a:off x="2369374" y="1670200"/>
            <a:ext cx="5667375" cy="2428875"/>
          </a:xfrm>
          <a:prstGeom prst="rect">
            <a:avLst/>
          </a:prstGeom>
          <a:noFill/>
          <a:ln>
            <a:noFill/>
          </a:ln>
        </p:spPr>
      </p:pic>
      <p:sp>
        <p:nvSpPr>
          <p:cNvPr id="2" name="Rectangle 1"/>
          <p:cNvSpPr/>
          <p:nvPr/>
        </p:nvSpPr>
        <p:spPr>
          <a:xfrm>
            <a:off x="1580486" y="4099075"/>
            <a:ext cx="6997699" cy="1477328"/>
          </a:xfrm>
          <a:prstGeom prst="rect">
            <a:avLst/>
          </a:prstGeom>
        </p:spPr>
        <p:txBody>
          <a:bodyPr wrap="square">
            <a:spAutoFit/>
          </a:bodyPr>
          <a:lstStyle/>
          <a:p>
            <a:pPr algn="ctr" fontAlgn="base"/>
            <a:r>
              <a:rPr lang="he-IL" dirty="0" smtClean="0"/>
              <a:t>מהירות </a:t>
            </a:r>
            <a:r>
              <a:rPr lang="he-IL" dirty="0"/>
              <a:t>הקול באויר </a:t>
            </a:r>
            <a:r>
              <a:rPr lang="he-IL" dirty="0" smtClean="0"/>
              <a:t>קבועה</a:t>
            </a:r>
          </a:p>
          <a:p>
            <a:pPr algn="ctr" fontAlgn="base"/>
            <a:endParaRPr lang="he-IL" dirty="0"/>
          </a:p>
          <a:p>
            <a:pPr algn="ctr" fontAlgn="base"/>
            <a:r>
              <a:rPr lang="he-IL" b="1" dirty="0" smtClean="0"/>
              <a:t>אפשר לחשב את </a:t>
            </a:r>
            <a:r>
              <a:rPr lang="he-IL" b="1" dirty="0"/>
              <a:t>המרחק </a:t>
            </a:r>
            <a:r>
              <a:rPr lang="he-IL" dirty="0"/>
              <a:t>בעזרת נוסחת </a:t>
            </a:r>
            <a:r>
              <a:rPr lang="he-IL" dirty="0" smtClean="0"/>
              <a:t>מהירות</a:t>
            </a:r>
            <a:r>
              <a:rPr lang="he-IL" dirty="0"/>
              <a:t>, זמן ודרך</a:t>
            </a:r>
          </a:p>
          <a:p>
            <a:pPr algn="ctr"/>
            <a:r>
              <a:rPr lang="he-IL" dirty="0"/>
              <a:t/>
            </a:r>
            <a:br>
              <a:rPr lang="he-IL" dirty="0"/>
            </a:br>
            <a:endParaRPr lang="en-US" dirty="0"/>
          </a:p>
        </p:txBody>
      </p:sp>
      <p:sp>
        <p:nvSpPr>
          <p:cNvPr id="3" name="TextBox 2"/>
          <p:cNvSpPr txBox="1"/>
          <p:nvPr/>
        </p:nvSpPr>
        <p:spPr>
          <a:xfrm>
            <a:off x="5423072" y="3678142"/>
            <a:ext cx="1286046" cy="338554"/>
          </a:xfrm>
          <a:prstGeom prst="rect">
            <a:avLst/>
          </a:prstGeom>
          <a:noFill/>
        </p:spPr>
        <p:txBody>
          <a:bodyPr wrap="square" rtlCol="0">
            <a:spAutoFit/>
          </a:bodyPr>
          <a:lstStyle/>
          <a:p>
            <a:r>
              <a:rPr lang="he-IL" sz="1600" dirty="0" smtClean="0">
                <a:solidFill>
                  <a:schemeClr val="tx1">
                    <a:lumMod val="65000"/>
                    <a:lumOff val="35000"/>
                  </a:schemeClr>
                </a:solidFill>
              </a:rPr>
              <a:t>שניות</a:t>
            </a:r>
            <a:endParaRPr lang="en-US" sz="1600" dirty="0">
              <a:solidFill>
                <a:schemeClr val="tx1">
                  <a:lumMod val="65000"/>
                  <a:lumOff val="35000"/>
                </a:schemeClr>
              </a:solidFill>
            </a:endParaRPr>
          </a:p>
        </p:txBody>
      </p:sp>
      <p:sp>
        <p:nvSpPr>
          <p:cNvPr id="4" name="Down Arrow 3"/>
          <p:cNvSpPr/>
          <p:nvPr/>
        </p:nvSpPr>
        <p:spPr>
          <a:xfrm>
            <a:off x="5009186" y="4422774"/>
            <a:ext cx="193875" cy="244122"/>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ectangle 4"/>
          <p:cNvSpPr/>
          <p:nvPr/>
        </p:nvSpPr>
        <p:spPr>
          <a:xfrm>
            <a:off x="0" y="5478839"/>
            <a:ext cx="9035511" cy="369332"/>
          </a:xfrm>
          <a:prstGeom prst="rect">
            <a:avLst/>
          </a:prstGeom>
        </p:spPr>
        <p:txBody>
          <a:bodyPr wrap="square">
            <a:spAutoFit/>
          </a:bodyPr>
          <a:lstStyle/>
          <a:p>
            <a:r>
              <a:rPr lang="he-IL" b="1" dirty="0"/>
              <a:t>חשוב</a:t>
            </a:r>
            <a:r>
              <a:rPr lang="he-IL" dirty="0"/>
              <a:t>: שימו לב שנצטרך לחלק את </a:t>
            </a:r>
            <a:r>
              <a:rPr lang="he-IL" dirty="0" smtClean="0"/>
              <a:t>הזמן </a:t>
            </a:r>
            <a:r>
              <a:rPr lang="he-IL" dirty="0"/>
              <a:t>שנקבל ב-2 </a:t>
            </a:r>
            <a:r>
              <a:rPr lang="he-IL" dirty="0" smtClean="0"/>
              <a:t>כי </a:t>
            </a:r>
            <a:r>
              <a:rPr lang="he-IL" dirty="0"/>
              <a:t>הוא כולל גם את הדרך הלוך וגם חזור</a:t>
            </a:r>
          </a:p>
        </p:txBody>
      </p:sp>
    </p:spTree>
    <p:extLst>
      <p:ext uri="{BB962C8B-B14F-4D97-AF65-F5344CB8AC3E}">
        <p14:creationId xmlns:p14="http://schemas.microsoft.com/office/powerpoint/2010/main" val="3398024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274e140df0_0_25"/>
          <p:cNvSpPr txBox="1">
            <a:spLocks noGrp="1"/>
          </p:cNvSpPr>
          <p:nvPr>
            <p:ph type="title"/>
          </p:nvPr>
        </p:nvSpPr>
        <p:spPr>
          <a:xfrm>
            <a:off x="845174" y="-147250"/>
            <a:ext cx="7990481" cy="1108200"/>
          </a:xfrm>
          <a:prstGeom prst="rect">
            <a:avLst/>
          </a:prstGeom>
          <a:noFill/>
          <a:ln>
            <a:noFill/>
          </a:ln>
        </p:spPr>
        <p:txBody>
          <a:bodyPr spcFirstLastPara="1" wrap="square" lIns="91425" tIns="45700" rIns="91425" bIns="45700" anchor="ctr" anchorCtr="0">
            <a:normAutofit/>
          </a:bodyPr>
          <a:lstStyle/>
          <a:p>
            <a:pPr marL="0" indent="0">
              <a:spcBef>
                <a:spcPts val="0"/>
              </a:spcBef>
              <a:spcAft>
                <a:spcPts val="0"/>
              </a:spcAft>
              <a:buClr>
                <a:schemeClr val="dk1"/>
              </a:buClr>
              <a:buSzPts val="3500"/>
            </a:pPr>
            <a:r>
              <a:rPr lang="x-none" dirty="0"/>
              <a:t>חיישן אולטרא-סוני</a:t>
            </a:r>
            <a:r>
              <a:rPr lang="he-IL" dirty="0"/>
              <a:t>:</a:t>
            </a:r>
            <a:r>
              <a:rPr lang="x-none" dirty="0"/>
              <a:t> עקרון פעולה</a:t>
            </a:r>
            <a:r>
              <a:rPr lang="he-IL" dirty="0"/>
              <a:t> ודרך חישוב המרחק</a:t>
            </a:r>
            <a:endParaRPr dirty="0"/>
          </a:p>
        </p:txBody>
      </p:sp>
      <p:sp>
        <p:nvSpPr>
          <p:cNvPr id="165" name="Google Shape;165;g1274e140df0_0_25"/>
          <p:cNvSpPr txBox="1"/>
          <p:nvPr/>
        </p:nvSpPr>
        <p:spPr>
          <a:xfrm>
            <a:off x="1111250" y="960950"/>
            <a:ext cx="7886700" cy="2296752"/>
          </a:xfrm>
          <a:prstGeom prst="rect">
            <a:avLst/>
          </a:prstGeom>
          <a:noFill/>
          <a:ln>
            <a:noFill/>
          </a:ln>
        </p:spPr>
        <p:txBody>
          <a:bodyPr spcFirstLastPara="1" wrap="square" lIns="91425" tIns="91425" rIns="91425" bIns="91425" anchor="t" anchorCtr="0">
            <a:spAutoFit/>
          </a:bodyPr>
          <a:lstStyle/>
          <a:p>
            <a:pPr lvl="0">
              <a:lnSpc>
                <a:spcPct val="115000"/>
              </a:lnSpc>
            </a:pPr>
            <a:r>
              <a:rPr lang="he-IL" sz="1900" dirty="0" smtClean="0"/>
              <a:t>שימו לב שלצורך הנוחות נשתמש ביחידות זמן של מיקרו שניות </a:t>
            </a:r>
            <a:endParaRPr lang="en-US" sz="1900" dirty="0" smtClean="0"/>
          </a:p>
          <a:p>
            <a:pPr lvl="0">
              <a:lnSpc>
                <a:spcPct val="115000"/>
              </a:lnSpc>
            </a:pPr>
            <a:endParaRPr lang="he-IL" sz="1900" dirty="0" smtClean="0"/>
          </a:p>
          <a:p>
            <a:pPr lvl="0">
              <a:lnSpc>
                <a:spcPct val="115000"/>
              </a:lnSpc>
            </a:pPr>
            <a:endParaRPr lang="he-IL" sz="1900" dirty="0" smtClean="0"/>
          </a:p>
          <a:p>
            <a:pPr lvl="0">
              <a:lnSpc>
                <a:spcPct val="115000"/>
              </a:lnSpc>
            </a:pPr>
            <a:r>
              <a:rPr lang="he-IL" sz="1900" dirty="0" smtClean="0"/>
              <a:t>ובמהירות </a:t>
            </a:r>
            <a:r>
              <a:rPr lang="he-IL" sz="1900" dirty="0"/>
              <a:t>הקול ביחידות של סנטימטר למיקרו </a:t>
            </a:r>
            <a:r>
              <a:rPr lang="he-IL" sz="1900" dirty="0" smtClean="0"/>
              <a:t>שנייה:</a:t>
            </a:r>
            <a:r>
              <a:rPr lang="en-US" sz="1900" dirty="0" smtClean="0"/>
              <a:t> </a:t>
            </a:r>
            <a:r>
              <a:rPr lang="he-IL" sz="1900" dirty="0" smtClean="0"/>
              <a:t>0.0343 ס"מ למיקרו שניה</a:t>
            </a:r>
            <a:endParaRPr lang="he-IL" sz="1900" dirty="0"/>
          </a:p>
          <a:p>
            <a:pPr marL="0" lvl="0" indent="0" algn="l" rtl="0">
              <a:lnSpc>
                <a:spcPct val="115000"/>
              </a:lnSpc>
              <a:spcBef>
                <a:spcPts val="0"/>
              </a:spcBef>
              <a:spcAft>
                <a:spcPts val="0"/>
              </a:spcAft>
              <a:buNone/>
            </a:pPr>
            <a:endParaRPr lang="he-IL" sz="1900" dirty="0"/>
          </a:p>
          <a:p>
            <a:pPr marL="0" marR="0" lvl="0" indent="0" algn="r" rtl="1">
              <a:lnSpc>
                <a:spcPct val="100000"/>
              </a:lnSpc>
              <a:spcBef>
                <a:spcPts val="0"/>
              </a:spcBef>
              <a:spcAft>
                <a:spcPts val="0"/>
              </a:spcAft>
              <a:buNone/>
            </a:pPr>
            <a:endParaRPr sz="2800" dirty="0"/>
          </a:p>
        </p:txBody>
      </p:sp>
      <p:pic>
        <p:nvPicPr>
          <p:cNvPr id="166" name="Google Shape;166;g1274e140df0_0_25"/>
          <p:cNvPicPr preferRelativeResize="0"/>
          <p:nvPr/>
        </p:nvPicPr>
        <p:blipFill>
          <a:blip r:embed="rId3">
            <a:alphaModFix/>
          </a:blip>
          <a:stretch>
            <a:fillRect/>
          </a:stretch>
        </p:blipFill>
        <p:spPr>
          <a:xfrm>
            <a:off x="551084" y="503756"/>
            <a:ext cx="1752600" cy="1276350"/>
          </a:xfrm>
          <a:prstGeom prst="rect">
            <a:avLst/>
          </a:prstGeom>
          <a:noFill/>
          <a:ln>
            <a:noFill/>
          </a:ln>
        </p:spPr>
      </p:pic>
      <p:pic>
        <p:nvPicPr>
          <p:cNvPr id="167" name="Google Shape;167;g1274e140df0_0_25" title="חיישן אולטרה-סוני עקרון פעולה">
            <a:hlinkClick r:id="rId4"/>
          </p:cNvPr>
          <p:cNvPicPr preferRelativeResize="0"/>
          <p:nvPr/>
        </p:nvPicPr>
        <p:blipFill>
          <a:blip r:embed="rId5">
            <a:alphaModFix/>
          </a:blip>
          <a:stretch>
            <a:fillRect/>
          </a:stretch>
        </p:blipFill>
        <p:spPr>
          <a:xfrm>
            <a:off x="2727150" y="2821475"/>
            <a:ext cx="4964933" cy="3723700"/>
          </a:xfrm>
          <a:prstGeom prst="rect">
            <a:avLst/>
          </a:prstGeom>
          <a:noFill/>
          <a:ln>
            <a:noFill/>
          </a:ln>
        </p:spPr>
      </p:pic>
      <mc:AlternateContent xmlns:mc="http://schemas.openxmlformats.org/markup-compatibility/2006" xmlns:a14="http://schemas.microsoft.com/office/drawing/2010/main">
        <mc:Choice Requires="a14">
          <p:sp>
            <p:nvSpPr>
              <p:cNvPr id="2" name="Rectangle 1"/>
              <p:cNvSpPr/>
              <p:nvPr/>
            </p:nvSpPr>
            <p:spPr>
              <a:xfrm>
                <a:off x="2361590" y="1480330"/>
                <a:ext cx="6074334" cy="410882"/>
              </a:xfrm>
              <a:prstGeom prst="rect">
                <a:avLst/>
              </a:prstGeom>
            </p:spPr>
            <p:txBody>
              <a:bodyPr wrap="square">
                <a:spAutoFit/>
              </a:bodyPr>
              <a:lstStyle/>
              <a:p>
                <a:pPr lvl="0" algn="ctr">
                  <a:lnSpc>
                    <a:spcPct val="115000"/>
                  </a:lnSpc>
                </a:pPr>
                <a:r>
                  <a:rPr lang="he-IL" dirty="0"/>
                  <a:t>מיקרו שנייה = מיליונית שנייה = </a:t>
                </a:r>
                <a14:m>
                  <m:oMath xmlns:m="http://schemas.openxmlformats.org/officeDocument/2006/math">
                    <m:sSup>
                      <m:sSupPr>
                        <m:ctrlPr>
                          <a:rPr lang="ar-AE" i="1" dirty="0">
                            <a:latin typeface="Cambria Math" panose="02040503050406030204" pitchFamily="18" charset="0"/>
                          </a:rPr>
                        </m:ctrlPr>
                      </m:sSupPr>
                      <m:e>
                        <m:r>
                          <a:rPr lang="ar-AE" i="1" dirty="0">
                            <a:latin typeface="Cambria Math" panose="02040503050406030204" pitchFamily="18" charset="0"/>
                          </a:rPr>
                          <m:t>1</m:t>
                        </m:r>
                        <m:r>
                          <a:rPr lang="he-IL" i="1" dirty="0">
                            <a:latin typeface="Cambria Math" panose="02040503050406030204" pitchFamily="18" charset="0"/>
                          </a:rPr>
                          <m:t>0</m:t>
                        </m:r>
                      </m:e>
                      <m:sup>
                        <m:r>
                          <a:rPr lang="he-IL" i="1" dirty="0">
                            <a:latin typeface="Cambria Math" panose="02040503050406030204" pitchFamily="18" charset="0"/>
                          </a:rPr>
                          <m:t>−</m:t>
                        </m:r>
                        <m:r>
                          <a:rPr lang="he-IL" i="1" dirty="0">
                            <a:latin typeface="Cambria Math" panose="02040503050406030204" pitchFamily="18" charset="0"/>
                          </a:rPr>
                          <m:t>6</m:t>
                        </m:r>
                      </m:sup>
                    </m:sSup>
                  </m:oMath>
                </a14:m>
                <a:r>
                  <a:rPr lang="ar-AE" dirty="0"/>
                  <a:t> </a:t>
                </a:r>
                <a:r>
                  <a:rPr lang="he-IL" dirty="0"/>
                  <a:t>שנייה = 0.000001 שניה</a:t>
                </a:r>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361590" y="1480330"/>
                <a:ext cx="6074334" cy="410882"/>
              </a:xfrm>
              <a:prstGeom prst="rect">
                <a:avLst/>
              </a:prstGeom>
              <a:blipFill rotWithShape="0">
                <a:blip r:embed="rId6"/>
                <a:stretch>
                  <a:fillRect t="-4478" b="-17910"/>
                </a:stretch>
              </a:blipFill>
            </p:spPr>
            <p:txBody>
              <a:bodyPr/>
              <a:lstStyle/>
              <a:p>
                <a:r>
                  <a:rPr lang="en-US">
                    <a:noFill/>
                  </a:rPr>
                  <a:t> </a:t>
                </a:r>
              </a:p>
            </p:txBody>
          </p:sp>
        </mc:Fallback>
      </mc:AlternateContent>
      <p:sp>
        <p:nvSpPr>
          <p:cNvPr id="3" name="Rectangle 2"/>
          <p:cNvSpPr/>
          <p:nvPr/>
        </p:nvSpPr>
        <p:spPr>
          <a:xfrm>
            <a:off x="1746340" y="2466623"/>
            <a:ext cx="6443536" cy="369332"/>
          </a:xfrm>
          <a:prstGeom prst="rect">
            <a:avLst/>
          </a:prstGeom>
        </p:spPr>
        <p:txBody>
          <a:bodyPr wrap="square">
            <a:spAutoFit/>
          </a:bodyPr>
          <a:lstStyle/>
          <a:p>
            <a:r>
              <a:rPr lang="en-US" dirty="0">
                <a:hlinkClick r:id="rId4"/>
              </a:rPr>
              <a:t>http://www.youtube.com/embed/8uv1OcO80WM?autoplay=1</a:t>
            </a:r>
            <a:endParaRPr lang="en-US" dirty="0"/>
          </a:p>
        </p:txBody>
      </p:sp>
      <p:pic>
        <p:nvPicPr>
          <p:cNvPr id="4" name="Picture 3">
            <a:hlinkClick r:id="rId4"/>
          </p:cNvPr>
          <p:cNvPicPr>
            <a:picLocks noChangeAspect="1"/>
          </p:cNvPicPr>
          <p:nvPr/>
        </p:nvPicPr>
        <p:blipFill>
          <a:blip r:embed="rId7"/>
          <a:stretch>
            <a:fillRect/>
          </a:stretch>
        </p:blipFill>
        <p:spPr>
          <a:xfrm>
            <a:off x="4550292" y="4233900"/>
            <a:ext cx="1265717" cy="887891"/>
          </a:xfrm>
          <a:prstGeom prst="rect">
            <a:avLst/>
          </a:prstGeom>
        </p:spPr>
      </p:pic>
    </p:spTree>
    <p:extLst>
      <p:ext uri="{BB962C8B-B14F-4D97-AF65-F5344CB8AC3E}">
        <p14:creationId xmlns:p14="http://schemas.microsoft.com/office/powerpoint/2010/main" val="206003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274e140df0_0_13"/>
          <p:cNvSpPr txBox="1">
            <a:spLocks noGrp="1"/>
          </p:cNvSpPr>
          <p:nvPr>
            <p:ph type="title"/>
          </p:nvPr>
        </p:nvSpPr>
        <p:spPr>
          <a:xfrm>
            <a:off x="917350" y="-303375"/>
            <a:ext cx="7886700" cy="1108200"/>
          </a:xfrm>
          <a:prstGeom prst="rect">
            <a:avLst/>
          </a:prstGeom>
          <a:noFill/>
          <a:ln>
            <a:noFill/>
          </a:ln>
        </p:spPr>
        <p:txBody>
          <a:bodyPr spcFirstLastPara="1" wrap="square" lIns="91425" tIns="45700" rIns="91425" bIns="45700" anchor="ctr" anchorCtr="0">
            <a:normAutofit/>
          </a:bodyPr>
          <a:lstStyle/>
          <a:p>
            <a:pPr marL="0" indent="0">
              <a:spcBef>
                <a:spcPts val="0"/>
              </a:spcBef>
              <a:spcAft>
                <a:spcPts val="0"/>
              </a:spcAft>
              <a:buClr>
                <a:schemeClr val="dk1"/>
              </a:buClr>
              <a:buSzPts val="3500"/>
            </a:pPr>
            <a:r>
              <a:rPr lang="x-none" dirty="0"/>
              <a:t>חיישן אולטרא-סוני</a:t>
            </a:r>
            <a:r>
              <a:rPr lang="he-IL" dirty="0"/>
              <a:t>:</a:t>
            </a:r>
            <a:r>
              <a:rPr lang="en-US" dirty="0"/>
              <a:t> </a:t>
            </a:r>
            <a:r>
              <a:rPr lang="he-IL" dirty="0"/>
              <a:t>ח</a:t>
            </a:r>
            <a:r>
              <a:rPr lang="x-none" dirty="0"/>
              <a:t>ישוב המרחק</a:t>
            </a:r>
            <a:endParaRPr dirty="0"/>
          </a:p>
        </p:txBody>
      </p:sp>
      <p:sp>
        <p:nvSpPr>
          <p:cNvPr id="174" name="Google Shape;174;g1274e140df0_0_13"/>
          <p:cNvSpPr txBox="1"/>
          <p:nvPr/>
        </p:nvSpPr>
        <p:spPr>
          <a:xfrm>
            <a:off x="1087175" y="1371925"/>
            <a:ext cx="7886700" cy="846355"/>
          </a:xfrm>
          <a:prstGeom prst="rect">
            <a:avLst/>
          </a:prstGeom>
          <a:noFill/>
          <a:ln>
            <a:noFill/>
          </a:ln>
        </p:spPr>
        <p:txBody>
          <a:bodyPr spcFirstLastPara="1" wrap="square" lIns="91425" tIns="91425" rIns="91425" bIns="91425" anchor="t" anchorCtr="0">
            <a:spAutoFit/>
          </a:bodyPr>
          <a:lstStyle/>
          <a:p>
            <a:pPr marL="0" lvl="0" indent="0" algn="r" rtl="1">
              <a:lnSpc>
                <a:spcPct val="115000"/>
              </a:lnSpc>
              <a:spcBef>
                <a:spcPts val="0"/>
              </a:spcBef>
              <a:spcAft>
                <a:spcPts val="0"/>
              </a:spcAft>
              <a:buNone/>
            </a:pPr>
            <a:r>
              <a:rPr lang="x-none" sz="2000" dirty="0" smtClean="0"/>
              <a:t>המרחק </a:t>
            </a:r>
            <a:r>
              <a:rPr lang="he-IL" sz="2000" dirty="0" smtClean="0"/>
              <a:t>מחושב </a:t>
            </a:r>
            <a:r>
              <a:rPr lang="x-none" sz="2000" dirty="0" smtClean="0"/>
              <a:t>בעזרת </a:t>
            </a:r>
            <a:r>
              <a:rPr lang="x-none" sz="2000" dirty="0"/>
              <a:t>הנוסחה המוכרת של </a:t>
            </a:r>
            <a:r>
              <a:rPr lang="x-none" sz="2000" dirty="0" smtClean="0"/>
              <a:t>מהירות</a:t>
            </a:r>
            <a:r>
              <a:rPr lang="he-IL" sz="2000" dirty="0" smtClean="0"/>
              <a:t>,</a:t>
            </a:r>
            <a:r>
              <a:rPr lang="x-none" sz="2000" dirty="0" smtClean="0"/>
              <a:t> </a:t>
            </a:r>
            <a:r>
              <a:rPr lang="x-none" sz="2000" dirty="0"/>
              <a:t>זמן ודרך:</a:t>
            </a:r>
            <a:endParaRPr sz="2000" dirty="0"/>
          </a:p>
          <a:p>
            <a:pPr marL="0" marR="0" lvl="0" indent="0" algn="r" rtl="1">
              <a:lnSpc>
                <a:spcPct val="100000"/>
              </a:lnSpc>
              <a:spcBef>
                <a:spcPts val="0"/>
              </a:spcBef>
              <a:spcAft>
                <a:spcPts val="0"/>
              </a:spcAft>
              <a:buNone/>
            </a:pPr>
            <a:endParaRPr sz="2000" dirty="0"/>
          </a:p>
        </p:txBody>
      </p:sp>
      <p:pic>
        <p:nvPicPr>
          <p:cNvPr id="175" name="Google Shape;175;g1274e140df0_0_13"/>
          <p:cNvPicPr preferRelativeResize="0"/>
          <p:nvPr/>
        </p:nvPicPr>
        <p:blipFill>
          <a:blip r:embed="rId3">
            <a:alphaModFix/>
          </a:blip>
          <a:stretch>
            <a:fillRect/>
          </a:stretch>
        </p:blipFill>
        <p:spPr>
          <a:xfrm>
            <a:off x="588150" y="95575"/>
            <a:ext cx="1752600" cy="1276350"/>
          </a:xfrm>
          <a:prstGeom prst="rect">
            <a:avLst/>
          </a:prstGeom>
          <a:noFill/>
          <a:ln>
            <a:noFill/>
          </a:ln>
        </p:spPr>
      </p:pic>
      <p:sp>
        <p:nvSpPr>
          <p:cNvPr id="176" name="Google Shape;176;g1274e140df0_0_13"/>
          <p:cNvSpPr txBox="1"/>
          <p:nvPr/>
        </p:nvSpPr>
        <p:spPr>
          <a:xfrm>
            <a:off x="3360700" y="1849075"/>
            <a:ext cx="3000000" cy="738900"/>
          </a:xfrm>
          <a:prstGeom prst="rect">
            <a:avLst/>
          </a:prstGeom>
          <a:noFill/>
          <a:ln>
            <a:noFill/>
          </a:ln>
        </p:spPr>
        <p:txBody>
          <a:bodyPr spcFirstLastPara="1" wrap="square" lIns="91425" tIns="91425" rIns="91425" bIns="91425" anchor="t" anchorCtr="0">
            <a:spAutoFit/>
          </a:bodyPr>
          <a:lstStyle/>
          <a:p>
            <a:pPr marL="0" lvl="0" indent="0" algn="ctr" rtl="1">
              <a:lnSpc>
                <a:spcPct val="115000"/>
              </a:lnSpc>
              <a:spcBef>
                <a:spcPts val="0"/>
              </a:spcBef>
              <a:spcAft>
                <a:spcPts val="0"/>
              </a:spcAft>
              <a:buNone/>
            </a:pPr>
            <a:r>
              <a:rPr lang="x-none" sz="3600" dirty="0"/>
              <a:t>D= t * v</a:t>
            </a:r>
            <a:endParaRPr sz="3600" dirty="0"/>
          </a:p>
        </p:txBody>
      </p:sp>
      <mc:AlternateContent xmlns:mc="http://schemas.openxmlformats.org/markup-compatibility/2006" xmlns:a14="http://schemas.microsoft.com/office/drawing/2010/main">
        <mc:Choice Requires="a14">
          <p:sp>
            <p:nvSpPr>
              <p:cNvPr id="177" name="Google Shape;177;g1274e140df0_0_13"/>
              <p:cNvSpPr txBox="1"/>
              <p:nvPr/>
            </p:nvSpPr>
            <p:spPr>
              <a:xfrm>
                <a:off x="588150" y="3573650"/>
                <a:ext cx="8215800" cy="1342325"/>
              </a:xfrm>
              <a:prstGeom prst="rect">
                <a:avLst/>
              </a:prstGeom>
              <a:noFill/>
              <a:ln>
                <a:noFill/>
              </a:ln>
            </p:spPr>
            <p:txBody>
              <a:bodyPr spcFirstLastPara="1" wrap="square" lIns="91425" tIns="91425" rIns="91425" bIns="91425" anchor="t" anchorCtr="0">
                <a:spAutoFit/>
              </a:bodyPr>
              <a:lstStyle/>
              <a:p>
                <a:pPr lvl="0">
                  <a:lnSpc>
                    <a:spcPct val="115000"/>
                  </a:lnSpc>
                </a:pPr>
                <a:r>
                  <a:rPr lang="he-IL" sz="1900" dirty="0" smtClean="0"/>
                  <a:t>נציב:</a:t>
                </a:r>
              </a:p>
              <a:p>
                <a:pPr lvl="0">
                  <a:lnSpc>
                    <a:spcPct val="115000"/>
                  </a:lnSpc>
                </a:pPr>
                <a14:m>
                  <m:oMath xmlns:m="http://schemas.openxmlformats.org/officeDocument/2006/math">
                    <m:r>
                      <a:rPr lang="he-IL" sz="1900" i="1">
                        <a:latin typeface="Cambria Math" panose="02040503050406030204" pitchFamily="18" charset="0"/>
                      </a:rPr>
                      <m:t>𝑡</m:t>
                    </m:r>
                    <m:r>
                      <a:rPr lang="en-US" sz="1900" i="1">
                        <a:latin typeface="Cambria Math" panose="02040503050406030204" pitchFamily="18" charset="0"/>
                      </a:rPr>
                      <m:t>=</m:t>
                    </m:r>
                    <m:f>
                      <m:fPr>
                        <m:ctrlPr>
                          <a:rPr lang="en-US" sz="1900" i="1">
                            <a:latin typeface="Cambria Math" panose="02040503050406030204" pitchFamily="18" charset="0"/>
                          </a:rPr>
                        </m:ctrlPr>
                      </m:fPr>
                      <m:num>
                        <m:r>
                          <m:rPr>
                            <m:sty m:val="p"/>
                          </m:rPr>
                          <a:rPr lang="en-US" sz="1900">
                            <a:latin typeface="Cambria Math" panose="02040503050406030204" pitchFamily="18" charset="0"/>
                          </a:rPr>
                          <m:t>Δ</m:t>
                        </m:r>
                        <m:r>
                          <a:rPr lang="en-US" sz="1900" i="1">
                            <a:latin typeface="Cambria Math" panose="02040503050406030204" pitchFamily="18" charset="0"/>
                          </a:rPr>
                          <m:t>𝑇</m:t>
                        </m:r>
                      </m:num>
                      <m:den>
                        <m:r>
                          <a:rPr lang="en-US" sz="1900" i="1">
                            <a:latin typeface="Cambria Math" panose="02040503050406030204" pitchFamily="18" charset="0"/>
                          </a:rPr>
                          <m:t>2</m:t>
                        </m:r>
                      </m:den>
                    </m:f>
                  </m:oMath>
                </a14:m>
                <a:r>
                  <a:rPr lang="he-IL" sz="1900" dirty="0"/>
                  <a:t> </a:t>
                </a:r>
                <a:r>
                  <a:rPr lang="he-IL" sz="1900" dirty="0" smtClean="0"/>
                  <a:t>(חצי מהזמן מהשידור ועד לקליטה)</a:t>
                </a:r>
              </a:p>
              <a:p>
                <a:pPr lvl="0">
                  <a:lnSpc>
                    <a:spcPct val="115000"/>
                  </a:lnSpc>
                </a:pPr>
                <a:r>
                  <a:rPr lang="en-US" sz="1900" dirty="0" smtClean="0"/>
                  <a:t>v</a:t>
                </a:r>
                <a:r>
                  <a:rPr lang="he-IL" sz="1900" dirty="0" smtClean="0"/>
                  <a:t> מהירותם </a:t>
                </a:r>
                <a:r>
                  <a:rPr lang="he-IL" sz="1900" dirty="0"/>
                  <a:t>של גלי הקול </a:t>
                </a:r>
                <a:r>
                  <a:rPr lang="he-IL" sz="1900" dirty="0" smtClean="0"/>
                  <a:t>באויר = 0.0343 סנטימטר למיקרו שנייה</a:t>
                </a:r>
                <a:endParaRPr sz="1900" dirty="0"/>
              </a:p>
            </p:txBody>
          </p:sp>
        </mc:Choice>
        <mc:Fallback xmlns="">
          <p:sp>
            <p:nvSpPr>
              <p:cNvPr id="177" name="Google Shape;177;g1274e140df0_0_13"/>
              <p:cNvSpPr txBox="1">
                <a:spLocks noRot="1" noChangeAspect="1" noMove="1" noResize="1" noEditPoints="1" noAdjustHandles="1" noChangeArrowheads="1" noChangeShapeType="1" noTextEdit="1"/>
              </p:cNvSpPr>
              <p:nvPr/>
            </p:nvSpPr>
            <p:spPr>
              <a:xfrm>
                <a:off x="588150" y="3573650"/>
                <a:ext cx="8215800" cy="1342325"/>
              </a:xfrm>
              <a:prstGeom prst="rect">
                <a:avLst/>
              </a:prstGeom>
              <a:blipFill rotWithShape="0">
                <a:blip r:embed="rId4"/>
                <a:stretch>
                  <a:fillRect r="-816" b="-2273"/>
                </a:stretch>
              </a:blipFill>
              <a:ln>
                <a:noFill/>
              </a:ln>
            </p:spPr>
            <p:txBody>
              <a:bodyPr/>
              <a:lstStyle/>
              <a:p>
                <a:r>
                  <a:rPr lang="en-US">
                    <a:noFill/>
                  </a:rPr>
                  <a:t> </a:t>
                </a:r>
              </a:p>
            </p:txBody>
          </p:sp>
        </mc:Fallback>
      </mc:AlternateContent>
      <p:sp>
        <p:nvSpPr>
          <p:cNvPr id="2" name="Line Callout 1 1"/>
          <p:cNvSpPr/>
          <p:nvPr/>
        </p:nvSpPr>
        <p:spPr>
          <a:xfrm>
            <a:off x="1928192" y="2321544"/>
            <a:ext cx="1908760" cy="658642"/>
          </a:xfrm>
          <a:prstGeom prst="borderCallout1">
            <a:avLst>
              <a:gd name="adj1" fmla="val -602"/>
              <a:gd name="adj2" fmla="val 67038"/>
              <a:gd name="adj3" fmla="val -13110"/>
              <a:gd name="adj4" fmla="val 115877"/>
            </a:avLst>
          </a:prstGeom>
          <a:ln w="12700">
            <a:solidFill>
              <a:srgbClr val="308939"/>
            </a:solidFill>
          </a:ln>
        </p:spPr>
        <p:txBody>
          <a:bodyPr wrap="square">
            <a:spAutoFit/>
          </a:bodyPr>
          <a:lstStyle/>
          <a:p>
            <a:pPr lvl="0">
              <a:lnSpc>
                <a:spcPct val="115000"/>
              </a:lnSpc>
            </a:pPr>
            <a:r>
              <a:rPr lang="he-IL" sz="1600" b="1" dirty="0" smtClean="0"/>
              <a:t>מרחק</a:t>
            </a:r>
            <a:r>
              <a:rPr lang="he-IL" sz="1600" dirty="0" smtClean="0"/>
              <a:t> </a:t>
            </a:r>
            <a:r>
              <a:rPr lang="en-US" sz="1600" dirty="0" smtClean="0"/>
              <a:t/>
            </a:r>
            <a:br>
              <a:rPr lang="en-US" sz="1600" dirty="0" smtClean="0"/>
            </a:br>
            <a:r>
              <a:rPr lang="he-IL" sz="1600" dirty="0" smtClean="0"/>
              <a:t>ביחידות </a:t>
            </a:r>
            <a:r>
              <a:rPr lang="he-IL" sz="1600" dirty="0"/>
              <a:t>של </a:t>
            </a:r>
            <a:r>
              <a:rPr lang="he-IL" sz="1600" dirty="0" smtClean="0"/>
              <a:t>סנטימטר</a:t>
            </a:r>
            <a:endParaRPr lang="he-IL" sz="1600" dirty="0"/>
          </a:p>
        </p:txBody>
      </p:sp>
      <p:sp>
        <p:nvSpPr>
          <p:cNvPr id="9" name="Line Callout 1 8"/>
          <p:cNvSpPr/>
          <p:nvPr/>
        </p:nvSpPr>
        <p:spPr>
          <a:xfrm>
            <a:off x="3836952" y="3096583"/>
            <a:ext cx="2085456" cy="658642"/>
          </a:xfrm>
          <a:prstGeom prst="borderCallout1">
            <a:avLst>
              <a:gd name="adj1" fmla="val -602"/>
              <a:gd name="adj2" fmla="val 67038"/>
              <a:gd name="adj3" fmla="val -91579"/>
              <a:gd name="adj4" fmla="val 49577"/>
            </a:avLst>
          </a:prstGeom>
          <a:ln w="12700">
            <a:solidFill>
              <a:srgbClr val="308939"/>
            </a:solidFill>
          </a:ln>
        </p:spPr>
        <p:txBody>
          <a:bodyPr wrap="square">
            <a:spAutoFit/>
          </a:bodyPr>
          <a:lstStyle/>
          <a:p>
            <a:pPr lvl="0">
              <a:lnSpc>
                <a:spcPct val="115000"/>
              </a:lnSpc>
            </a:pPr>
            <a:r>
              <a:rPr lang="he-IL" sz="1600" b="1" dirty="0" smtClean="0"/>
              <a:t>זמן </a:t>
            </a:r>
          </a:p>
          <a:p>
            <a:pPr lvl="0">
              <a:lnSpc>
                <a:spcPct val="115000"/>
              </a:lnSpc>
            </a:pPr>
            <a:r>
              <a:rPr lang="he-IL" sz="1600" dirty="0" smtClean="0"/>
              <a:t>ביחידות </a:t>
            </a:r>
            <a:r>
              <a:rPr lang="he-IL" sz="1600" dirty="0"/>
              <a:t>של </a:t>
            </a:r>
            <a:r>
              <a:rPr lang="he-IL" sz="1600" dirty="0" smtClean="0"/>
              <a:t>מיקרו שנייה</a:t>
            </a:r>
            <a:endParaRPr lang="he-IL" sz="1600" dirty="0"/>
          </a:p>
        </p:txBody>
      </p:sp>
      <p:sp>
        <p:nvSpPr>
          <p:cNvPr id="10" name="Line Callout 1 9"/>
          <p:cNvSpPr/>
          <p:nvPr/>
        </p:nvSpPr>
        <p:spPr>
          <a:xfrm>
            <a:off x="6089108" y="2209854"/>
            <a:ext cx="1974850" cy="941796"/>
          </a:xfrm>
          <a:prstGeom prst="borderCallout1">
            <a:avLst>
              <a:gd name="adj1" fmla="val 53498"/>
              <a:gd name="adj2" fmla="val 283"/>
              <a:gd name="adj3" fmla="val 17230"/>
              <a:gd name="adj4" fmla="val -27847"/>
            </a:avLst>
          </a:prstGeom>
          <a:ln w="12700">
            <a:solidFill>
              <a:srgbClr val="308939"/>
            </a:solidFill>
          </a:ln>
        </p:spPr>
        <p:txBody>
          <a:bodyPr wrap="square">
            <a:spAutoFit/>
          </a:bodyPr>
          <a:lstStyle/>
          <a:p>
            <a:pPr lvl="0">
              <a:lnSpc>
                <a:spcPct val="115000"/>
              </a:lnSpc>
            </a:pPr>
            <a:endParaRPr lang="he-IL" sz="1600" dirty="0" smtClean="0"/>
          </a:p>
          <a:p>
            <a:pPr lvl="0">
              <a:lnSpc>
                <a:spcPct val="115000"/>
              </a:lnSpc>
            </a:pPr>
            <a:endParaRPr lang="he-IL" sz="1600" dirty="0"/>
          </a:p>
          <a:p>
            <a:pPr lvl="0">
              <a:lnSpc>
                <a:spcPct val="115000"/>
              </a:lnSpc>
            </a:pPr>
            <a:endParaRPr lang="he-IL" sz="1600" dirty="0"/>
          </a:p>
        </p:txBody>
      </p:sp>
      <p:sp>
        <p:nvSpPr>
          <p:cNvPr id="4" name="Rectangle 3"/>
          <p:cNvSpPr/>
          <p:nvPr/>
        </p:nvSpPr>
        <p:spPr>
          <a:xfrm>
            <a:off x="5696846" y="2179967"/>
            <a:ext cx="2325757" cy="941796"/>
          </a:xfrm>
          <a:prstGeom prst="rect">
            <a:avLst/>
          </a:prstGeom>
        </p:spPr>
        <p:txBody>
          <a:bodyPr wrap="square">
            <a:spAutoFit/>
          </a:bodyPr>
          <a:lstStyle/>
          <a:p>
            <a:pPr lvl="0">
              <a:lnSpc>
                <a:spcPct val="115000"/>
              </a:lnSpc>
            </a:pPr>
            <a:r>
              <a:rPr lang="he-IL" sz="1600" b="1" dirty="0" smtClean="0"/>
              <a:t>מהירות </a:t>
            </a:r>
            <a:endParaRPr lang="he-IL" sz="1600" b="1" dirty="0"/>
          </a:p>
          <a:p>
            <a:pPr lvl="0">
              <a:lnSpc>
                <a:spcPct val="115000"/>
              </a:lnSpc>
            </a:pPr>
            <a:r>
              <a:rPr lang="he-IL" sz="1600" dirty="0"/>
              <a:t>ביחידות </a:t>
            </a:r>
            <a:r>
              <a:rPr lang="he-IL" sz="1600" dirty="0" smtClean="0"/>
              <a:t>של</a:t>
            </a:r>
          </a:p>
          <a:p>
            <a:pPr lvl="0">
              <a:lnSpc>
                <a:spcPct val="115000"/>
              </a:lnSpc>
            </a:pPr>
            <a:r>
              <a:rPr lang="he-IL" sz="1600" dirty="0" smtClean="0"/>
              <a:t>סנטימטר למיקרו שניה</a:t>
            </a:r>
            <a:endParaRPr lang="he-IL" sz="1600" dirty="0"/>
          </a:p>
        </p:txBody>
      </p:sp>
    </p:spTree>
    <p:extLst>
      <p:ext uri="{BB962C8B-B14F-4D97-AF65-F5344CB8AC3E}">
        <p14:creationId xmlns:p14="http://schemas.microsoft.com/office/powerpoint/2010/main" val="2545986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מהירות הקול באוויר בסנטימטרים למיקרו שנייה</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41961" y="1864979"/>
                <a:ext cx="8128000" cy="4229037"/>
              </a:xfrm>
            </p:spPr>
            <p:txBody>
              <a:bodyPr/>
              <a:lstStyle/>
              <a:p>
                <a:pPr marL="0" indent="0">
                  <a:buNone/>
                </a:pPr>
                <a:r>
                  <a:rPr lang="he-IL" dirty="0" smtClean="0"/>
                  <a:t>כיצד חישבנו זאת? </a:t>
                </a:r>
              </a:p>
              <a:p>
                <a:pPr marL="0" indent="0">
                  <a:buNone/>
                </a:pPr>
                <a:r>
                  <a:rPr lang="he-IL" dirty="0" smtClean="0"/>
                  <a:t>יודעים שמהירות הקול באוויר היא 343 מטר לשניה.</a:t>
                </a:r>
              </a:p>
              <a:p>
                <a:pPr marL="0" indent="0">
                  <a:buNone/>
                </a:pPr>
                <a:endParaRPr lang="he-IL" dirty="0" smtClean="0"/>
              </a:p>
              <a:p>
                <a:r>
                  <a:rPr lang="he-IL" dirty="0" smtClean="0"/>
                  <a:t>343</a:t>
                </a:r>
                <a:r>
                  <a:rPr lang="he-IL" dirty="0"/>
                  <a:t> מטר לשניה = 34,300 סנטימטר לשניה </a:t>
                </a:r>
                <a:r>
                  <a:rPr lang="he-IL" dirty="0" smtClean="0"/>
                  <a:t>כיוון </a:t>
                </a:r>
                <a:r>
                  <a:rPr lang="he-IL" dirty="0"/>
                  <a:t>שיש 100 סנטימטר בכל </a:t>
                </a:r>
                <a:r>
                  <a:rPr lang="he-IL" dirty="0" smtClean="0"/>
                  <a:t>מטר:</a:t>
                </a:r>
              </a:p>
              <a:p>
                <a:pPr marL="0" indent="0" algn="ctr">
                  <a:buNone/>
                </a:pPr>
                <a:r>
                  <a:rPr lang="he-IL" dirty="0"/>
                  <a:t> </a:t>
                </a:r>
                <a:r>
                  <a:rPr lang="he-IL" dirty="0" smtClean="0"/>
                  <a:t> </a:t>
                </a:r>
                <a14:m>
                  <m:oMath xmlns:m="http://schemas.openxmlformats.org/officeDocument/2006/math">
                    <m:r>
                      <a:rPr lang="he-IL" b="0" i="1" smtClean="0">
                        <a:latin typeface="Cambria Math" panose="02040503050406030204" pitchFamily="18" charset="0"/>
                      </a:rPr>
                      <m:t>343</m:t>
                    </m:r>
                    <m:r>
                      <a:rPr lang="he-IL" b="0" i="1" smtClean="0">
                        <a:latin typeface="Cambria Math" panose="02040503050406030204" pitchFamily="18" charset="0"/>
                        <a:ea typeface="Cambria Math" panose="02040503050406030204" pitchFamily="18" charset="0"/>
                      </a:rPr>
                      <m:t>×</m:t>
                    </m:r>
                    <m:r>
                      <a:rPr lang="he-IL" b="0" i="1" smtClean="0">
                        <a:latin typeface="Cambria Math" panose="02040503050406030204" pitchFamily="18" charset="0"/>
                      </a:rPr>
                      <m:t>100</m:t>
                    </m:r>
                    <m:r>
                      <a:rPr lang="he-IL" b="0" i="1" smtClean="0">
                        <a:latin typeface="Cambria Math" panose="02040503050406030204" pitchFamily="18" charset="0"/>
                      </a:rPr>
                      <m:t>=</m:t>
                    </m:r>
                    <m:r>
                      <a:rPr lang="he-IL" b="0" i="1" smtClean="0">
                        <a:latin typeface="Cambria Math" panose="02040503050406030204" pitchFamily="18" charset="0"/>
                      </a:rPr>
                      <m:t>34</m:t>
                    </m:r>
                    <m:r>
                      <a:rPr lang="he-IL" b="0" i="1" smtClean="0">
                        <a:latin typeface="Cambria Math" panose="02040503050406030204" pitchFamily="18" charset="0"/>
                      </a:rPr>
                      <m:t>,</m:t>
                    </m:r>
                    <m:r>
                      <a:rPr lang="he-IL" b="0" i="1" smtClean="0">
                        <a:latin typeface="Cambria Math" panose="02040503050406030204" pitchFamily="18" charset="0"/>
                      </a:rPr>
                      <m:t>300</m:t>
                    </m:r>
                  </m:oMath>
                </a14:m>
                <a:endParaRPr lang="he-IL" dirty="0" smtClean="0"/>
              </a:p>
              <a:p>
                <a:pPr marL="0" indent="0">
                  <a:buNone/>
                </a:pPr>
                <a:endParaRPr lang="he-IL" dirty="0"/>
              </a:p>
              <a:p>
                <a:r>
                  <a:rPr lang="he-IL" dirty="0"/>
                  <a:t>34,300 סנטימטר </a:t>
                </a:r>
                <a:r>
                  <a:rPr lang="he-IL" b="1" dirty="0"/>
                  <a:t>ל</a:t>
                </a:r>
                <a:r>
                  <a:rPr lang="he-IL" dirty="0"/>
                  <a:t>שניה = 0.0343 סנטימטר </a:t>
                </a:r>
                <a:r>
                  <a:rPr lang="he-IL" b="1" dirty="0"/>
                  <a:t>ל</a:t>
                </a:r>
                <a:r>
                  <a:rPr lang="he-IL" dirty="0"/>
                  <a:t>מיקרושניה </a:t>
                </a:r>
                <a:r>
                  <a:rPr lang="he-IL" dirty="0" smtClean="0"/>
                  <a:t>כיוון </a:t>
                </a:r>
                <a:r>
                  <a:rPr lang="he-IL" dirty="0"/>
                  <a:t>שיש 1,000,000 מיקרושניות בשניה </a:t>
                </a:r>
                <a:r>
                  <a:rPr lang="he-IL" dirty="0" smtClean="0"/>
                  <a:t>אחת: </a:t>
                </a:r>
              </a:p>
              <a:p>
                <a:pPr marL="0" indent="0">
                  <a:buNone/>
                </a:pPr>
                <a14:m>
                  <m:oMathPara xmlns:m="http://schemas.openxmlformats.org/officeDocument/2006/math">
                    <m:oMathParaPr>
                      <m:jc m:val="centerGroup"/>
                    </m:oMathParaPr>
                    <m:oMath xmlns:m="http://schemas.openxmlformats.org/officeDocument/2006/math">
                      <m:f>
                        <m:fPr>
                          <m:ctrlPr>
                            <a:rPr lang="he-IL" b="0" i="1" smtClean="0">
                              <a:latin typeface="Cambria Math" panose="02040503050406030204" pitchFamily="18" charset="0"/>
                            </a:rPr>
                          </m:ctrlPr>
                        </m:fPr>
                        <m:num>
                          <m:r>
                            <a:rPr lang="he-IL" b="0" i="1" smtClean="0">
                              <a:latin typeface="Cambria Math" panose="02040503050406030204" pitchFamily="18" charset="0"/>
                            </a:rPr>
                            <m:t>34</m:t>
                          </m:r>
                          <m:r>
                            <a:rPr lang="he-IL" b="0" i="1" smtClean="0">
                              <a:latin typeface="Cambria Math" panose="02040503050406030204" pitchFamily="18" charset="0"/>
                            </a:rPr>
                            <m:t>,</m:t>
                          </m:r>
                          <m:r>
                            <a:rPr lang="he-IL" b="0" i="1" smtClean="0">
                              <a:latin typeface="Cambria Math" panose="02040503050406030204" pitchFamily="18" charset="0"/>
                            </a:rPr>
                            <m:t>300</m:t>
                          </m:r>
                        </m:num>
                        <m:den>
                          <m:r>
                            <a:rPr lang="he-IL" b="0" i="1" smtClean="0">
                              <a:latin typeface="Cambria Math" panose="02040503050406030204" pitchFamily="18" charset="0"/>
                            </a:rPr>
                            <m:t>1</m:t>
                          </m:r>
                          <m:r>
                            <a:rPr lang="he-IL" b="0" i="1" smtClean="0">
                              <a:latin typeface="Cambria Math" panose="02040503050406030204" pitchFamily="18" charset="0"/>
                            </a:rPr>
                            <m:t>,</m:t>
                          </m:r>
                          <m:r>
                            <a:rPr lang="he-IL" b="0" i="1" smtClean="0">
                              <a:latin typeface="Cambria Math" panose="02040503050406030204" pitchFamily="18" charset="0"/>
                            </a:rPr>
                            <m:t>000</m:t>
                          </m:r>
                          <m:r>
                            <a:rPr lang="he-IL" b="0" i="1" smtClean="0">
                              <a:latin typeface="Cambria Math" panose="02040503050406030204" pitchFamily="18" charset="0"/>
                            </a:rPr>
                            <m:t>,</m:t>
                          </m:r>
                          <m:r>
                            <a:rPr lang="he-IL" b="0" i="1" smtClean="0">
                              <a:latin typeface="Cambria Math" panose="02040503050406030204" pitchFamily="18" charset="0"/>
                            </a:rPr>
                            <m:t>000</m:t>
                          </m:r>
                        </m:den>
                      </m:f>
                      <m:r>
                        <a:rPr lang="he-IL" b="0" i="1" smtClean="0">
                          <a:latin typeface="Cambria Math" panose="02040503050406030204" pitchFamily="18" charset="0"/>
                        </a:rPr>
                        <m:t>=</m:t>
                      </m:r>
                      <m:r>
                        <a:rPr lang="he-IL" b="0" i="1" smtClean="0">
                          <a:latin typeface="Cambria Math" panose="02040503050406030204" pitchFamily="18" charset="0"/>
                        </a:rPr>
                        <m:t>0</m:t>
                      </m:r>
                      <m:r>
                        <a:rPr lang="he-IL" b="0" i="1" smtClean="0">
                          <a:latin typeface="Cambria Math" panose="02040503050406030204" pitchFamily="18" charset="0"/>
                        </a:rPr>
                        <m:t>.</m:t>
                      </m:r>
                      <m:r>
                        <a:rPr lang="he-IL" b="0" i="1" smtClean="0">
                          <a:latin typeface="Cambria Math" panose="02040503050406030204" pitchFamily="18" charset="0"/>
                        </a:rPr>
                        <m:t>0343</m:t>
                      </m:r>
                    </m:oMath>
                  </m:oMathPara>
                </a14:m>
                <a:endParaRPr lang="he-IL" dirty="0"/>
              </a:p>
              <a:p>
                <a:pPr marL="0" indent="0" algn="ctr">
                  <a:buNone/>
                </a:pPr>
                <a:r>
                  <a:rPr lang="he-IL" dirty="0"/>
                  <a:t/>
                </a:r>
                <a:br>
                  <a:rPr lang="he-IL" dirty="0"/>
                </a:br>
                <a:r>
                  <a:rPr lang="he-IL" dirty="0"/>
                  <a:t>343 מטר לשניה = 0.0343 סנטימטר למיקרושניה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41961" y="1864979"/>
                <a:ext cx="8128000" cy="4229037"/>
              </a:xfrm>
              <a:blipFill rotWithShape="0">
                <a:blip r:embed="rId3"/>
                <a:stretch>
                  <a:fillRect t="-1441" r="-60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13</a:t>
            </a:fld>
            <a:endParaRPr lang="en-US" dirty="0"/>
          </a:p>
        </p:txBody>
      </p:sp>
      <p:sp>
        <p:nvSpPr>
          <p:cNvPr id="6" name="Rectangle 5"/>
          <p:cNvSpPr/>
          <p:nvPr/>
        </p:nvSpPr>
        <p:spPr>
          <a:xfrm>
            <a:off x="412771" y="1129464"/>
            <a:ext cx="8357190" cy="646331"/>
          </a:xfrm>
          <a:prstGeom prst="rect">
            <a:avLst/>
          </a:prstGeom>
        </p:spPr>
        <p:txBody>
          <a:bodyPr wrap="square">
            <a:spAutoFit/>
          </a:bodyPr>
          <a:lstStyle/>
          <a:p>
            <a:r>
              <a:rPr lang="he-IL" b="1" dirty="0"/>
              <a:t>שימו לב</a:t>
            </a:r>
            <a:r>
              <a:rPr lang="he-IL" dirty="0"/>
              <a:t>: מהירות הקול היא 343 מטר לשנייה אבל </a:t>
            </a:r>
            <a:r>
              <a:rPr lang="he-IL" dirty="0" smtClean="0"/>
              <a:t>כשמודדים דברים קרובים, נח </a:t>
            </a:r>
            <a:r>
              <a:rPr lang="he-IL" dirty="0"/>
              <a:t>להשתמש </a:t>
            </a:r>
            <a:r>
              <a:rPr lang="he-IL" dirty="0" smtClean="0"/>
              <a:t>במהירות  הקול כשהיא </a:t>
            </a:r>
            <a:r>
              <a:rPr lang="he-IL" dirty="0"/>
              <a:t>נתונה על ידי 0.0343 סנטימטר למיקרו-שנייה.</a:t>
            </a:r>
          </a:p>
        </p:txBody>
      </p:sp>
    </p:spTree>
    <p:extLst>
      <p:ext uri="{BB962C8B-B14F-4D97-AF65-F5344CB8AC3E}">
        <p14:creationId xmlns:p14="http://schemas.microsoft.com/office/powerpoint/2010/main" val="506565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176fd1d998_1_54"/>
          <p:cNvSpPr txBox="1">
            <a:spLocks noGrp="1"/>
          </p:cNvSpPr>
          <p:nvPr>
            <p:ph type="title"/>
          </p:nvPr>
        </p:nvSpPr>
        <p:spPr>
          <a:xfrm>
            <a:off x="845175" y="-223450"/>
            <a:ext cx="7886700" cy="1108200"/>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3500"/>
            </a:pPr>
            <a:r>
              <a:rPr lang="x-none" dirty="0"/>
              <a:t>חיישן אולטרא-סוני</a:t>
            </a:r>
            <a:r>
              <a:rPr lang="he-IL" dirty="0"/>
              <a:t>: </a:t>
            </a:r>
            <a:r>
              <a:rPr lang="x-none" dirty="0"/>
              <a:t>תירגול</a:t>
            </a:r>
            <a:endParaRPr dirty="0"/>
          </a:p>
        </p:txBody>
      </p:sp>
      <p:sp>
        <p:nvSpPr>
          <p:cNvPr id="184" name="Google Shape;184;g1176fd1d998_1_54"/>
          <p:cNvSpPr txBox="1"/>
          <p:nvPr/>
        </p:nvSpPr>
        <p:spPr>
          <a:xfrm>
            <a:off x="693500" y="576225"/>
            <a:ext cx="8232300" cy="3447067"/>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lvl="0">
              <a:buClr>
                <a:srgbClr val="000000"/>
              </a:buClr>
              <a:buSzPts val="2000"/>
            </a:pPr>
            <a:r>
              <a:rPr lang="x-none" sz="2000" dirty="0"/>
              <a:t>חשבו את המרחק </a:t>
            </a:r>
            <a:r>
              <a:rPr lang="he-IL" sz="2000" dirty="0" smtClean="0"/>
              <a:t>בין הגלאי לעצם </a:t>
            </a:r>
            <a:r>
              <a:rPr lang="x-none" sz="2000" dirty="0" smtClean="0"/>
              <a:t>אם </a:t>
            </a:r>
            <a:r>
              <a:rPr lang="x-none" sz="2000" dirty="0"/>
              <a:t>ידוע </a:t>
            </a:r>
            <a:r>
              <a:rPr lang="x-none" sz="2000" dirty="0" smtClean="0"/>
              <a:t>ש</a:t>
            </a:r>
            <a:r>
              <a:rPr lang="he-IL" sz="2000" dirty="0"/>
              <a:t>הזמן שלקח לאות לפגוע </a:t>
            </a:r>
            <a:r>
              <a:rPr lang="he-IL" sz="2000" dirty="0" smtClean="0"/>
              <a:t>בעצם </a:t>
            </a:r>
            <a:r>
              <a:rPr lang="he-IL" sz="2000" dirty="0"/>
              <a:t>ולחזור הינו</a:t>
            </a:r>
            <a:r>
              <a:rPr lang="x-none" sz="2000" dirty="0" smtClean="0"/>
              <a:t>:</a:t>
            </a:r>
            <a:endParaRPr sz="1100" b="0" i="0" u="none" strike="noStrike" cap="none" dirty="0">
              <a:solidFill>
                <a:srgbClr val="000000"/>
              </a:solidFill>
              <a:latin typeface="Arial"/>
              <a:ea typeface="Arial"/>
              <a:cs typeface="Arial"/>
              <a:sym typeface="Arial"/>
            </a:endParaRPr>
          </a:p>
          <a:p>
            <a:pPr marL="457200" indent="-457200" fontAlgn="base">
              <a:lnSpc>
                <a:spcPct val="150000"/>
              </a:lnSpc>
              <a:buFont typeface="+mj-lt"/>
              <a:buAutoNum type="arabicPeriod"/>
            </a:pPr>
            <a:r>
              <a:rPr lang="he-IL" sz="2000" dirty="0" smtClean="0"/>
              <a:t>750 </a:t>
            </a:r>
            <a:r>
              <a:rPr lang="he-IL" sz="2000" dirty="0"/>
              <a:t>מיקרו שניות?</a:t>
            </a:r>
          </a:p>
          <a:p>
            <a:pPr marL="457200" indent="-457200" fontAlgn="base">
              <a:lnSpc>
                <a:spcPct val="150000"/>
              </a:lnSpc>
              <a:buFont typeface="+mj-lt"/>
              <a:buAutoNum type="arabicPeriod"/>
            </a:pPr>
            <a:r>
              <a:rPr lang="he-IL" sz="2000" dirty="0" smtClean="0"/>
              <a:t>1500 </a:t>
            </a:r>
            <a:r>
              <a:rPr lang="he-IL" sz="2000" dirty="0"/>
              <a:t>מיקרו שניות?</a:t>
            </a:r>
          </a:p>
          <a:p>
            <a:pPr marL="457200" indent="-457200" fontAlgn="base">
              <a:lnSpc>
                <a:spcPct val="150000"/>
              </a:lnSpc>
              <a:buFont typeface="+mj-lt"/>
              <a:buAutoNum type="arabicPeriod"/>
            </a:pPr>
            <a:r>
              <a:rPr lang="he-IL" sz="2000" dirty="0" smtClean="0"/>
              <a:t>0.00023</a:t>
            </a:r>
            <a:r>
              <a:rPr lang="he-IL" sz="2000" dirty="0"/>
              <a:t>  שניות?</a:t>
            </a:r>
          </a:p>
          <a:p>
            <a:pPr marL="457200" lvl="0" indent="0" algn="r" rtl="1">
              <a:lnSpc>
                <a:spcPct val="115000"/>
              </a:lnSpc>
              <a:spcBef>
                <a:spcPts val="0"/>
              </a:spcBef>
              <a:spcAft>
                <a:spcPts val="0"/>
              </a:spcAft>
              <a:buNone/>
            </a:pPr>
            <a:endParaRPr sz="2000" dirty="0"/>
          </a:p>
          <a:p>
            <a:r>
              <a:rPr lang="he-IL" sz="1600" dirty="0"/>
              <a:t/>
            </a:r>
            <a:br>
              <a:rPr lang="he-IL" sz="1600" dirty="0"/>
            </a:br>
            <a:r>
              <a:rPr lang="he-IL" sz="2000" dirty="0" smtClean="0"/>
              <a:t/>
            </a:r>
            <a:br>
              <a:rPr lang="he-IL" sz="2000" dirty="0" smtClean="0"/>
            </a:br>
            <a:endParaRPr sz="2300" b="1" dirty="0" smtClean="0"/>
          </a:p>
        </p:txBody>
      </p:sp>
      <p:pic>
        <p:nvPicPr>
          <p:cNvPr id="185" name="Google Shape;185;g1176fd1d998_1_54"/>
          <p:cNvPicPr preferRelativeResize="0"/>
          <p:nvPr/>
        </p:nvPicPr>
        <p:blipFill>
          <a:blip r:embed="rId3">
            <a:alphaModFix/>
          </a:blip>
          <a:stretch>
            <a:fillRect/>
          </a:stretch>
        </p:blipFill>
        <p:spPr>
          <a:xfrm>
            <a:off x="845175" y="1046250"/>
            <a:ext cx="1752600" cy="1276350"/>
          </a:xfrm>
          <a:prstGeom prst="rect">
            <a:avLst/>
          </a:prstGeom>
          <a:noFill/>
          <a:ln>
            <a:noFill/>
          </a:ln>
        </p:spPr>
      </p:pic>
      <p:sp>
        <p:nvSpPr>
          <p:cNvPr id="2" name="Rectangle 1"/>
          <p:cNvSpPr/>
          <p:nvPr/>
        </p:nvSpPr>
        <p:spPr>
          <a:xfrm>
            <a:off x="693500" y="3286312"/>
            <a:ext cx="8038375" cy="954107"/>
          </a:xfrm>
          <a:prstGeom prst="rect">
            <a:avLst/>
          </a:prstGeom>
        </p:spPr>
        <p:txBody>
          <a:bodyPr wrap="square">
            <a:spAutoFit/>
          </a:bodyPr>
          <a:lstStyle/>
          <a:p>
            <a:r>
              <a:rPr lang="he-IL" sz="1400" b="1" dirty="0"/>
              <a:t>שימו לב</a:t>
            </a:r>
            <a:r>
              <a:rPr lang="he-IL" sz="1400" dirty="0"/>
              <a:t>: מהירות הקול היא 343 מטר לשנייה אבל כאן מתאים להשתמש במהירות כשהיא נתונה על ידי 0.0343 סנטימטר למיקרו-שנייה</a:t>
            </a:r>
            <a:r>
              <a:rPr lang="he-IL" sz="1400" dirty="0" smtClean="0"/>
              <a:t>.</a:t>
            </a:r>
          </a:p>
          <a:p>
            <a:endParaRPr lang="he-IL" sz="1400" dirty="0"/>
          </a:p>
          <a:p>
            <a:r>
              <a:rPr lang="he-IL" sz="1400" dirty="0" smtClean="0"/>
              <a:t>לשם כך, שימו לב שהזמן נתון ביחידות הנכונות. </a:t>
            </a:r>
            <a:endParaRPr lang="he-IL" sz="1400" dirty="0"/>
          </a:p>
        </p:txBody>
      </p:sp>
    </p:spTree>
    <p:extLst>
      <p:ext uri="{BB962C8B-B14F-4D97-AF65-F5344CB8AC3E}">
        <p14:creationId xmlns:p14="http://schemas.microsoft.com/office/powerpoint/2010/main" val="1627596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4" name="Google Shape;184;g1176fd1d998_1_54"/>
              <p:cNvSpPr txBox="1"/>
              <p:nvPr/>
            </p:nvSpPr>
            <p:spPr>
              <a:xfrm>
                <a:off x="693500" y="576225"/>
                <a:ext cx="8232300" cy="5182479"/>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lvl="0">
                  <a:buClr>
                    <a:srgbClr val="000000"/>
                  </a:buClr>
                  <a:buSzPts val="2000"/>
                </a:pPr>
                <a:r>
                  <a:rPr lang="he-IL" sz="2000" dirty="0" smtClean="0"/>
                  <a:t>חשבו את המרחק בין הגלאי לעצם אם </a:t>
                </a:r>
                <a:r>
                  <a:rPr lang="he-IL" sz="2000" dirty="0"/>
                  <a:t>ידוע </a:t>
                </a:r>
                <a:r>
                  <a:rPr lang="he-IL" sz="2000" dirty="0" smtClean="0"/>
                  <a:t>ש</a:t>
                </a:r>
                <a:r>
                  <a:rPr lang="he-IL" sz="2000" dirty="0"/>
                  <a:t>הזמן שלקח לאות לפגוע </a:t>
                </a:r>
                <a:r>
                  <a:rPr lang="he-IL" sz="2000" dirty="0" smtClean="0"/>
                  <a:t>בעצם </a:t>
                </a:r>
                <a:r>
                  <a:rPr lang="he-IL" sz="2000" dirty="0"/>
                  <a:t>ולחזור הינו</a:t>
                </a:r>
                <a:r>
                  <a:rPr lang="he-IL" sz="2000" dirty="0" smtClean="0"/>
                  <a:t>:</a:t>
                </a:r>
                <a:endParaRPr lang="he-IL" sz="1100" b="0" i="0" u="none" strike="noStrike" cap="none" dirty="0">
                  <a:solidFill>
                    <a:srgbClr val="000000"/>
                  </a:solidFill>
                  <a:latin typeface="Arial"/>
                  <a:ea typeface="Arial"/>
                  <a:cs typeface="Arial"/>
                  <a:sym typeface="Arial"/>
                </a:endParaRPr>
              </a:p>
              <a:p>
                <a:pPr marL="457200" indent="-457200" fontAlgn="base">
                  <a:lnSpc>
                    <a:spcPct val="150000"/>
                  </a:lnSpc>
                  <a:buFont typeface="+mj-lt"/>
                  <a:buAutoNum type="arabicPeriod"/>
                </a:pPr>
                <a:r>
                  <a:rPr lang="he-IL" sz="2000" dirty="0" smtClean="0"/>
                  <a:t>750 </a:t>
                </a:r>
                <a:r>
                  <a:rPr lang="he-IL" sz="2000" dirty="0"/>
                  <a:t>מיקרו שניות?</a:t>
                </a:r>
              </a:p>
              <a:p>
                <a:pPr marL="457200" indent="-457200" fontAlgn="base">
                  <a:lnSpc>
                    <a:spcPct val="150000"/>
                  </a:lnSpc>
                  <a:buFont typeface="+mj-lt"/>
                  <a:buAutoNum type="arabicPeriod"/>
                </a:pPr>
                <a:r>
                  <a:rPr lang="he-IL" sz="2000" dirty="0" smtClean="0"/>
                  <a:t>1500 </a:t>
                </a:r>
                <a:r>
                  <a:rPr lang="he-IL" sz="2000" dirty="0"/>
                  <a:t>מיקרו שניות?</a:t>
                </a:r>
              </a:p>
              <a:p>
                <a:pPr marL="457200" indent="-457200" fontAlgn="base">
                  <a:lnSpc>
                    <a:spcPct val="150000"/>
                  </a:lnSpc>
                  <a:buFont typeface="+mj-lt"/>
                  <a:buAutoNum type="arabicPeriod"/>
                </a:pPr>
                <a:r>
                  <a:rPr lang="he-IL" sz="2000" dirty="0" smtClean="0"/>
                  <a:t>0.00023</a:t>
                </a:r>
                <a:r>
                  <a:rPr lang="he-IL" sz="2000" dirty="0"/>
                  <a:t>  שניות?</a:t>
                </a:r>
              </a:p>
              <a:p>
                <a:pPr marL="457200" lvl="0" indent="0" algn="r" rtl="1">
                  <a:lnSpc>
                    <a:spcPct val="115000"/>
                  </a:lnSpc>
                  <a:spcBef>
                    <a:spcPts val="0"/>
                  </a:spcBef>
                  <a:spcAft>
                    <a:spcPts val="0"/>
                  </a:spcAft>
                  <a:buNone/>
                </a:pPr>
                <a:endParaRPr lang="he-IL" sz="2000" dirty="0"/>
              </a:p>
              <a:p>
                <a:r>
                  <a:rPr lang="he-IL" sz="1600" dirty="0"/>
                  <a:t/>
                </a:r>
                <a:br>
                  <a:rPr lang="he-IL" sz="1600" dirty="0"/>
                </a:br>
                <a:r>
                  <a:rPr lang="he-IL" sz="2000" dirty="0" smtClean="0"/>
                  <a:t/>
                </a:r>
                <a:br>
                  <a:rPr lang="he-IL" sz="2000" dirty="0" smtClean="0"/>
                </a:br>
                <a:endParaRPr lang="he-IL" sz="2300" b="1" dirty="0" smtClean="0"/>
              </a:p>
              <a:p>
                <a:pPr marL="457200" lvl="0" indent="-323850" algn="r" rtl="1">
                  <a:lnSpc>
                    <a:spcPct val="115000"/>
                  </a:lnSpc>
                  <a:spcBef>
                    <a:spcPts val="0"/>
                  </a:spcBef>
                  <a:spcAft>
                    <a:spcPts val="0"/>
                  </a:spcAft>
                  <a:buSzPts val="1500"/>
                  <a:buAutoNum type="arabicPeriod"/>
                </a:pPr>
                <a14:m>
                  <m:oMath xmlns:m="http://schemas.openxmlformats.org/officeDocument/2006/math">
                    <m:r>
                      <a:rPr lang="en-US" sz="1500" b="0" i="1" smtClean="0">
                        <a:latin typeface="Cambria Math" panose="02040503050406030204" pitchFamily="18" charset="0"/>
                      </a:rPr>
                      <m:t>𝐷</m:t>
                    </m:r>
                    <m:r>
                      <a:rPr lang="he-IL" sz="1500" b="0" i="1" smtClean="0">
                        <a:latin typeface="Cambria Math" panose="02040503050406030204" pitchFamily="18" charset="0"/>
                      </a:rPr>
                      <m:t>=</m:t>
                    </m:r>
                    <m:f>
                      <m:fPr>
                        <m:ctrlPr>
                          <a:rPr lang="he-IL" sz="1500" b="0" i="1" smtClean="0">
                            <a:latin typeface="Cambria Math" panose="02040503050406030204" pitchFamily="18" charset="0"/>
                          </a:rPr>
                        </m:ctrlPr>
                      </m:fPr>
                      <m:num>
                        <m:r>
                          <a:rPr lang="he-IL" sz="1500" b="0" i="1" smtClean="0">
                            <a:latin typeface="Cambria Math" panose="02040503050406030204" pitchFamily="18" charset="0"/>
                          </a:rPr>
                          <m:t>750</m:t>
                        </m:r>
                      </m:num>
                      <m:den>
                        <m:r>
                          <a:rPr lang="he-IL" sz="1500" b="0" i="1" smtClean="0">
                            <a:latin typeface="Cambria Math" panose="02040503050406030204" pitchFamily="18" charset="0"/>
                          </a:rPr>
                          <m:t>2</m:t>
                        </m:r>
                      </m:den>
                    </m:f>
                    <m:r>
                      <a:rPr lang="he-IL" sz="1500" b="0" i="1" smtClean="0">
                        <a:latin typeface="Cambria Math" panose="02040503050406030204" pitchFamily="18" charset="0"/>
                        <a:ea typeface="Cambria Math" panose="02040503050406030204" pitchFamily="18" charset="0"/>
                      </a:rPr>
                      <m:t>×</m:t>
                    </m:r>
                    <m:r>
                      <a:rPr lang="he-IL" sz="1500" b="0" i="1" smtClean="0">
                        <a:latin typeface="Cambria Math" panose="02040503050406030204" pitchFamily="18" charset="0"/>
                      </a:rPr>
                      <m:t>0</m:t>
                    </m:r>
                    <m:r>
                      <a:rPr lang="he-IL" sz="1500" b="0" i="1" smtClean="0">
                        <a:latin typeface="Cambria Math" panose="02040503050406030204" pitchFamily="18" charset="0"/>
                      </a:rPr>
                      <m:t>.</m:t>
                    </m:r>
                    <m:r>
                      <a:rPr lang="he-IL" sz="1500" b="0" i="1" smtClean="0">
                        <a:latin typeface="Cambria Math" panose="02040503050406030204" pitchFamily="18" charset="0"/>
                      </a:rPr>
                      <m:t>0343</m:t>
                    </m:r>
                    <m:r>
                      <a:rPr lang="en-US" sz="1500" b="0" i="0" smtClean="0">
                        <a:latin typeface="Cambria Math" panose="02040503050406030204" pitchFamily="18" charset="0"/>
                      </a:rPr>
                      <m:t>=</m:t>
                    </m:r>
                    <m:r>
                      <a:rPr lang="en-US" sz="1500" b="0" i="0" smtClean="0">
                        <a:latin typeface="Cambria Math" panose="02040503050406030204" pitchFamily="18" charset="0"/>
                      </a:rPr>
                      <m:t>12</m:t>
                    </m:r>
                    <m:r>
                      <a:rPr lang="en-US" sz="1500" b="0" i="0" smtClean="0">
                        <a:latin typeface="Cambria Math" panose="02040503050406030204" pitchFamily="18" charset="0"/>
                      </a:rPr>
                      <m:t>.</m:t>
                    </m:r>
                    <m:r>
                      <a:rPr lang="en-US" sz="1500" b="0" i="0" smtClean="0">
                        <a:latin typeface="Cambria Math" panose="02040503050406030204" pitchFamily="18" charset="0"/>
                      </a:rPr>
                      <m:t>86</m:t>
                    </m:r>
                    <m:r>
                      <a:rPr lang="en-US" sz="1500" b="0" i="0" smtClean="0">
                        <a:latin typeface="Cambria Math" panose="02040503050406030204" pitchFamily="18" charset="0"/>
                      </a:rPr>
                      <m:t> </m:t>
                    </m:r>
                    <m:r>
                      <m:rPr>
                        <m:sty m:val="p"/>
                      </m:rPr>
                      <a:rPr lang="en-US" sz="1500" b="0" i="0" smtClean="0">
                        <a:latin typeface="Cambria Math" panose="02040503050406030204" pitchFamily="18" charset="0"/>
                      </a:rPr>
                      <m:t>cm</m:t>
                    </m:r>
                  </m:oMath>
                </a14:m>
                <a:endParaRPr lang="en-US" sz="1500" dirty="0"/>
              </a:p>
              <a:p>
                <a:pPr marL="457200" indent="-323850">
                  <a:lnSpc>
                    <a:spcPct val="115000"/>
                  </a:lnSpc>
                  <a:buSzPts val="1500"/>
                  <a:buFontTx/>
                  <a:buAutoNum type="arabicPeriod"/>
                </a:pPr>
                <a14:m>
                  <m:oMath xmlns:m="http://schemas.openxmlformats.org/officeDocument/2006/math">
                    <m:r>
                      <a:rPr lang="en-US" sz="1500" i="1">
                        <a:latin typeface="Cambria Math" panose="02040503050406030204" pitchFamily="18" charset="0"/>
                      </a:rPr>
                      <m:t>𝐷</m:t>
                    </m:r>
                    <m:r>
                      <a:rPr lang="he-IL" sz="1500" i="1">
                        <a:latin typeface="Cambria Math" panose="02040503050406030204" pitchFamily="18" charset="0"/>
                      </a:rPr>
                      <m:t>=</m:t>
                    </m:r>
                    <m:f>
                      <m:fPr>
                        <m:ctrlPr>
                          <a:rPr lang="he-IL" sz="1500" i="1">
                            <a:latin typeface="Cambria Math" panose="02040503050406030204" pitchFamily="18" charset="0"/>
                          </a:rPr>
                        </m:ctrlPr>
                      </m:fPr>
                      <m:num>
                        <m:r>
                          <a:rPr lang="en-US" sz="1500" b="0" i="1" smtClean="0">
                            <a:latin typeface="Cambria Math" panose="02040503050406030204" pitchFamily="18" charset="0"/>
                          </a:rPr>
                          <m:t>1500</m:t>
                        </m:r>
                      </m:num>
                      <m:den>
                        <m:r>
                          <a:rPr lang="he-IL" sz="1500" i="1">
                            <a:latin typeface="Cambria Math" panose="02040503050406030204" pitchFamily="18" charset="0"/>
                          </a:rPr>
                          <m:t>2</m:t>
                        </m:r>
                      </m:den>
                    </m:f>
                    <m:r>
                      <a:rPr lang="he-IL" sz="1500" i="1">
                        <a:latin typeface="Cambria Math" panose="02040503050406030204" pitchFamily="18" charset="0"/>
                        <a:ea typeface="Cambria Math" panose="02040503050406030204" pitchFamily="18" charset="0"/>
                      </a:rPr>
                      <m:t>×</m:t>
                    </m:r>
                    <m:r>
                      <a:rPr lang="he-IL" sz="1500" i="1">
                        <a:latin typeface="Cambria Math" panose="02040503050406030204" pitchFamily="18" charset="0"/>
                      </a:rPr>
                      <m:t>0</m:t>
                    </m:r>
                    <m:r>
                      <a:rPr lang="he-IL" sz="1500" i="1">
                        <a:latin typeface="Cambria Math" panose="02040503050406030204" pitchFamily="18" charset="0"/>
                      </a:rPr>
                      <m:t>.</m:t>
                    </m:r>
                    <m:r>
                      <a:rPr lang="he-IL" sz="1500" i="1">
                        <a:latin typeface="Cambria Math" panose="02040503050406030204" pitchFamily="18" charset="0"/>
                      </a:rPr>
                      <m:t>0343</m:t>
                    </m:r>
                    <m:r>
                      <a:rPr lang="en-US" sz="1500">
                        <a:latin typeface="Cambria Math" panose="02040503050406030204" pitchFamily="18" charset="0"/>
                      </a:rPr>
                      <m:t>=</m:t>
                    </m:r>
                    <m:r>
                      <a:rPr lang="en-US" sz="1500" b="0" i="0" smtClean="0">
                        <a:latin typeface="Cambria Math" panose="02040503050406030204" pitchFamily="18" charset="0"/>
                      </a:rPr>
                      <m:t>25</m:t>
                    </m:r>
                    <m:r>
                      <a:rPr lang="en-US" sz="1500" b="0" i="0" smtClean="0">
                        <a:latin typeface="Cambria Math" panose="02040503050406030204" pitchFamily="18" charset="0"/>
                      </a:rPr>
                      <m:t>.</m:t>
                    </m:r>
                    <m:r>
                      <a:rPr lang="en-US" sz="1500" b="0" i="0" smtClean="0">
                        <a:latin typeface="Cambria Math" panose="02040503050406030204" pitchFamily="18" charset="0"/>
                      </a:rPr>
                      <m:t>72</m:t>
                    </m:r>
                    <m:r>
                      <a:rPr lang="en-US" sz="1500">
                        <a:latin typeface="Cambria Math" panose="02040503050406030204" pitchFamily="18" charset="0"/>
                      </a:rPr>
                      <m:t> </m:t>
                    </m:r>
                    <m:r>
                      <m:rPr>
                        <m:sty m:val="p"/>
                      </m:rPr>
                      <a:rPr lang="en-US" sz="1500">
                        <a:latin typeface="Cambria Math" panose="02040503050406030204" pitchFamily="18" charset="0"/>
                      </a:rPr>
                      <m:t>cm</m:t>
                    </m:r>
                  </m:oMath>
                </a14:m>
                <a:endParaRPr lang="en-US" sz="1500" dirty="0"/>
              </a:p>
              <a:p>
                <a:pPr marL="457200" indent="-323850">
                  <a:lnSpc>
                    <a:spcPct val="115000"/>
                  </a:lnSpc>
                  <a:buSzPts val="1500"/>
                  <a:buFontTx/>
                  <a:buAutoNum type="arabicPeriod"/>
                </a:pPr>
                <a14:m>
                  <m:oMath xmlns:m="http://schemas.openxmlformats.org/officeDocument/2006/math">
                    <m:r>
                      <a:rPr lang="en-US" sz="1500" i="1">
                        <a:latin typeface="Cambria Math" panose="02040503050406030204" pitchFamily="18" charset="0"/>
                      </a:rPr>
                      <m:t>𝐷</m:t>
                    </m:r>
                    <m:r>
                      <a:rPr lang="he-IL" sz="1500" i="1">
                        <a:latin typeface="Cambria Math" panose="02040503050406030204" pitchFamily="18" charset="0"/>
                      </a:rPr>
                      <m:t>=</m:t>
                    </m:r>
                    <m:f>
                      <m:fPr>
                        <m:ctrlPr>
                          <a:rPr lang="he-IL" sz="1500" i="1">
                            <a:latin typeface="Cambria Math" panose="02040503050406030204" pitchFamily="18" charset="0"/>
                          </a:rPr>
                        </m:ctrlPr>
                      </m:fPr>
                      <m:num>
                        <m:r>
                          <a:rPr lang="en-US" sz="1500" b="0" i="1" smtClean="0">
                            <a:latin typeface="Cambria Math" panose="02040503050406030204" pitchFamily="18" charset="0"/>
                          </a:rPr>
                          <m:t>230</m:t>
                        </m:r>
                      </m:num>
                      <m:den>
                        <m:r>
                          <a:rPr lang="he-IL" sz="1500" i="1">
                            <a:latin typeface="Cambria Math" panose="02040503050406030204" pitchFamily="18" charset="0"/>
                          </a:rPr>
                          <m:t>2</m:t>
                        </m:r>
                      </m:den>
                    </m:f>
                    <m:r>
                      <a:rPr lang="he-IL" sz="1500" i="1">
                        <a:latin typeface="Cambria Math" panose="02040503050406030204" pitchFamily="18" charset="0"/>
                        <a:ea typeface="Cambria Math" panose="02040503050406030204" pitchFamily="18" charset="0"/>
                      </a:rPr>
                      <m:t>×</m:t>
                    </m:r>
                    <m:r>
                      <a:rPr lang="he-IL" sz="1500" i="1">
                        <a:latin typeface="Cambria Math" panose="02040503050406030204" pitchFamily="18" charset="0"/>
                      </a:rPr>
                      <m:t>0</m:t>
                    </m:r>
                    <m:r>
                      <a:rPr lang="he-IL" sz="1500" i="1">
                        <a:latin typeface="Cambria Math" panose="02040503050406030204" pitchFamily="18" charset="0"/>
                      </a:rPr>
                      <m:t>.</m:t>
                    </m:r>
                    <m:r>
                      <a:rPr lang="he-IL" sz="1500" i="1">
                        <a:latin typeface="Cambria Math" panose="02040503050406030204" pitchFamily="18" charset="0"/>
                      </a:rPr>
                      <m:t>0343</m:t>
                    </m:r>
                    <m:r>
                      <a:rPr lang="en-US" sz="1500">
                        <a:latin typeface="Cambria Math" panose="02040503050406030204" pitchFamily="18" charset="0"/>
                      </a:rPr>
                      <m:t>=</m:t>
                    </m:r>
                    <m:r>
                      <a:rPr lang="en-US" sz="1500" b="0" i="0" smtClean="0">
                        <a:latin typeface="Cambria Math" panose="02040503050406030204" pitchFamily="18" charset="0"/>
                      </a:rPr>
                      <m:t>3</m:t>
                    </m:r>
                    <m:r>
                      <a:rPr lang="en-US" sz="1500" b="0" i="0" smtClean="0">
                        <a:latin typeface="Cambria Math" panose="02040503050406030204" pitchFamily="18" charset="0"/>
                      </a:rPr>
                      <m:t>.</m:t>
                    </m:r>
                    <m:r>
                      <a:rPr lang="en-US" sz="1500" b="0" i="0" smtClean="0">
                        <a:latin typeface="Cambria Math" panose="02040503050406030204" pitchFamily="18" charset="0"/>
                      </a:rPr>
                      <m:t>94</m:t>
                    </m:r>
                    <m:r>
                      <a:rPr lang="en-US" sz="1500">
                        <a:latin typeface="Cambria Math" panose="02040503050406030204" pitchFamily="18" charset="0"/>
                      </a:rPr>
                      <m:t> </m:t>
                    </m:r>
                    <m:r>
                      <m:rPr>
                        <m:sty m:val="p"/>
                      </m:rPr>
                      <a:rPr lang="en-US" sz="1500">
                        <a:latin typeface="Cambria Math" panose="02040503050406030204" pitchFamily="18" charset="0"/>
                      </a:rPr>
                      <m:t>cm</m:t>
                    </m:r>
                  </m:oMath>
                </a14:m>
                <a:endParaRPr lang="en-US" sz="1500" dirty="0"/>
              </a:p>
              <a:p>
                <a:pPr marL="457200" lvl="0" indent="-323850" algn="r" rtl="1">
                  <a:lnSpc>
                    <a:spcPct val="115000"/>
                  </a:lnSpc>
                  <a:spcBef>
                    <a:spcPts val="0"/>
                  </a:spcBef>
                  <a:spcAft>
                    <a:spcPts val="0"/>
                  </a:spcAft>
                  <a:buSzPts val="1500"/>
                  <a:buAutoNum type="arabicPeriod"/>
                </a:pPr>
                <a:endParaRPr lang="en-US" sz="1500" dirty="0"/>
              </a:p>
              <a:p>
                <a:pPr marL="0" lvl="0" indent="0" algn="ctr" rtl="1">
                  <a:lnSpc>
                    <a:spcPct val="115000"/>
                  </a:lnSpc>
                  <a:spcBef>
                    <a:spcPts val="0"/>
                  </a:spcBef>
                  <a:spcAft>
                    <a:spcPts val="0"/>
                  </a:spcAft>
                  <a:buNone/>
                </a:pPr>
                <a:endParaRPr sz="1900" b="1" dirty="0"/>
              </a:p>
            </p:txBody>
          </p:sp>
        </mc:Choice>
        <mc:Fallback xmlns="">
          <p:sp>
            <p:nvSpPr>
              <p:cNvPr id="184" name="Google Shape;184;g1176fd1d998_1_54"/>
              <p:cNvSpPr txBox="1">
                <a:spLocks noRot="1" noChangeAspect="1" noMove="1" noResize="1" noEditPoints="1" noAdjustHandles="1" noChangeArrowheads="1" noChangeShapeType="1" noTextEdit="1"/>
              </p:cNvSpPr>
              <p:nvPr/>
            </p:nvSpPr>
            <p:spPr>
              <a:xfrm>
                <a:off x="693500" y="576225"/>
                <a:ext cx="8232300" cy="5182479"/>
              </a:xfrm>
              <a:prstGeom prst="rect">
                <a:avLst/>
              </a:prstGeom>
              <a:blipFill rotWithShape="0">
                <a:blip r:embed="rId3"/>
                <a:stretch>
                  <a:fillRect l="-444" r="-889"/>
                </a:stretch>
              </a:blipFill>
              <a:ln w="9525" cap="flat" cmpd="sng">
                <a:noFill/>
                <a:prstDash val="solid"/>
                <a:round/>
                <a:headEnd type="none" w="sm" len="sm"/>
                <a:tailEnd type="none" w="sm" len="sm"/>
              </a:ln>
            </p:spPr>
            <p:txBody>
              <a:bodyPr/>
              <a:lstStyle/>
              <a:p>
                <a:r>
                  <a:rPr lang="en-US">
                    <a:noFill/>
                  </a:rPr>
                  <a:t> </a:t>
                </a:r>
              </a:p>
            </p:txBody>
          </p:sp>
        </mc:Fallback>
      </mc:AlternateContent>
      <p:pic>
        <p:nvPicPr>
          <p:cNvPr id="185" name="Google Shape;185;g1176fd1d998_1_54"/>
          <p:cNvPicPr preferRelativeResize="0"/>
          <p:nvPr/>
        </p:nvPicPr>
        <p:blipFill>
          <a:blip r:embed="rId4">
            <a:alphaModFix/>
          </a:blip>
          <a:stretch>
            <a:fillRect/>
          </a:stretch>
        </p:blipFill>
        <p:spPr>
          <a:xfrm>
            <a:off x="845175" y="1046250"/>
            <a:ext cx="1752600" cy="1276350"/>
          </a:xfrm>
          <a:prstGeom prst="rect">
            <a:avLst/>
          </a:prstGeom>
          <a:noFill/>
          <a:ln>
            <a:noFill/>
          </a:ln>
        </p:spPr>
      </p:pic>
      <p:sp>
        <p:nvSpPr>
          <p:cNvPr id="2" name="Rectangle 1"/>
          <p:cNvSpPr/>
          <p:nvPr/>
        </p:nvSpPr>
        <p:spPr>
          <a:xfrm>
            <a:off x="693500" y="3286312"/>
            <a:ext cx="8038375" cy="523220"/>
          </a:xfrm>
          <a:prstGeom prst="rect">
            <a:avLst/>
          </a:prstGeom>
        </p:spPr>
        <p:txBody>
          <a:bodyPr wrap="square">
            <a:spAutoFit/>
          </a:bodyPr>
          <a:lstStyle/>
          <a:p>
            <a:r>
              <a:rPr lang="he-IL" sz="1400" b="1" dirty="0"/>
              <a:t>שימו לב</a:t>
            </a:r>
            <a:r>
              <a:rPr lang="he-IL" sz="1400" dirty="0"/>
              <a:t>: מהירות הקול היא 343 מטר לשנייה אבל כאן מתאים להשתמש במהירות כשהיא נתונה על ידי 0.0343 סנטימטר למיקרו-שנייה.</a:t>
            </a:r>
          </a:p>
        </p:txBody>
      </p:sp>
      <p:sp>
        <p:nvSpPr>
          <p:cNvPr id="3" name="Title 2"/>
          <p:cNvSpPr>
            <a:spLocks noGrp="1"/>
          </p:cNvSpPr>
          <p:nvPr>
            <p:ph type="title"/>
          </p:nvPr>
        </p:nvSpPr>
        <p:spPr>
          <a:xfrm>
            <a:off x="738994" y="-223450"/>
            <a:ext cx="8141311" cy="1154029"/>
          </a:xfrm>
        </p:spPr>
        <p:txBody>
          <a:bodyPr>
            <a:normAutofit/>
          </a:bodyPr>
          <a:lstStyle/>
          <a:p>
            <a:pPr>
              <a:spcBef>
                <a:spcPts val="0"/>
              </a:spcBef>
              <a:buClr>
                <a:schemeClr val="dk1"/>
              </a:buClr>
              <a:buSzPts val="3500"/>
            </a:pPr>
            <a:r>
              <a:rPr lang="he-IL" dirty="0"/>
              <a:t>חיישן אולטרא-סוני: תירגול</a:t>
            </a:r>
          </a:p>
        </p:txBody>
      </p:sp>
    </p:spTree>
    <p:extLst>
      <p:ext uri="{BB962C8B-B14F-4D97-AF65-F5344CB8AC3E}">
        <p14:creationId xmlns:p14="http://schemas.microsoft.com/office/powerpoint/2010/main" val="4133778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5" name="Google Shape;185;g1176fd1d998_1_54"/>
          <p:cNvPicPr preferRelativeResize="0"/>
          <p:nvPr/>
        </p:nvPicPr>
        <p:blipFill>
          <a:blip r:embed="rId3">
            <a:alphaModFix/>
          </a:blip>
          <a:stretch>
            <a:fillRect/>
          </a:stretch>
        </p:blipFill>
        <p:spPr>
          <a:xfrm>
            <a:off x="919603" y="89320"/>
            <a:ext cx="1752600" cy="1276350"/>
          </a:xfrm>
          <a:prstGeom prst="rect">
            <a:avLst/>
          </a:prstGeom>
          <a:noFill/>
          <a:ln>
            <a:noFill/>
          </a:ln>
        </p:spPr>
      </p:pic>
      <p:sp>
        <p:nvSpPr>
          <p:cNvPr id="2" name="Rectangle 1"/>
          <p:cNvSpPr/>
          <p:nvPr/>
        </p:nvSpPr>
        <p:spPr>
          <a:xfrm>
            <a:off x="438318" y="1524551"/>
            <a:ext cx="8038375" cy="369332"/>
          </a:xfrm>
          <a:prstGeom prst="rect">
            <a:avLst/>
          </a:prstGeom>
        </p:spPr>
        <p:txBody>
          <a:bodyPr wrap="square">
            <a:spAutoFit/>
          </a:bodyPr>
          <a:lstStyle/>
          <a:p>
            <a:r>
              <a:rPr lang="he-IL" b="1" dirty="0" smtClean="0"/>
              <a:t>כדי להפעיל את החיישן ולעקוב אחרי התוצאות שהתקבלו, נשתמש במעבד</a:t>
            </a:r>
            <a:endParaRPr lang="he-IL" dirty="0"/>
          </a:p>
        </p:txBody>
      </p:sp>
      <p:sp>
        <p:nvSpPr>
          <p:cNvPr id="3" name="Title 2"/>
          <p:cNvSpPr>
            <a:spLocks noGrp="1"/>
          </p:cNvSpPr>
          <p:nvPr>
            <p:ph type="title"/>
          </p:nvPr>
        </p:nvSpPr>
        <p:spPr>
          <a:xfrm>
            <a:off x="738994" y="-223450"/>
            <a:ext cx="8141311" cy="1154029"/>
          </a:xfrm>
        </p:spPr>
        <p:txBody>
          <a:bodyPr>
            <a:normAutofit/>
          </a:bodyPr>
          <a:lstStyle/>
          <a:p>
            <a:pPr>
              <a:spcBef>
                <a:spcPts val="0"/>
              </a:spcBef>
              <a:buClr>
                <a:schemeClr val="dk1"/>
              </a:buClr>
              <a:buSzPts val="3500"/>
            </a:pPr>
            <a:r>
              <a:rPr lang="he-IL" dirty="0"/>
              <a:t>חיישן אולטרא-סוני: הפעלה וקריאה</a:t>
            </a:r>
          </a:p>
        </p:txBody>
      </p:sp>
      <p:pic>
        <p:nvPicPr>
          <p:cNvPr id="8" name="Google Shape;209;g1176fd1d998_1_135"/>
          <p:cNvPicPr preferRelativeResize="0"/>
          <p:nvPr/>
        </p:nvPicPr>
        <p:blipFill>
          <a:blip r:embed="rId4">
            <a:alphaModFix/>
          </a:blip>
          <a:stretch>
            <a:fillRect/>
          </a:stretch>
        </p:blipFill>
        <p:spPr>
          <a:xfrm>
            <a:off x="3038880" y="2487855"/>
            <a:ext cx="3898425" cy="2899450"/>
          </a:xfrm>
          <a:prstGeom prst="rect">
            <a:avLst/>
          </a:prstGeom>
          <a:noFill/>
          <a:ln>
            <a:noFill/>
          </a:ln>
        </p:spPr>
      </p:pic>
    </p:spTree>
    <p:extLst>
      <p:ext uri="{BB962C8B-B14F-4D97-AF65-F5344CB8AC3E}">
        <p14:creationId xmlns:p14="http://schemas.microsoft.com/office/powerpoint/2010/main" val="24997356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176fd1d998_1_135"/>
          <p:cNvSpPr txBox="1">
            <a:spLocks noGrp="1"/>
          </p:cNvSpPr>
          <p:nvPr>
            <p:ph type="title"/>
          </p:nvPr>
        </p:nvSpPr>
        <p:spPr>
          <a:xfrm>
            <a:off x="942225" y="-173089"/>
            <a:ext cx="7886700" cy="1108200"/>
          </a:xfrm>
          <a:prstGeom prst="rect">
            <a:avLst/>
          </a:prstGeom>
          <a:noFill/>
          <a:ln>
            <a:noFill/>
          </a:ln>
        </p:spPr>
        <p:txBody>
          <a:bodyPr spcFirstLastPara="1" wrap="square" lIns="91425" tIns="45700" rIns="91425" bIns="45700" anchor="ctr" anchorCtr="0">
            <a:normAutofit/>
          </a:bodyPr>
          <a:lstStyle/>
          <a:p>
            <a:r>
              <a:rPr lang="he-IL" dirty="0" smtClean="0"/>
              <a:t>מעבד</a:t>
            </a:r>
            <a:r>
              <a:rPr lang="en-US" dirty="0" err="1" smtClean="0"/>
              <a:t>NodeMCU</a:t>
            </a:r>
            <a:r>
              <a:rPr lang="en-US" dirty="0" smtClean="0"/>
              <a:t> </a:t>
            </a:r>
            <a:r>
              <a:rPr lang="he-IL" dirty="0" smtClean="0"/>
              <a:t>: הקדמה</a:t>
            </a:r>
            <a:endParaRPr dirty="0"/>
          </a:p>
        </p:txBody>
      </p:sp>
      <p:pic>
        <p:nvPicPr>
          <p:cNvPr id="209" name="Google Shape;209;g1176fd1d998_1_135"/>
          <p:cNvPicPr preferRelativeResize="0"/>
          <p:nvPr/>
        </p:nvPicPr>
        <p:blipFill>
          <a:blip r:embed="rId3">
            <a:alphaModFix/>
          </a:blip>
          <a:stretch>
            <a:fillRect/>
          </a:stretch>
        </p:blipFill>
        <p:spPr>
          <a:xfrm>
            <a:off x="3166470" y="3491125"/>
            <a:ext cx="3898425" cy="2899450"/>
          </a:xfrm>
          <a:prstGeom prst="rect">
            <a:avLst/>
          </a:prstGeom>
          <a:noFill/>
          <a:ln>
            <a:noFill/>
          </a:ln>
        </p:spPr>
      </p:pic>
      <p:sp>
        <p:nvSpPr>
          <p:cNvPr id="210" name="Google Shape;210;g1176fd1d998_1_135"/>
          <p:cNvSpPr txBox="1"/>
          <p:nvPr/>
        </p:nvSpPr>
        <p:spPr>
          <a:xfrm>
            <a:off x="748125" y="637925"/>
            <a:ext cx="8080800" cy="3696366"/>
          </a:xfrm>
          <a:prstGeom prst="rect">
            <a:avLst/>
          </a:prstGeom>
          <a:noFill/>
          <a:ln>
            <a:noFill/>
          </a:ln>
        </p:spPr>
        <p:txBody>
          <a:bodyPr spcFirstLastPara="1" wrap="square" lIns="91425" tIns="91425" rIns="91425" bIns="91425" anchor="t" anchorCtr="0">
            <a:spAutoFit/>
          </a:bodyPr>
          <a:lstStyle/>
          <a:p>
            <a:r>
              <a:rPr lang="he-IL" dirty="0"/>
              <a:t>מעבד הוא מערכת אלקטרונית ספרתית המסוגלת להריץ תוכנה ובאמצעותה לבצע מגוון רחב של  פעולות בינהן:</a:t>
            </a:r>
          </a:p>
          <a:p>
            <a:pPr marL="342900" indent="-342900" fontAlgn="base">
              <a:buFont typeface="+mj-lt"/>
              <a:buAutoNum type="arabicPeriod"/>
            </a:pPr>
            <a:r>
              <a:rPr lang="he-IL" dirty="0"/>
              <a:t>לחשב חישובים</a:t>
            </a:r>
          </a:p>
          <a:p>
            <a:pPr marL="342900" indent="-342900" fontAlgn="base">
              <a:buFont typeface="+mj-lt"/>
              <a:buAutoNum type="arabicPeriod"/>
            </a:pPr>
            <a:r>
              <a:rPr lang="he-IL" dirty="0"/>
              <a:t>לבצע פעולות לוגיות - קבלת החלטות על פי תנאים שונים</a:t>
            </a:r>
          </a:p>
          <a:p>
            <a:pPr marL="342900" indent="-342900" fontAlgn="base">
              <a:buFont typeface="+mj-lt"/>
              <a:buAutoNum type="arabicPeriod"/>
            </a:pPr>
            <a:r>
              <a:rPr lang="he-IL" dirty="0"/>
              <a:t>ביצוע פעולות ב"עולם החיצון" כגון: </a:t>
            </a:r>
          </a:p>
          <a:p>
            <a:pPr marL="800100" lvl="1" indent="-342900" fontAlgn="base">
              <a:buFont typeface="+mj-lt"/>
              <a:buAutoNum type="alphaLcPeriod"/>
            </a:pPr>
            <a:r>
              <a:rPr lang="he-IL" dirty="0"/>
              <a:t>כתיבה וקריאה של מידע מהזיכרון</a:t>
            </a:r>
          </a:p>
          <a:p>
            <a:pPr marL="800100" lvl="1" indent="-342900" fontAlgn="base">
              <a:buFont typeface="+mj-lt"/>
              <a:buAutoNum type="alphaLcPeriod"/>
            </a:pPr>
            <a:r>
              <a:rPr lang="he-IL" dirty="0"/>
              <a:t>הצגת נתונים על המסך</a:t>
            </a:r>
          </a:p>
          <a:p>
            <a:pPr marL="800100" lvl="1" indent="-342900" fontAlgn="base">
              <a:buFont typeface="+mj-lt"/>
              <a:buAutoNum type="alphaLcPeriod"/>
            </a:pPr>
            <a:r>
              <a:rPr lang="he-IL" dirty="0"/>
              <a:t>הדפסת נתונים</a:t>
            </a:r>
          </a:p>
          <a:p>
            <a:pPr marL="800100" lvl="1" indent="-342900" fontAlgn="base">
              <a:buFont typeface="+mj-lt"/>
              <a:buAutoNum type="alphaLcPeriod"/>
            </a:pPr>
            <a:r>
              <a:rPr lang="he-IL" dirty="0"/>
              <a:t>תקשורת עם רכיבים סמוכים (שליחה וקבלת נתונים בצורה חוטית ואלחוטית)</a:t>
            </a:r>
          </a:p>
          <a:p>
            <a:pPr marL="457200">
              <a:lnSpc>
                <a:spcPct val="136363"/>
              </a:lnSpc>
              <a:spcBef>
                <a:spcPts val="200"/>
              </a:spcBef>
            </a:pPr>
            <a:endParaRPr sz="2600" dirty="0"/>
          </a:p>
          <a:p>
            <a:pPr marL="0" lvl="0" indent="0" algn="r" rtl="1">
              <a:lnSpc>
                <a:spcPct val="136363"/>
              </a:lnSpc>
              <a:spcBef>
                <a:spcPts val="200"/>
              </a:spcBef>
              <a:spcAft>
                <a:spcPts val="200"/>
              </a:spcAft>
              <a:buNone/>
            </a:pPr>
            <a:r>
              <a:rPr lang="x-none" sz="1900" dirty="0">
                <a:solidFill>
                  <a:srgbClr val="666666"/>
                </a:solidFill>
              </a:rPr>
              <a:t>:</a:t>
            </a:r>
            <a:endParaRPr sz="2600" dirty="0"/>
          </a:p>
        </p:txBody>
      </p:sp>
    </p:spTree>
    <p:extLst>
      <p:ext uri="{BB962C8B-B14F-4D97-AF65-F5344CB8AC3E}">
        <p14:creationId xmlns:p14="http://schemas.microsoft.com/office/powerpoint/2010/main" val="1622869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g1274e140df0_0_34"/>
          <p:cNvSpPr txBox="1"/>
          <p:nvPr/>
        </p:nvSpPr>
        <p:spPr>
          <a:xfrm>
            <a:off x="748125" y="960950"/>
            <a:ext cx="8080800" cy="2990532"/>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2300" dirty="0"/>
              <a:t>מעבדים הם חלקים מרכזיים במחשבים וגם במכשירים אלקטרונים </a:t>
            </a:r>
            <a:r>
              <a:rPr lang="x-none" sz="2300" dirty="0" smtClean="0"/>
              <a:t>אחרים</a:t>
            </a:r>
            <a:r>
              <a:rPr lang="he-IL" sz="2300" dirty="0" smtClean="0"/>
              <a:t>, </a:t>
            </a:r>
            <a:r>
              <a:rPr lang="x-none" sz="2300" dirty="0" smtClean="0"/>
              <a:t>אך </a:t>
            </a:r>
            <a:r>
              <a:rPr lang="x-none" sz="2300" dirty="0"/>
              <a:t>ניתן להשתמש במעבדים שאינם מוטמעים במכשיר אלקטרוני. </a:t>
            </a:r>
            <a:endParaRPr sz="2300" dirty="0"/>
          </a:p>
          <a:p>
            <a:pPr marL="0" lvl="0" indent="0" algn="r" rtl="1">
              <a:spcBef>
                <a:spcPts val="800"/>
              </a:spcBef>
              <a:spcAft>
                <a:spcPts val="0"/>
              </a:spcAft>
              <a:buNone/>
            </a:pPr>
            <a:r>
              <a:rPr lang="x-none" sz="2300" dirty="0"/>
              <a:t>בואו נכיר את המעבד </a:t>
            </a:r>
            <a:r>
              <a:rPr lang="x-none" sz="2300" dirty="0" smtClean="0"/>
              <a:t>שלנו</a:t>
            </a:r>
            <a:r>
              <a:rPr lang="he-IL" sz="2300" dirty="0" smtClean="0"/>
              <a:t>: </a:t>
            </a:r>
            <a:r>
              <a:rPr lang="x-none" sz="2300" dirty="0" smtClean="0"/>
              <a:t> NodeMCU</a:t>
            </a:r>
            <a:endParaRPr lang="en-US" sz="2300" dirty="0"/>
          </a:p>
          <a:p>
            <a:pPr marL="0" lvl="0" indent="0" algn="r" rtl="1">
              <a:spcBef>
                <a:spcPts val="800"/>
              </a:spcBef>
              <a:spcAft>
                <a:spcPts val="0"/>
              </a:spcAft>
              <a:buNone/>
            </a:pPr>
            <a:r>
              <a:rPr lang="he-IL" sz="2300" dirty="0" smtClean="0"/>
              <a:t>לשם כך, </a:t>
            </a:r>
            <a:r>
              <a:rPr lang="he-IL" sz="2400" dirty="0" smtClean="0"/>
              <a:t>נחבר למעבד </a:t>
            </a:r>
            <a:r>
              <a:rPr lang="he-IL" sz="2400" dirty="0"/>
              <a:t>מעגל פשוט שכולל נורת לד ונגד ונריץ עליו תוכנה שתדליק ותכבה את הנורה לסירוגין. </a:t>
            </a:r>
            <a:br>
              <a:rPr lang="he-IL" sz="2400" dirty="0"/>
            </a:br>
            <a:endParaRPr sz="2900" dirty="0"/>
          </a:p>
        </p:txBody>
      </p:sp>
      <p:sp>
        <p:nvSpPr>
          <p:cNvPr id="5" name="Google Shape;208;g1176fd1d998_1_135"/>
          <p:cNvSpPr txBox="1">
            <a:spLocks noGrp="1"/>
          </p:cNvSpPr>
          <p:nvPr>
            <p:ph type="title"/>
          </p:nvPr>
        </p:nvSpPr>
        <p:spPr>
          <a:xfrm>
            <a:off x="661040" y="0"/>
            <a:ext cx="8141311" cy="1154029"/>
          </a:xfrm>
          <a:prstGeom prst="rect">
            <a:avLst/>
          </a:prstGeom>
          <a:noFill/>
          <a:ln>
            <a:noFill/>
          </a:ln>
        </p:spPr>
        <p:txBody>
          <a:bodyPr spcFirstLastPara="1" wrap="square" lIns="91425" tIns="45700" rIns="91425" bIns="45700" anchor="ctr" anchorCtr="0">
            <a:normAutofit/>
          </a:bodyPr>
          <a:lstStyle/>
          <a:p>
            <a:r>
              <a:rPr lang="he-IL" dirty="0" smtClean="0"/>
              <a:t>מעבד</a:t>
            </a:r>
            <a:r>
              <a:rPr lang="en-US" dirty="0" err="1" smtClean="0"/>
              <a:t>NodeMCU</a:t>
            </a:r>
            <a:r>
              <a:rPr lang="en-US" dirty="0" smtClean="0"/>
              <a:t> </a:t>
            </a:r>
            <a:r>
              <a:rPr lang="he-IL" dirty="0" smtClean="0"/>
              <a:t>: הקדמה</a:t>
            </a:r>
            <a:endParaRPr dirty="0"/>
          </a:p>
        </p:txBody>
      </p:sp>
      <p:pic>
        <p:nvPicPr>
          <p:cNvPr id="1028" name="Picture 4" descr="https://lh4.googleusercontent.com/RxXftO5SXRdunnjcBANQLkFACuILml-Gkr7QPciNhTAtQ-16FTHC03E_YbANjX9TABvlbvr8aXPK6zZWI4fS_1Kn-y7XshxtIRza6z92lcyPt1L5JbxKq3zpV7EG2JGR2C1EFCqLU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6393" y="3924332"/>
            <a:ext cx="3490607" cy="196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75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g1274e140df0_0_34"/>
          <p:cNvSpPr txBox="1"/>
          <p:nvPr/>
        </p:nvSpPr>
        <p:spPr>
          <a:xfrm>
            <a:off x="4005071" y="960950"/>
            <a:ext cx="4823853" cy="2862292"/>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he-IL" sz="2900" dirty="0" smtClean="0"/>
              <a:t>במשימה זאת:</a:t>
            </a:r>
          </a:p>
          <a:p>
            <a:pPr marL="514350" lvl="0" indent="-514350" algn="r" rtl="1">
              <a:spcBef>
                <a:spcPts val="0"/>
              </a:spcBef>
              <a:spcAft>
                <a:spcPts val="0"/>
              </a:spcAft>
              <a:buAutoNum type="arabicPeriod"/>
            </a:pPr>
            <a:r>
              <a:rPr lang="he-IL" sz="2900" dirty="0" smtClean="0"/>
              <a:t>נשתמש במעגל מוכן, או </a:t>
            </a:r>
            <a:r>
              <a:rPr lang="he-IL" sz="2900" dirty="0" smtClean="0">
                <a:hlinkClick r:id="rId3" action="ppaction://hlinksldjump"/>
              </a:rPr>
              <a:t>נבנה מעגל</a:t>
            </a:r>
            <a:endParaRPr lang="he-IL" sz="2900" dirty="0" smtClean="0"/>
          </a:p>
          <a:p>
            <a:pPr marL="514350" lvl="0" indent="-514350" algn="r" rtl="1">
              <a:spcBef>
                <a:spcPts val="0"/>
              </a:spcBef>
              <a:spcAft>
                <a:spcPts val="0"/>
              </a:spcAft>
              <a:buAutoNum type="arabicPeriod"/>
            </a:pPr>
            <a:r>
              <a:rPr lang="he-IL" sz="2900" dirty="0" smtClean="0"/>
              <a:t>נעלה את התוכנה למעבד</a:t>
            </a:r>
          </a:p>
          <a:p>
            <a:pPr marL="514350" lvl="0" indent="-514350" algn="r" rtl="1">
              <a:spcBef>
                <a:spcPts val="0"/>
              </a:spcBef>
              <a:spcAft>
                <a:spcPts val="0"/>
              </a:spcAft>
              <a:buAutoNum type="arabicPeriod"/>
            </a:pPr>
            <a:r>
              <a:rPr lang="he-IL" sz="2900" dirty="0" smtClean="0"/>
              <a:t>נפעיל את המעבד כך שידליק ויכבה את הנורה</a:t>
            </a:r>
            <a:endParaRPr sz="2900" dirty="0"/>
          </a:p>
        </p:txBody>
      </p:sp>
      <p:sp>
        <p:nvSpPr>
          <p:cNvPr id="5" name="Google Shape;208;g1176fd1d998_1_135"/>
          <p:cNvSpPr txBox="1">
            <a:spLocks noGrp="1"/>
          </p:cNvSpPr>
          <p:nvPr>
            <p:ph type="title"/>
          </p:nvPr>
        </p:nvSpPr>
        <p:spPr>
          <a:xfrm>
            <a:off x="661040" y="0"/>
            <a:ext cx="8141311" cy="1154029"/>
          </a:xfrm>
          <a:prstGeom prst="rect">
            <a:avLst/>
          </a:prstGeom>
          <a:noFill/>
          <a:ln>
            <a:noFill/>
          </a:ln>
        </p:spPr>
        <p:txBody>
          <a:bodyPr spcFirstLastPara="1" wrap="square" lIns="91425" tIns="45700" rIns="91425" bIns="45700" anchor="ctr" anchorCtr="0">
            <a:normAutofit/>
          </a:bodyPr>
          <a:lstStyle/>
          <a:p>
            <a:r>
              <a:rPr lang="he-IL" dirty="0" smtClean="0"/>
              <a:t>מעבד</a:t>
            </a:r>
            <a:r>
              <a:rPr lang="en-US" dirty="0" err="1" smtClean="0"/>
              <a:t>NodeMCU</a:t>
            </a:r>
            <a:r>
              <a:rPr lang="en-US" dirty="0" smtClean="0"/>
              <a:t> </a:t>
            </a:r>
            <a:r>
              <a:rPr lang="he-IL" dirty="0" smtClean="0"/>
              <a:t>: משימת הבהוב נורה</a:t>
            </a:r>
            <a:endParaRPr dirty="0"/>
          </a:p>
        </p:txBody>
      </p:sp>
      <p:pic>
        <p:nvPicPr>
          <p:cNvPr id="1026" name="Picture 2" descr="https://lh5.googleusercontent.com/qxAMlaADfcDh9czgxabpYzBkJ4wvro6iKQPqmiyvuVhuHY1bPxhxElhZsMFtx8cNImawbTaVNekdr1LDRkgZmEj3-rMwANgZ0W_D6qymsX4y7CFnl4LRnkt4Sum7nq4fzUMchky_yz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344" y="1154029"/>
            <a:ext cx="2793749" cy="371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56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116e5fbe8d8_0_54"/>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marL="0" lvl="0" indent="0" algn="r" rtl="1">
              <a:spcBef>
                <a:spcPts val="0"/>
              </a:spcBef>
              <a:spcAft>
                <a:spcPts val="0"/>
              </a:spcAft>
              <a:buClr>
                <a:schemeClr val="dk1"/>
              </a:buClr>
              <a:buSzPts val="3500"/>
              <a:buFont typeface="Arial"/>
              <a:buNone/>
            </a:pPr>
            <a:r>
              <a:rPr lang="x-none" dirty="0">
                <a:solidFill>
                  <a:schemeClr val="dk1"/>
                </a:solidFill>
              </a:rPr>
              <a:t>מערכות </a:t>
            </a:r>
            <a:r>
              <a:rPr lang="x-none" dirty="0" smtClean="0">
                <a:solidFill>
                  <a:schemeClr val="dk1"/>
                </a:solidFill>
              </a:rPr>
              <a:t>בקרה</a:t>
            </a:r>
            <a:r>
              <a:rPr lang="he-IL" dirty="0" smtClean="0">
                <a:solidFill>
                  <a:schemeClr val="dk1"/>
                </a:solidFill>
              </a:rPr>
              <a:t> - תזכורת</a:t>
            </a:r>
            <a:endParaRPr dirty="0"/>
          </a:p>
        </p:txBody>
      </p:sp>
      <p:sp>
        <p:nvSpPr>
          <p:cNvPr id="109" name="Google Shape;109;g116e5fbe8d8_0_54"/>
          <p:cNvSpPr txBox="1"/>
          <p:nvPr/>
        </p:nvSpPr>
        <p:spPr>
          <a:xfrm>
            <a:off x="1039050" y="681116"/>
            <a:ext cx="7886700" cy="2095928"/>
          </a:xfrm>
          <a:prstGeom prst="rect">
            <a:avLst/>
          </a:prstGeom>
          <a:noFill/>
          <a:ln>
            <a:noFill/>
          </a:ln>
        </p:spPr>
        <p:txBody>
          <a:bodyPr spcFirstLastPara="1" wrap="square" lIns="91425" tIns="91425" rIns="91425" bIns="91425" anchor="t" anchorCtr="0">
            <a:spAutoFit/>
          </a:bodyPr>
          <a:lstStyle/>
          <a:p>
            <a:pPr lvl="0">
              <a:lnSpc>
                <a:spcPct val="115000"/>
              </a:lnSpc>
              <a:buClr>
                <a:srgbClr val="000000"/>
              </a:buClr>
              <a:buSzPts val="2000"/>
            </a:pPr>
            <a:r>
              <a:rPr lang="he-IL" dirty="0" smtClean="0">
                <a:solidFill>
                  <a:srgbClr val="000000"/>
                </a:solidFill>
                <a:latin typeface="Arial"/>
                <a:ea typeface="Arial"/>
                <a:sym typeface="Arial"/>
              </a:rPr>
              <a:t>במערכת </a:t>
            </a:r>
            <a:r>
              <a:rPr lang="he-IL" dirty="0">
                <a:solidFill>
                  <a:srgbClr val="000000"/>
                </a:solidFill>
                <a:latin typeface="Arial"/>
                <a:ea typeface="Arial"/>
                <a:sym typeface="Arial"/>
              </a:rPr>
              <a:t>בקרה יהיו בדרך כלל  3 סוגי מרכיבים:</a:t>
            </a:r>
          </a:p>
          <a:p>
            <a:pPr marL="285750" lvl="0" indent="-285750">
              <a:lnSpc>
                <a:spcPct val="115000"/>
              </a:lnSpc>
              <a:buClr>
                <a:srgbClr val="000000"/>
              </a:buClr>
              <a:buSzPts val="2000"/>
              <a:buFont typeface="Arial" panose="020B0604020202020204" pitchFamily="34" charset="0"/>
              <a:buChar char="•"/>
            </a:pPr>
            <a:r>
              <a:rPr lang="he-IL" b="1" dirty="0">
                <a:solidFill>
                  <a:srgbClr val="000000"/>
                </a:solidFill>
                <a:latin typeface="Arial"/>
                <a:ea typeface="Arial"/>
                <a:sym typeface="Arial"/>
              </a:rPr>
              <a:t>חיישנים</a:t>
            </a:r>
            <a:r>
              <a:rPr lang="he-IL" dirty="0">
                <a:solidFill>
                  <a:srgbClr val="000000"/>
                </a:solidFill>
                <a:latin typeface="Arial"/>
                <a:ea typeface="Arial"/>
                <a:sym typeface="Arial"/>
              </a:rPr>
              <a:t> - חשים את הגודל המבוקר (למשל: טמפרטורה)</a:t>
            </a:r>
          </a:p>
          <a:p>
            <a:pPr marL="285750" lvl="0" indent="-285750">
              <a:lnSpc>
                <a:spcPct val="115000"/>
              </a:lnSpc>
              <a:buClr>
                <a:srgbClr val="000000"/>
              </a:buClr>
              <a:buSzPts val="2000"/>
              <a:buFont typeface="Arial" panose="020B0604020202020204" pitchFamily="34" charset="0"/>
              <a:buChar char="•"/>
            </a:pPr>
            <a:r>
              <a:rPr lang="he-IL" b="1" dirty="0">
                <a:solidFill>
                  <a:srgbClr val="000000"/>
                </a:solidFill>
                <a:latin typeface="Arial"/>
                <a:ea typeface="Arial"/>
                <a:sym typeface="Arial"/>
              </a:rPr>
              <a:t>מערכת עיבוד </a:t>
            </a:r>
            <a:r>
              <a:rPr lang="he-IL" dirty="0">
                <a:solidFill>
                  <a:srgbClr val="000000"/>
                </a:solidFill>
                <a:latin typeface="Arial"/>
                <a:ea typeface="Arial"/>
                <a:sym typeface="Arial"/>
              </a:rPr>
              <a:t>- עוקבת אחרי הערך של הגורם הנמדד ומקבלת החלטות (למשל: מוח)</a:t>
            </a:r>
          </a:p>
          <a:p>
            <a:pPr marL="285750" lvl="0" indent="-285750">
              <a:lnSpc>
                <a:spcPct val="115000"/>
              </a:lnSpc>
              <a:buClr>
                <a:srgbClr val="000000"/>
              </a:buClr>
              <a:buSzPts val="2000"/>
              <a:buFont typeface="Arial" panose="020B0604020202020204" pitchFamily="34" charset="0"/>
              <a:buChar char="•"/>
            </a:pPr>
            <a:r>
              <a:rPr lang="he-IL" b="1" dirty="0">
                <a:solidFill>
                  <a:srgbClr val="000000"/>
                </a:solidFill>
                <a:latin typeface="Arial"/>
                <a:ea typeface="Arial"/>
                <a:sym typeface="Arial"/>
              </a:rPr>
              <a:t>מפעילים</a:t>
            </a:r>
            <a:r>
              <a:rPr lang="he-IL" dirty="0">
                <a:solidFill>
                  <a:srgbClr val="000000"/>
                </a:solidFill>
                <a:latin typeface="Arial"/>
                <a:ea typeface="Arial"/>
                <a:sym typeface="Arial"/>
              </a:rPr>
              <a:t> - יוצרים שינוי בסביבה כדי לשנות את הגודל הנמדד (למשל: בלוטות זיעה</a:t>
            </a:r>
            <a:r>
              <a:rPr lang="he-IL" dirty="0" smtClean="0">
                <a:solidFill>
                  <a:srgbClr val="000000"/>
                </a:solidFill>
                <a:latin typeface="Arial"/>
                <a:ea typeface="Arial"/>
                <a:sym typeface="Arial"/>
              </a:rPr>
              <a:t>)</a:t>
            </a:r>
          </a:p>
          <a:p>
            <a:pPr marL="285750" lvl="0" indent="-285750">
              <a:lnSpc>
                <a:spcPct val="115000"/>
              </a:lnSpc>
              <a:buClr>
                <a:srgbClr val="000000"/>
              </a:buClr>
              <a:buSzPts val="2000"/>
              <a:buFont typeface="Arial" panose="020B0604020202020204" pitchFamily="34" charset="0"/>
              <a:buChar char="•"/>
            </a:pPr>
            <a:endParaRPr lang="he-IL" dirty="0">
              <a:solidFill>
                <a:srgbClr val="000000"/>
              </a:solidFill>
              <a:latin typeface="Arial"/>
              <a:ea typeface="Arial"/>
              <a:sym typeface="Arial"/>
            </a:endParaRPr>
          </a:p>
          <a:p>
            <a:pPr lvl="0">
              <a:lnSpc>
                <a:spcPct val="115000"/>
              </a:lnSpc>
              <a:buClr>
                <a:srgbClr val="000000"/>
              </a:buClr>
              <a:buSzPts val="2000"/>
            </a:pPr>
            <a:endParaRPr lang="he-IL" dirty="0">
              <a:solidFill>
                <a:srgbClr val="000000"/>
              </a:solidFill>
              <a:latin typeface="Arial"/>
              <a:ea typeface="Arial"/>
              <a:sym typeface="Arial"/>
            </a:endParaRPr>
          </a:p>
        </p:txBody>
      </p:sp>
      <p:grpSp>
        <p:nvGrpSpPr>
          <p:cNvPr id="6" name="Group 5"/>
          <p:cNvGrpSpPr/>
          <p:nvPr/>
        </p:nvGrpSpPr>
        <p:grpSpPr>
          <a:xfrm>
            <a:off x="1612594" y="2240434"/>
            <a:ext cx="6355750" cy="3324343"/>
            <a:chOff x="1039050" y="1903201"/>
            <a:chExt cx="6813399" cy="3560455"/>
          </a:xfrm>
        </p:grpSpPr>
        <p:grpSp>
          <p:nvGrpSpPr>
            <p:cNvPr id="7" name="Group 6"/>
            <p:cNvGrpSpPr/>
            <p:nvPr/>
          </p:nvGrpSpPr>
          <p:grpSpPr>
            <a:xfrm>
              <a:off x="1039050" y="1903201"/>
              <a:ext cx="6813399" cy="3560455"/>
              <a:chOff x="1039050" y="1903202"/>
              <a:chExt cx="6813399" cy="3560455"/>
            </a:xfrm>
          </p:grpSpPr>
          <p:pic>
            <p:nvPicPr>
              <p:cNvPr id="9" name="Picture 2" descr="https://lh6.googleusercontent.com/z4lLrUDNnb_t5w9HMdj91ZbiTgrw9iPEuJE5r5-quDEPDlONlwYig5_wQIQfkr11llaxEoxJxyYvMmkAMFnPDOvxWwdy8w436vU52j4AQYuRqdk3sqdyRe7wWag5_3NkFGl2oOck"/>
              <p:cNvPicPr>
                <a:picLocks noChangeAspect="1" noChangeArrowheads="1"/>
              </p:cNvPicPr>
              <p:nvPr/>
            </p:nvPicPr>
            <p:blipFill rotWithShape="1">
              <a:blip r:embed="rId3">
                <a:extLst>
                  <a:ext uri="{28A0092B-C50C-407E-A947-70E740481C1C}">
                    <a14:useLocalDpi xmlns:a14="http://schemas.microsoft.com/office/drawing/2010/main" val="0"/>
                  </a:ext>
                </a:extLst>
              </a:blip>
              <a:srcRect t="8382"/>
              <a:stretch/>
            </p:blipFill>
            <p:spPr bwMode="auto">
              <a:xfrm>
                <a:off x="1039050" y="1903202"/>
                <a:ext cx="6648450" cy="356045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772623" y="2625213"/>
                <a:ext cx="1055652" cy="694661"/>
                <a:chOff x="4780574" y="2625213"/>
                <a:chExt cx="1055652" cy="694661"/>
              </a:xfrm>
            </p:grpSpPr>
            <p:sp>
              <p:nvSpPr>
                <p:cNvPr id="17" name="Rounded Rectangle 16"/>
                <p:cNvSpPr/>
                <p:nvPr/>
              </p:nvSpPr>
              <p:spPr>
                <a:xfrm>
                  <a:off x="4813886" y="2625213"/>
                  <a:ext cx="1022340" cy="694661"/>
                </a:xfrm>
                <a:prstGeom prst="roundRect">
                  <a:avLst/>
                </a:prstGeom>
                <a:solidFill>
                  <a:srgbClr val="FFF3C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80574" y="2656777"/>
                  <a:ext cx="1055652" cy="584775"/>
                </a:xfrm>
                <a:prstGeom prst="rect">
                  <a:avLst/>
                </a:prstGeom>
                <a:noFill/>
                <a:ln>
                  <a:noFill/>
                </a:ln>
              </p:spPr>
              <p:txBody>
                <a:bodyPr wrap="square" rtlCol="0">
                  <a:spAutoFit/>
                </a:bodyPr>
                <a:lstStyle/>
                <a:p>
                  <a:pPr algn="ctr"/>
                  <a:r>
                    <a:rPr lang="he-IL" sz="1200" dirty="0" smtClean="0"/>
                    <a:t>חיישנים </a:t>
                  </a:r>
                </a:p>
                <a:p>
                  <a:pPr algn="ctr"/>
                  <a:r>
                    <a:rPr lang="he-IL" sz="1000" dirty="0" smtClean="0"/>
                    <a:t>(חיישן טמפרטורה במח)</a:t>
                  </a:r>
                  <a:endParaRPr lang="en-US" sz="1000" dirty="0"/>
                </a:p>
              </p:txBody>
            </p:sp>
          </p:grpSp>
          <p:grpSp>
            <p:nvGrpSpPr>
              <p:cNvPr id="11" name="Group 10"/>
              <p:cNvGrpSpPr/>
              <p:nvPr/>
            </p:nvGrpSpPr>
            <p:grpSpPr>
              <a:xfrm>
                <a:off x="6434338" y="3311924"/>
                <a:ext cx="1418111" cy="500406"/>
                <a:chOff x="6434338" y="3545161"/>
                <a:chExt cx="1418111" cy="597181"/>
              </a:xfrm>
            </p:grpSpPr>
            <p:sp>
              <p:nvSpPr>
                <p:cNvPr id="15" name="Rounded Rectangle 14"/>
                <p:cNvSpPr/>
                <p:nvPr/>
              </p:nvSpPr>
              <p:spPr>
                <a:xfrm>
                  <a:off x="6479088" y="3545161"/>
                  <a:ext cx="1373361" cy="597181"/>
                </a:xfrm>
                <a:prstGeom prst="roundRect">
                  <a:avLst/>
                </a:prstGeom>
                <a:solidFill>
                  <a:srgbClr val="D9E8FB"/>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434338" y="3572296"/>
                  <a:ext cx="1418111" cy="438581"/>
                </a:xfrm>
                <a:prstGeom prst="rect">
                  <a:avLst/>
                </a:prstGeom>
                <a:noFill/>
                <a:ln>
                  <a:noFill/>
                </a:ln>
              </p:spPr>
              <p:txBody>
                <a:bodyPr wrap="square" rtlCol="0">
                  <a:spAutoFit/>
                </a:bodyPr>
                <a:lstStyle/>
                <a:p>
                  <a:pPr algn="ctr"/>
                  <a:r>
                    <a:rPr lang="he-IL" sz="1200" dirty="0" smtClean="0"/>
                    <a:t>מערכת עיבוד</a:t>
                  </a:r>
                </a:p>
                <a:p>
                  <a:pPr algn="ctr"/>
                  <a:r>
                    <a:rPr lang="he-IL" sz="1000" dirty="0" smtClean="0"/>
                    <a:t>(מח)</a:t>
                  </a:r>
                  <a:endParaRPr lang="en-US" sz="700" dirty="0"/>
                </a:p>
              </p:txBody>
            </p:sp>
          </p:grpSp>
          <p:grpSp>
            <p:nvGrpSpPr>
              <p:cNvPr id="12" name="Group 11"/>
              <p:cNvGrpSpPr/>
              <p:nvPr/>
            </p:nvGrpSpPr>
            <p:grpSpPr>
              <a:xfrm>
                <a:off x="4805935" y="3894249"/>
                <a:ext cx="1149592" cy="694661"/>
                <a:chOff x="6045587" y="4092859"/>
                <a:chExt cx="1149592" cy="694661"/>
              </a:xfrm>
            </p:grpSpPr>
            <p:sp>
              <p:nvSpPr>
                <p:cNvPr id="13" name="Rounded Rectangle 12"/>
                <p:cNvSpPr/>
                <p:nvPr/>
              </p:nvSpPr>
              <p:spPr>
                <a:xfrm>
                  <a:off x="6081863" y="4092859"/>
                  <a:ext cx="1113316" cy="694661"/>
                </a:xfrm>
                <a:prstGeom prst="roundRect">
                  <a:avLst/>
                </a:prstGeom>
                <a:solidFill>
                  <a:srgbClr val="D5E8D4"/>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045587" y="4124423"/>
                  <a:ext cx="1149592" cy="584775"/>
                </a:xfrm>
                <a:prstGeom prst="rect">
                  <a:avLst/>
                </a:prstGeom>
                <a:noFill/>
                <a:ln>
                  <a:noFill/>
                </a:ln>
              </p:spPr>
              <p:txBody>
                <a:bodyPr wrap="square" rtlCol="0">
                  <a:spAutoFit/>
                </a:bodyPr>
                <a:lstStyle/>
                <a:p>
                  <a:pPr algn="ctr"/>
                  <a:r>
                    <a:rPr lang="he-IL" sz="1200" dirty="0" smtClean="0"/>
                    <a:t>מפעילים </a:t>
                  </a:r>
                </a:p>
                <a:p>
                  <a:pPr algn="ctr"/>
                  <a:r>
                    <a:rPr lang="he-IL" sz="1000" dirty="0" smtClean="0"/>
                    <a:t>(בלוטות זיעה, שרירי רעד)</a:t>
                  </a:r>
                  <a:endParaRPr lang="en-US" sz="1000" dirty="0"/>
                </a:p>
              </p:txBody>
            </p:sp>
          </p:grpSp>
        </p:grpSp>
        <p:sp>
          <p:nvSpPr>
            <p:cNvPr id="8" name="Rectangle 7"/>
            <p:cNvSpPr/>
            <p:nvPr/>
          </p:nvSpPr>
          <p:spPr>
            <a:xfrm>
              <a:off x="4208206" y="2065425"/>
              <a:ext cx="2580968" cy="33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4101110" y="2145272"/>
            <a:ext cx="4453066" cy="369332"/>
          </a:xfrm>
          <a:prstGeom prst="rect">
            <a:avLst/>
          </a:prstGeom>
          <a:noFill/>
        </p:spPr>
        <p:txBody>
          <a:bodyPr wrap="square" rtlCol="0">
            <a:spAutoFit/>
          </a:bodyPr>
          <a:lstStyle/>
          <a:p>
            <a:r>
              <a:rPr lang="he-IL" dirty="0" smtClean="0"/>
              <a:t>למשל, מודל פשטני של שמירת טמפרטורה בגוף</a:t>
            </a:r>
            <a:endParaRPr lang="en-US" dirty="0"/>
          </a:p>
        </p:txBody>
      </p:sp>
    </p:spTree>
    <p:extLst>
      <p:ext uri="{BB962C8B-B14F-4D97-AF65-F5344CB8AC3E}">
        <p14:creationId xmlns:p14="http://schemas.microsoft.com/office/powerpoint/2010/main" val="772923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8" name="Rectangular Callout 7"/>
          <p:cNvSpPr/>
          <p:nvPr/>
        </p:nvSpPr>
        <p:spPr>
          <a:xfrm>
            <a:off x="1252171" y="3967900"/>
            <a:ext cx="2895286" cy="1622787"/>
          </a:xfrm>
          <a:prstGeom prst="wedgeRectCallout">
            <a:avLst>
              <a:gd name="adj1" fmla="val 63762"/>
              <a:gd name="adj2" fmla="val -19795"/>
            </a:avLst>
          </a:prstGeom>
          <a:solidFill>
            <a:schemeClr val="accent6">
              <a:lumMod val="20000"/>
              <a:lumOff val="80000"/>
            </a:schemeClr>
          </a:solidFill>
          <a:ln>
            <a:solidFill>
              <a:srgbClr val="0064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ular Callout 2"/>
          <p:cNvSpPr/>
          <p:nvPr/>
        </p:nvSpPr>
        <p:spPr>
          <a:xfrm>
            <a:off x="1252171" y="620486"/>
            <a:ext cx="2895286" cy="3300864"/>
          </a:xfrm>
          <a:prstGeom prst="wedgeRectCallout">
            <a:avLst>
              <a:gd name="adj1" fmla="val 67710"/>
              <a:gd name="adj2" fmla="val 20453"/>
            </a:avLst>
          </a:prstGeom>
          <a:solidFill>
            <a:schemeClr val="accent5">
              <a:lumMod val="20000"/>
              <a:lumOff val="80000"/>
            </a:schemeClr>
          </a:solidFill>
          <a:ln>
            <a:solidFill>
              <a:srgbClr val="0544B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9" name="Google Shape;259;g1178415e9bd_0_2"/>
          <p:cNvSpPr txBox="1">
            <a:spLocks noGrp="1"/>
          </p:cNvSpPr>
          <p:nvPr>
            <p:ph type="title"/>
          </p:nvPr>
        </p:nvSpPr>
        <p:spPr>
          <a:xfrm>
            <a:off x="541425" y="-147250"/>
            <a:ext cx="8190600" cy="11082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3500"/>
            </a:pPr>
            <a:r>
              <a:rPr lang="he-IL" dirty="0" smtClean="0"/>
              <a:t>מעבד</a:t>
            </a:r>
            <a:r>
              <a:rPr lang="en-US" dirty="0" err="1" smtClean="0"/>
              <a:t>NodeMCU</a:t>
            </a:r>
            <a:r>
              <a:rPr lang="en-US" dirty="0" smtClean="0"/>
              <a:t> </a:t>
            </a:r>
            <a:r>
              <a:rPr lang="he-IL" dirty="0" smtClean="0"/>
              <a:t>: העלאת </a:t>
            </a:r>
            <a:r>
              <a:rPr lang="he-IL" dirty="0"/>
              <a:t>התוכנה והרצתה</a:t>
            </a:r>
            <a:endParaRPr dirty="0"/>
          </a:p>
        </p:txBody>
      </p:sp>
      <p:sp>
        <p:nvSpPr>
          <p:cNvPr id="260" name="Google Shape;260;g1178415e9bd_0_2"/>
          <p:cNvSpPr txBox="1"/>
          <p:nvPr/>
        </p:nvSpPr>
        <p:spPr>
          <a:xfrm>
            <a:off x="4425043" y="794400"/>
            <a:ext cx="4428507" cy="6050344"/>
          </a:xfrm>
          <a:prstGeom prst="rect">
            <a:avLst/>
          </a:prstGeom>
          <a:noFill/>
          <a:ln>
            <a:noFill/>
          </a:ln>
        </p:spPr>
        <p:txBody>
          <a:bodyPr spcFirstLastPara="1" wrap="square" lIns="91425" tIns="91425" rIns="91425" bIns="91425" anchor="t" anchorCtr="0">
            <a:spAutoFit/>
          </a:bodyPr>
          <a:lstStyle/>
          <a:p>
            <a:pPr marL="285750" indent="-285750" fontAlgn="base">
              <a:buFont typeface="Arial" panose="020B0604020202020204" pitchFamily="34" charset="0"/>
              <a:buChar char="•"/>
            </a:pPr>
            <a:r>
              <a:rPr lang="he-IL" sz="2000" b="1" dirty="0"/>
              <a:t>הריצו את סביבת התוכנה של </a:t>
            </a:r>
            <a:r>
              <a:rPr lang="he-IL" sz="2000" b="1" dirty="0" smtClean="0"/>
              <a:t>הארדואינו. </a:t>
            </a:r>
          </a:p>
          <a:p>
            <a:pPr marL="285750" indent="-285750" fontAlgn="base">
              <a:buFont typeface="Arial" panose="020B0604020202020204" pitchFamily="34" charset="0"/>
              <a:buChar char="•"/>
            </a:pPr>
            <a:r>
              <a:rPr lang="he-IL" sz="2000" b="1" dirty="0" smtClean="0"/>
              <a:t>חברו </a:t>
            </a:r>
            <a:r>
              <a:rPr lang="he-IL" sz="2000" b="1" dirty="0"/>
              <a:t>את המעבד למחשב</a:t>
            </a:r>
            <a:r>
              <a:rPr lang="he-IL" sz="2000" dirty="0"/>
              <a:t> בעזרת חוט החיבור.</a:t>
            </a:r>
          </a:p>
          <a:p>
            <a:pPr marL="285750" indent="-285750" fontAlgn="base">
              <a:buFont typeface="Arial" panose="020B0604020202020204" pitchFamily="34" charset="0"/>
              <a:buChar char="•"/>
            </a:pPr>
            <a:r>
              <a:rPr lang="he-IL" sz="2000" b="1" dirty="0"/>
              <a:t>העתיקו את התוכנה </a:t>
            </a:r>
            <a:r>
              <a:rPr lang="he-IL" sz="2000" dirty="0" smtClean="0"/>
              <a:t>אל </a:t>
            </a:r>
            <a:r>
              <a:rPr lang="he-IL" sz="2000" dirty="0"/>
              <a:t>סביבת העבודה של ארדואינו.</a:t>
            </a:r>
          </a:p>
          <a:p>
            <a:pPr marL="285750" indent="-285750" fontAlgn="base">
              <a:buFont typeface="Arial" panose="020B0604020202020204" pitchFamily="34" charset="0"/>
              <a:buChar char="•"/>
            </a:pPr>
            <a:r>
              <a:rPr lang="he-IL" sz="2000" b="1" dirty="0"/>
              <a:t>ביחרו </a:t>
            </a:r>
            <a:r>
              <a:rPr lang="en-US" sz="2000" b="1" dirty="0" smtClean="0"/>
              <a:t>port </a:t>
            </a:r>
            <a:r>
              <a:rPr lang="he-IL" sz="2000" b="1" dirty="0" smtClean="0"/>
              <a:t>: </a:t>
            </a:r>
            <a:r>
              <a:rPr lang="he-IL" sz="2000" dirty="0" smtClean="0"/>
              <a:t>שימו </a:t>
            </a:r>
            <a:r>
              <a:rPr lang="he-IL" sz="2000" dirty="0"/>
              <a:t>לב שבדרך כלל יש לבחור </a:t>
            </a:r>
            <a:r>
              <a:rPr lang="he-IL" sz="2000" dirty="0" smtClean="0"/>
              <a:t>ב-</a:t>
            </a:r>
            <a:r>
              <a:rPr lang="en-US" sz="2000" dirty="0" smtClean="0"/>
              <a:t>port </a:t>
            </a:r>
            <a:r>
              <a:rPr lang="he-IL" sz="2000" dirty="0" smtClean="0"/>
              <a:t> עם </a:t>
            </a:r>
            <a:r>
              <a:rPr lang="he-IL" sz="2000" dirty="0"/>
              <a:t>המספר הגבוה ביותר שמופיע </a:t>
            </a:r>
            <a:r>
              <a:rPr lang="he-IL" sz="2000" dirty="0" smtClean="0"/>
              <a:t>ברשימה.</a:t>
            </a:r>
            <a:r>
              <a:rPr lang="he-IL" sz="2000" dirty="0"/>
              <a:t> </a:t>
            </a:r>
          </a:p>
          <a:p>
            <a:pPr marL="285750" indent="-285750" fontAlgn="base">
              <a:buFont typeface="Arial" panose="020B0604020202020204" pitchFamily="34" charset="0"/>
              <a:buChar char="•"/>
            </a:pPr>
            <a:r>
              <a:rPr lang="he-IL" sz="2000" b="1" dirty="0"/>
              <a:t>ליחצו על הכפתור להעלאת התוכנה אל המעבד </a:t>
            </a:r>
            <a:r>
              <a:rPr lang="he-IL" sz="2000" dirty="0" smtClean="0"/>
              <a:t>העלאת </a:t>
            </a:r>
            <a:r>
              <a:rPr lang="he-IL" sz="2000" dirty="0"/>
              <a:t>התוכנה תיארך מספר שניות ויש להמתין עד שתתקבל ההודעה (בתחתית המסך): </a:t>
            </a:r>
            <a:r>
              <a:rPr lang="en-US" sz="2000" dirty="0"/>
              <a:t>Upload </a:t>
            </a:r>
            <a:r>
              <a:rPr lang="en-US" sz="2000" dirty="0" smtClean="0"/>
              <a:t>completed</a:t>
            </a:r>
            <a:r>
              <a:rPr lang="he-IL" sz="2000" dirty="0" smtClean="0"/>
              <a:t>.</a:t>
            </a:r>
          </a:p>
          <a:p>
            <a:pPr marL="285750" indent="-285750" fontAlgn="base">
              <a:buFont typeface="Arial" panose="020B0604020202020204" pitchFamily="34" charset="0"/>
              <a:buChar char="•"/>
            </a:pPr>
            <a:endParaRPr lang="he-IL" sz="2000" dirty="0"/>
          </a:p>
          <a:p>
            <a:pPr marL="285750" indent="-285750" fontAlgn="base">
              <a:buFont typeface="Arial" panose="020B0604020202020204" pitchFamily="34" charset="0"/>
              <a:buChar char="•"/>
            </a:pPr>
            <a:endParaRPr lang="he-IL" sz="2000" dirty="0" smtClean="0"/>
          </a:p>
          <a:p>
            <a:pPr marL="285750" indent="-285750" fontAlgn="base">
              <a:buFont typeface="Arial" panose="020B0604020202020204" pitchFamily="34" charset="0"/>
              <a:buChar char="•"/>
            </a:pPr>
            <a:r>
              <a:rPr lang="he-IL" sz="2000" dirty="0" smtClean="0"/>
              <a:t> </a:t>
            </a:r>
            <a:r>
              <a:rPr lang="he-IL" sz="2000" dirty="0"/>
              <a:t>הנורה תתחיל להבהב.</a:t>
            </a:r>
          </a:p>
          <a:p>
            <a:pPr marL="457200" marR="0" lvl="0" indent="0" algn="r" rtl="1">
              <a:lnSpc>
                <a:spcPct val="150000"/>
              </a:lnSpc>
              <a:spcBef>
                <a:spcPts val="1600"/>
              </a:spcBef>
              <a:spcAft>
                <a:spcPts val="1600"/>
              </a:spcAft>
              <a:buNone/>
            </a:pPr>
            <a:endParaRPr sz="2300" dirty="0"/>
          </a:p>
        </p:txBody>
      </p:sp>
      <p:pic>
        <p:nvPicPr>
          <p:cNvPr id="261" name="Google Shape;261;g1178415e9bd_0_2"/>
          <p:cNvPicPr preferRelativeResize="0"/>
          <p:nvPr/>
        </p:nvPicPr>
        <p:blipFill>
          <a:blip r:embed="rId3">
            <a:alphaModFix/>
          </a:blip>
          <a:stretch>
            <a:fillRect/>
          </a:stretch>
        </p:blipFill>
        <p:spPr>
          <a:xfrm>
            <a:off x="1460273" y="4027899"/>
            <a:ext cx="2479082" cy="1502787"/>
          </a:xfrm>
          <a:prstGeom prst="rect">
            <a:avLst/>
          </a:prstGeom>
          <a:noFill/>
          <a:ln>
            <a:noFill/>
          </a:ln>
        </p:spPr>
      </p:pic>
      <p:pic>
        <p:nvPicPr>
          <p:cNvPr id="262" name="Google Shape;262;g1178415e9bd_0_2"/>
          <p:cNvPicPr preferRelativeResize="0"/>
          <p:nvPr/>
        </p:nvPicPr>
        <p:blipFill>
          <a:blip r:embed="rId4">
            <a:alphaModFix/>
          </a:blip>
          <a:stretch>
            <a:fillRect/>
          </a:stretch>
        </p:blipFill>
        <p:spPr>
          <a:xfrm>
            <a:off x="1402450" y="706073"/>
            <a:ext cx="2745007" cy="3201826"/>
          </a:xfrm>
          <a:prstGeom prst="rect">
            <a:avLst/>
          </a:prstGeom>
          <a:noFill/>
          <a:ln>
            <a:noFill/>
          </a:ln>
        </p:spPr>
      </p:pic>
    </p:spTree>
    <p:extLst>
      <p:ext uri="{BB962C8B-B14F-4D97-AF65-F5344CB8AC3E}">
        <p14:creationId xmlns:p14="http://schemas.microsoft.com/office/powerpoint/2010/main" val="978671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178415e9bd_0_23"/>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3500"/>
            </a:pPr>
            <a:r>
              <a:rPr lang="x-none" dirty="0"/>
              <a:t>מעבד </a:t>
            </a:r>
            <a:r>
              <a:rPr lang="en-US" dirty="0" err="1"/>
              <a:t>NodeMCU</a:t>
            </a:r>
            <a:r>
              <a:rPr lang="he-IL" dirty="0"/>
              <a:t>: </a:t>
            </a:r>
            <a:r>
              <a:rPr lang="x-none" dirty="0"/>
              <a:t>סיכום</a:t>
            </a:r>
            <a:endParaRPr dirty="0"/>
          </a:p>
        </p:txBody>
      </p:sp>
      <p:sp>
        <p:nvSpPr>
          <p:cNvPr id="269" name="Google Shape;269;g1178415e9bd_0_23"/>
          <p:cNvSpPr txBox="1"/>
          <p:nvPr/>
        </p:nvSpPr>
        <p:spPr>
          <a:xfrm>
            <a:off x="478972" y="1628767"/>
            <a:ext cx="8665028" cy="943818"/>
          </a:xfrm>
          <a:prstGeom prst="rect">
            <a:avLst/>
          </a:prstGeom>
          <a:noFill/>
          <a:ln>
            <a:noFill/>
          </a:ln>
        </p:spPr>
        <p:txBody>
          <a:bodyPr spcFirstLastPara="1" wrap="square" lIns="91425" tIns="91425" rIns="91425" bIns="91425" anchor="t" anchorCtr="0">
            <a:spAutoFit/>
          </a:bodyPr>
          <a:lstStyle/>
          <a:p>
            <a:pPr marL="101600" marR="0" lvl="0" algn="ctr" rtl="1">
              <a:lnSpc>
                <a:spcPct val="150000"/>
              </a:lnSpc>
              <a:spcBef>
                <a:spcPts val="1600"/>
              </a:spcBef>
              <a:spcAft>
                <a:spcPts val="0"/>
              </a:spcAft>
              <a:buSzPts val="2000"/>
            </a:pPr>
            <a:r>
              <a:rPr lang="x-none" sz="2400" dirty="0" smtClean="0"/>
              <a:t>אילו </a:t>
            </a:r>
            <a:r>
              <a:rPr lang="x-none" sz="2400" dirty="0"/>
              <a:t>סוגי יכולות של המעבד ניצלנו </a:t>
            </a:r>
            <a:r>
              <a:rPr lang="he-IL" sz="2400" dirty="0" smtClean="0"/>
              <a:t>במשימת הנורה המהבהבת</a:t>
            </a:r>
            <a:r>
              <a:rPr lang="x-none" sz="2400" dirty="0" smtClean="0"/>
              <a:t>?</a:t>
            </a:r>
            <a:endParaRPr sz="2400" dirty="0"/>
          </a:p>
        </p:txBody>
      </p:sp>
      <p:pic>
        <p:nvPicPr>
          <p:cNvPr id="270" name="Google Shape;270;g1178415e9bd_0_23"/>
          <p:cNvPicPr preferRelativeResize="0"/>
          <p:nvPr/>
        </p:nvPicPr>
        <p:blipFill>
          <a:blip r:embed="rId3">
            <a:alphaModFix/>
          </a:blip>
          <a:stretch>
            <a:fillRect/>
          </a:stretch>
        </p:blipFill>
        <p:spPr>
          <a:xfrm>
            <a:off x="748125" y="245075"/>
            <a:ext cx="1524000" cy="1133475"/>
          </a:xfrm>
          <a:prstGeom prst="rect">
            <a:avLst/>
          </a:prstGeom>
          <a:noFill/>
          <a:ln>
            <a:noFill/>
          </a:ln>
        </p:spPr>
      </p:pic>
      <p:sp>
        <p:nvSpPr>
          <p:cNvPr id="2" name="Rectangle 1"/>
          <p:cNvSpPr/>
          <p:nvPr/>
        </p:nvSpPr>
        <p:spPr>
          <a:xfrm>
            <a:off x="845175" y="2915136"/>
            <a:ext cx="7640876" cy="2862322"/>
          </a:xfrm>
          <a:prstGeom prst="rect">
            <a:avLst/>
          </a:prstGeom>
        </p:spPr>
        <p:txBody>
          <a:bodyPr wrap="square">
            <a:spAutoFit/>
          </a:bodyPr>
          <a:lstStyle/>
          <a:p>
            <a:r>
              <a:rPr lang="he-IL" b="1" dirty="0" smtClean="0"/>
              <a:t>תזכורת</a:t>
            </a:r>
            <a:r>
              <a:rPr lang="he-IL" dirty="0" smtClean="0"/>
              <a:t>: </a:t>
            </a:r>
          </a:p>
          <a:p>
            <a:r>
              <a:rPr lang="he-IL" dirty="0" smtClean="0"/>
              <a:t>מעבד </a:t>
            </a:r>
            <a:r>
              <a:rPr lang="he-IL" dirty="0"/>
              <a:t>הוא מערכת אלקטרונית ספרתית המסוגלת להריץ תוכנה ובאמצעותה לבצע מגוון רחב של  פעולות בינהן:</a:t>
            </a:r>
          </a:p>
          <a:p>
            <a:pPr marL="342900" indent="-342900" fontAlgn="base">
              <a:buFont typeface="+mj-lt"/>
              <a:buAutoNum type="arabicPeriod"/>
            </a:pPr>
            <a:r>
              <a:rPr lang="he-IL" dirty="0"/>
              <a:t>לחשב חישובים</a:t>
            </a:r>
          </a:p>
          <a:p>
            <a:pPr marL="342900" indent="-342900" fontAlgn="base">
              <a:buFont typeface="+mj-lt"/>
              <a:buAutoNum type="arabicPeriod"/>
            </a:pPr>
            <a:r>
              <a:rPr lang="he-IL" dirty="0"/>
              <a:t>לבצע פעולות לוגיות - קבלת החלטות על פי תנאים שונים</a:t>
            </a:r>
          </a:p>
          <a:p>
            <a:pPr marL="342900" indent="-342900" fontAlgn="base">
              <a:buFont typeface="+mj-lt"/>
              <a:buAutoNum type="arabicPeriod"/>
            </a:pPr>
            <a:r>
              <a:rPr lang="he-IL" dirty="0"/>
              <a:t>ביצוע פעולות ב"עולם החיצון" כגון: </a:t>
            </a:r>
          </a:p>
          <a:p>
            <a:pPr marL="800100" lvl="1" indent="-342900" fontAlgn="base">
              <a:buFont typeface="+mj-lt"/>
              <a:buAutoNum type="alphaLcPeriod"/>
            </a:pPr>
            <a:r>
              <a:rPr lang="he-IL" dirty="0"/>
              <a:t>כתיבה וקריאה של מידע מהזיכרון</a:t>
            </a:r>
          </a:p>
          <a:p>
            <a:pPr marL="800100" lvl="1" indent="-342900" fontAlgn="base">
              <a:buFont typeface="+mj-lt"/>
              <a:buAutoNum type="alphaLcPeriod"/>
            </a:pPr>
            <a:r>
              <a:rPr lang="he-IL" dirty="0"/>
              <a:t>הצגת נתונים על המסך</a:t>
            </a:r>
          </a:p>
          <a:p>
            <a:pPr marL="800100" lvl="1" indent="-342900" fontAlgn="base">
              <a:buFont typeface="+mj-lt"/>
              <a:buAutoNum type="alphaLcPeriod"/>
            </a:pPr>
            <a:r>
              <a:rPr lang="he-IL" dirty="0"/>
              <a:t>הדפסת נתונים</a:t>
            </a:r>
          </a:p>
          <a:p>
            <a:pPr marL="800100" lvl="1" indent="-342900" fontAlgn="base">
              <a:buFont typeface="+mj-lt"/>
              <a:buAutoNum type="alphaLcPeriod"/>
            </a:pPr>
            <a:r>
              <a:rPr lang="he-IL" dirty="0"/>
              <a:t>תקשורת עם רכיבים סמוכים (שליחה וקבלת נתונים בצורה חוטית ואלחוטית)</a:t>
            </a:r>
          </a:p>
        </p:txBody>
      </p:sp>
    </p:spTree>
    <p:extLst>
      <p:ext uri="{BB962C8B-B14F-4D97-AF65-F5344CB8AC3E}">
        <p14:creationId xmlns:p14="http://schemas.microsoft.com/office/powerpoint/2010/main" val="506188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g1187e1ec113_0_15"/>
          <p:cNvSpPr txBox="1"/>
          <p:nvPr/>
        </p:nvSpPr>
        <p:spPr>
          <a:xfrm>
            <a:off x="681641" y="847829"/>
            <a:ext cx="8147284" cy="4042615"/>
          </a:xfrm>
          <a:prstGeom prst="rect">
            <a:avLst/>
          </a:prstGeom>
          <a:noFill/>
          <a:ln>
            <a:noFill/>
          </a:ln>
        </p:spPr>
        <p:txBody>
          <a:bodyPr spcFirstLastPara="1" wrap="square" lIns="91425" tIns="91425" rIns="91425" bIns="91425" anchor="t" anchorCtr="0">
            <a:spAutoFit/>
          </a:bodyPr>
          <a:lstStyle/>
          <a:p>
            <a:pPr lvl="0" algn="l" rtl="0">
              <a:lnSpc>
                <a:spcPct val="115000"/>
              </a:lnSpc>
              <a:buClr>
                <a:schemeClr val="dk1"/>
              </a:buClr>
              <a:buSzPts val="1100"/>
            </a:pPr>
            <a:r>
              <a:rPr lang="en-US" dirty="0" smtClean="0">
                <a:latin typeface="Arial"/>
                <a:ea typeface="Arial"/>
                <a:sym typeface="Arial"/>
              </a:rPr>
              <a:t>void </a:t>
            </a:r>
            <a:r>
              <a:rPr lang="en-US" dirty="0">
                <a:latin typeface="Arial"/>
                <a:ea typeface="Arial"/>
                <a:sym typeface="Arial"/>
              </a:rPr>
              <a:t>setup() {</a:t>
            </a:r>
          </a:p>
          <a:p>
            <a:pPr lvl="0" algn="l" rtl="0">
              <a:lnSpc>
                <a:spcPct val="115000"/>
              </a:lnSpc>
              <a:buClr>
                <a:schemeClr val="dk1"/>
              </a:buClr>
              <a:buSzPts val="1100"/>
            </a:pPr>
            <a:r>
              <a:rPr lang="he-IL" dirty="0" smtClean="0">
                <a:latin typeface="Arial"/>
                <a:ea typeface="Arial"/>
                <a:sym typeface="Arial"/>
              </a:rPr>
              <a:t> </a:t>
            </a:r>
            <a:r>
              <a:rPr lang="en-US" dirty="0" err="1" smtClean="0">
                <a:latin typeface="Arial"/>
                <a:ea typeface="Arial"/>
                <a:sym typeface="Arial"/>
              </a:rPr>
              <a:t>pinMode</a:t>
            </a:r>
            <a:r>
              <a:rPr lang="en-US" dirty="0" smtClean="0">
                <a:latin typeface="Arial"/>
                <a:ea typeface="Arial"/>
                <a:sym typeface="Arial"/>
              </a:rPr>
              <a:t>(D1, OUTPUT);</a:t>
            </a:r>
            <a:r>
              <a:rPr lang="he-IL" dirty="0" smtClean="0">
                <a:latin typeface="Arial"/>
                <a:ea typeface="Arial"/>
                <a:sym typeface="Arial"/>
              </a:rPr>
              <a:t>   </a:t>
            </a:r>
            <a:endParaRPr lang="en-US" dirty="0" smtClean="0">
              <a:latin typeface="Arial"/>
              <a:ea typeface="Arial"/>
              <a:sym typeface="Arial"/>
            </a:endParaRPr>
          </a:p>
          <a:p>
            <a:pPr lvl="0" algn="l" rtl="0">
              <a:lnSpc>
                <a:spcPct val="115000"/>
              </a:lnSpc>
              <a:buClr>
                <a:schemeClr val="dk1"/>
              </a:buClr>
              <a:buSzPts val="1100"/>
            </a:pPr>
            <a:r>
              <a:rPr lang="en-US" dirty="0" smtClean="0">
                <a:latin typeface="Arial"/>
                <a:ea typeface="Arial"/>
                <a:sym typeface="Arial"/>
              </a:rPr>
              <a:t>}</a:t>
            </a:r>
            <a:endParaRPr lang="en-US" dirty="0">
              <a:latin typeface="Arial"/>
              <a:ea typeface="Arial"/>
              <a:sym typeface="Arial"/>
            </a:endParaRPr>
          </a:p>
          <a:p>
            <a:pPr lvl="0" algn="l" rtl="0">
              <a:lnSpc>
                <a:spcPct val="115000"/>
              </a:lnSpc>
              <a:buClr>
                <a:schemeClr val="dk1"/>
              </a:buClr>
              <a:buSzPts val="1100"/>
            </a:pPr>
            <a:endParaRPr lang="en-US" dirty="0">
              <a:latin typeface="Arial"/>
              <a:ea typeface="Arial"/>
              <a:sym typeface="Arial"/>
            </a:endParaRPr>
          </a:p>
          <a:p>
            <a:pPr lvl="0" algn="l" rtl="0">
              <a:lnSpc>
                <a:spcPct val="115000"/>
              </a:lnSpc>
              <a:buClr>
                <a:schemeClr val="dk1"/>
              </a:buClr>
              <a:buSzPts val="1100"/>
            </a:pPr>
            <a:r>
              <a:rPr lang="en-US" dirty="0" smtClean="0">
                <a:latin typeface="Arial"/>
                <a:ea typeface="Arial"/>
                <a:sym typeface="Arial"/>
              </a:rPr>
              <a:t>void </a:t>
            </a:r>
            <a:r>
              <a:rPr lang="en-US" dirty="0">
                <a:latin typeface="Arial"/>
                <a:ea typeface="Arial"/>
                <a:sym typeface="Arial"/>
              </a:rPr>
              <a:t>loop() {</a:t>
            </a:r>
          </a:p>
          <a:p>
            <a:pPr lvl="0" algn="l" rtl="0">
              <a:lnSpc>
                <a:spcPct val="115000"/>
              </a:lnSpc>
              <a:buClr>
                <a:schemeClr val="dk1"/>
              </a:buClr>
              <a:buSzPts val="1100"/>
            </a:pPr>
            <a:r>
              <a:rPr lang="en-US" dirty="0">
                <a:latin typeface="Arial"/>
                <a:ea typeface="Arial"/>
                <a:sym typeface="Arial"/>
              </a:rPr>
              <a:t>  </a:t>
            </a:r>
            <a:r>
              <a:rPr lang="en-US" dirty="0" err="1">
                <a:latin typeface="Arial"/>
                <a:ea typeface="Arial"/>
                <a:sym typeface="Arial"/>
              </a:rPr>
              <a:t>digitalWrite</a:t>
            </a:r>
            <a:r>
              <a:rPr lang="en-US" dirty="0">
                <a:latin typeface="Arial"/>
                <a:ea typeface="Arial"/>
                <a:sym typeface="Arial"/>
              </a:rPr>
              <a:t>(D1, HIGH);   </a:t>
            </a:r>
          </a:p>
          <a:p>
            <a:pPr lvl="0" algn="l" rtl="0">
              <a:lnSpc>
                <a:spcPct val="115000"/>
              </a:lnSpc>
              <a:buClr>
                <a:schemeClr val="dk1"/>
              </a:buClr>
              <a:buSzPts val="1100"/>
            </a:pPr>
            <a:r>
              <a:rPr lang="en-US" dirty="0">
                <a:latin typeface="Arial"/>
                <a:ea typeface="Arial"/>
                <a:sym typeface="Arial"/>
              </a:rPr>
              <a:t>  delay(1000);                       </a:t>
            </a:r>
          </a:p>
          <a:p>
            <a:pPr lvl="0" algn="l" rtl="0">
              <a:lnSpc>
                <a:spcPct val="115000"/>
              </a:lnSpc>
              <a:buClr>
                <a:schemeClr val="dk1"/>
              </a:buClr>
              <a:buSzPts val="1100"/>
            </a:pPr>
            <a:r>
              <a:rPr lang="en-US" dirty="0" smtClean="0">
                <a:latin typeface="Arial"/>
                <a:ea typeface="Arial"/>
                <a:sym typeface="Arial"/>
              </a:rPr>
              <a:t>  </a:t>
            </a:r>
            <a:r>
              <a:rPr lang="en-US" dirty="0" err="1" smtClean="0">
                <a:latin typeface="Arial"/>
                <a:ea typeface="Arial"/>
                <a:sym typeface="Arial"/>
              </a:rPr>
              <a:t>digitalWrite</a:t>
            </a:r>
            <a:r>
              <a:rPr lang="en-US" dirty="0" smtClean="0">
                <a:latin typeface="Arial"/>
                <a:ea typeface="Arial"/>
                <a:sym typeface="Arial"/>
              </a:rPr>
              <a:t>(D1, LOW);    </a:t>
            </a:r>
          </a:p>
          <a:p>
            <a:pPr lvl="0" algn="l" rtl="0">
              <a:lnSpc>
                <a:spcPct val="115000"/>
              </a:lnSpc>
              <a:buClr>
                <a:schemeClr val="dk1"/>
              </a:buClr>
              <a:buSzPts val="1100"/>
            </a:pPr>
            <a:r>
              <a:rPr lang="en-US" dirty="0" smtClean="0">
                <a:latin typeface="Arial"/>
                <a:ea typeface="Arial"/>
                <a:sym typeface="Arial"/>
              </a:rPr>
              <a:t>  </a:t>
            </a:r>
            <a:r>
              <a:rPr lang="en-US" dirty="0">
                <a:latin typeface="Arial"/>
                <a:ea typeface="Arial"/>
                <a:sym typeface="Arial"/>
              </a:rPr>
              <a:t>delay(1000);                       </a:t>
            </a:r>
          </a:p>
          <a:p>
            <a:pPr lvl="0" algn="l" rtl="0">
              <a:lnSpc>
                <a:spcPct val="115000"/>
              </a:lnSpc>
              <a:buClr>
                <a:schemeClr val="dk1"/>
              </a:buClr>
              <a:buSzPts val="1100"/>
            </a:pPr>
            <a:r>
              <a:rPr lang="en-US" dirty="0">
                <a:latin typeface="Arial"/>
                <a:ea typeface="Arial"/>
                <a:sym typeface="Arial"/>
              </a:rPr>
              <a:t>}</a:t>
            </a:r>
          </a:p>
          <a:p>
            <a:pPr lvl="0" algn="l" rtl="0">
              <a:lnSpc>
                <a:spcPct val="115000"/>
              </a:lnSpc>
              <a:buClr>
                <a:schemeClr val="dk1"/>
              </a:buClr>
              <a:buSzPts val="1100"/>
            </a:pPr>
            <a:endParaRPr lang="en-US" dirty="0">
              <a:latin typeface="Arial"/>
              <a:ea typeface="Arial"/>
              <a:sym typeface="Arial"/>
            </a:endParaRPr>
          </a:p>
          <a:p>
            <a:pPr marL="0" marR="0" lvl="0" indent="0" algn="l" rtl="0">
              <a:lnSpc>
                <a:spcPct val="115000"/>
              </a:lnSpc>
              <a:spcBef>
                <a:spcPts val="0"/>
              </a:spcBef>
              <a:spcAft>
                <a:spcPts val="0"/>
              </a:spcAft>
              <a:buNone/>
            </a:pPr>
            <a:endParaRPr sz="2000" dirty="0"/>
          </a:p>
        </p:txBody>
      </p:sp>
      <p:sp>
        <p:nvSpPr>
          <p:cNvPr id="2" name="Rectangle 1"/>
          <p:cNvSpPr/>
          <p:nvPr/>
        </p:nvSpPr>
        <p:spPr>
          <a:xfrm>
            <a:off x="4453218" y="3244334"/>
            <a:ext cx="237565" cy="369332"/>
          </a:xfrm>
          <a:prstGeom prst="rect">
            <a:avLst/>
          </a:prstGeom>
        </p:spPr>
        <p:txBody>
          <a:bodyPr wrap="none">
            <a:spAutoFit/>
          </a:bodyPr>
          <a:lstStyle/>
          <a:p>
            <a:r>
              <a:rPr lang="en-US" dirty="0"/>
              <a:t> </a:t>
            </a:r>
          </a:p>
        </p:txBody>
      </p:sp>
      <p:sp>
        <p:nvSpPr>
          <p:cNvPr id="5" name="TextBox 4"/>
          <p:cNvSpPr txBox="1"/>
          <p:nvPr/>
        </p:nvSpPr>
        <p:spPr>
          <a:xfrm>
            <a:off x="3432132" y="1204298"/>
            <a:ext cx="4133589" cy="369332"/>
          </a:xfrm>
          <a:prstGeom prst="rect">
            <a:avLst/>
          </a:prstGeom>
          <a:noFill/>
        </p:spPr>
        <p:txBody>
          <a:bodyPr wrap="square" rtlCol="0">
            <a:spAutoFit/>
          </a:bodyPr>
          <a:lstStyle/>
          <a:p>
            <a:r>
              <a:rPr lang="he-IL" dirty="0" smtClean="0">
                <a:solidFill>
                  <a:srgbClr val="026163"/>
                </a:solidFill>
              </a:rPr>
              <a:t>הגדרת 1</a:t>
            </a:r>
            <a:r>
              <a:rPr lang="en-US" dirty="0" smtClean="0">
                <a:solidFill>
                  <a:srgbClr val="026163"/>
                </a:solidFill>
              </a:rPr>
              <a:t>D</a:t>
            </a:r>
            <a:r>
              <a:rPr lang="he-IL" dirty="0" smtClean="0">
                <a:solidFill>
                  <a:srgbClr val="026163"/>
                </a:solidFill>
              </a:rPr>
              <a:t> כחיבור שמספק  מתח חשמלי</a:t>
            </a:r>
            <a:endParaRPr lang="en-US" dirty="0">
              <a:solidFill>
                <a:srgbClr val="026163"/>
              </a:solidFill>
            </a:endParaRPr>
          </a:p>
        </p:txBody>
      </p:sp>
      <p:sp>
        <p:nvSpPr>
          <p:cNvPr id="8" name="TextBox 7"/>
          <p:cNvSpPr txBox="1"/>
          <p:nvPr/>
        </p:nvSpPr>
        <p:spPr>
          <a:xfrm>
            <a:off x="2818780" y="2499804"/>
            <a:ext cx="4133589" cy="369332"/>
          </a:xfrm>
          <a:prstGeom prst="rect">
            <a:avLst/>
          </a:prstGeom>
          <a:noFill/>
        </p:spPr>
        <p:txBody>
          <a:bodyPr wrap="square" rtlCol="0">
            <a:spAutoFit/>
          </a:bodyPr>
          <a:lstStyle/>
          <a:p>
            <a:r>
              <a:rPr lang="he-IL" dirty="0" smtClean="0">
                <a:solidFill>
                  <a:srgbClr val="026163"/>
                </a:solidFill>
              </a:rPr>
              <a:t>הדלקת הלד (</a:t>
            </a:r>
            <a:r>
              <a:rPr lang="en-US" dirty="0" smtClean="0">
                <a:solidFill>
                  <a:srgbClr val="026163"/>
                </a:solidFill>
              </a:rPr>
              <a:t>HIGH</a:t>
            </a:r>
            <a:r>
              <a:rPr lang="he-IL" dirty="0" smtClean="0">
                <a:solidFill>
                  <a:srgbClr val="026163"/>
                </a:solidFill>
              </a:rPr>
              <a:t> זה ערך המתח)</a:t>
            </a:r>
            <a:endParaRPr lang="en-US" dirty="0">
              <a:solidFill>
                <a:srgbClr val="026163"/>
              </a:solidFill>
            </a:endParaRPr>
          </a:p>
        </p:txBody>
      </p:sp>
      <p:sp>
        <p:nvSpPr>
          <p:cNvPr id="9" name="TextBox 8"/>
          <p:cNvSpPr txBox="1"/>
          <p:nvPr/>
        </p:nvSpPr>
        <p:spPr>
          <a:xfrm>
            <a:off x="2818780" y="2826375"/>
            <a:ext cx="4133589" cy="369332"/>
          </a:xfrm>
          <a:prstGeom prst="rect">
            <a:avLst/>
          </a:prstGeom>
          <a:noFill/>
        </p:spPr>
        <p:txBody>
          <a:bodyPr wrap="square" rtlCol="0">
            <a:spAutoFit/>
          </a:bodyPr>
          <a:lstStyle/>
          <a:p>
            <a:r>
              <a:rPr lang="he-IL" dirty="0" smtClean="0">
                <a:solidFill>
                  <a:srgbClr val="026163"/>
                </a:solidFill>
              </a:rPr>
              <a:t>המתנה של 1000 מילישניות</a:t>
            </a:r>
            <a:endParaRPr lang="en-US" dirty="0">
              <a:solidFill>
                <a:srgbClr val="026163"/>
              </a:solidFill>
            </a:endParaRPr>
          </a:p>
        </p:txBody>
      </p:sp>
      <p:sp>
        <p:nvSpPr>
          <p:cNvPr id="10" name="TextBox 9"/>
          <p:cNvSpPr txBox="1"/>
          <p:nvPr/>
        </p:nvSpPr>
        <p:spPr>
          <a:xfrm>
            <a:off x="2844256" y="3138193"/>
            <a:ext cx="4133589" cy="369332"/>
          </a:xfrm>
          <a:prstGeom prst="rect">
            <a:avLst/>
          </a:prstGeom>
          <a:noFill/>
        </p:spPr>
        <p:txBody>
          <a:bodyPr wrap="square" rtlCol="0">
            <a:spAutoFit/>
          </a:bodyPr>
          <a:lstStyle/>
          <a:p>
            <a:r>
              <a:rPr lang="he-IL" dirty="0" smtClean="0">
                <a:solidFill>
                  <a:srgbClr val="026163"/>
                </a:solidFill>
              </a:rPr>
              <a:t>כיבוי הלד (</a:t>
            </a:r>
            <a:r>
              <a:rPr lang="en-US" dirty="0" smtClean="0">
                <a:solidFill>
                  <a:srgbClr val="026163"/>
                </a:solidFill>
              </a:rPr>
              <a:t>LOW</a:t>
            </a:r>
            <a:r>
              <a:rPr lang="he-IL" dirty="0" smtClean="0">
                <a:solidFill>
                  <a:srgbClr val="026163"/>
                </a:solidFill>
              </a:rPr>
              <a:t> זה ערך המתח)</a:t>
            </a:r>
            <a:endParaRPr lang="en-US" dirty="0">
              <a:solidFill>
                <a:srgbClr val="026163"/>
              </a:solidFill>
            </a:endParaRPr>
          </a:p>
        </p:txBody>
      </p:sp>
      <p:sp>
        <p:nvSpPr>
          <p:cNvPr id="11" name="TextBox 10"/>
          <p:cNvSpPr txBox="1"/>
          <p:nvPr/>
        </p:nvSpPr>
        <p:spPr>
          <a:xfrm>
            <a:off x="2818779" y="3456439"/>
            <a:ext cx="4133589" cy="369332"/>
          </a:xfrm>
          <a:prstGeom prst="rect">
            <a:avLst/>
          </a:prstGeom>
          <a:noFill/>
        </p:spPr>
        <p:txBody>
          <a:bodyPr wrap="square" rtlCol="0">
            <a:spAutoFit/>
          </a:bodyPr>
          <a:lstStyle/>
          <a:p>
            <a:r>
              <a:rPr lang="he-IL" dirty="0" smtClean="0">
                <a:solidFill>
                  <a:srgbClr val="026163"/>
                </a:solidFill>
              </a:rPr>
              <a:t>המתנה של 1000 מילישניות</a:t>
            </a:r>
            <a:endParaRPr lang="en-US" dirty="0">
              <a:solidFill>
                <a:srgbClr val="026163"/>
              </a:solidFill>
            </a:endParaRPr>
          </a:p>
        </p:txBody>
      </p:sp>
      <p:sp>
        <p:nvSpPr>
          <p:cNvPr id="12" name="TextBox 11"/>
          <p:cNvSpPr txBox="1"/>
          <p:nvPr/>
        </p:nvSpPr>
        <p:spPr>
          <a:xfrm>
            <a:off x="3432131" y="913491"/>
            <a:ext cx="4133589" cy="369332"/>
          </a:xfrm>
          <a:prstGeom prst="rect">
            <a:avLst/>
          </a:prstGeom>
          <a:noFill/>
        </p:spPr>
        <p:txBody>
          <a:bodyPr wrap="square" rtlCol="0">
            <a:spAutoFit/>
          </a:bodyPr>
          <a:lstStyle/>
          <a:p>
            <a:r>
              <a:rPr lang="he-IL" dirty="0" smtClean="0">
                <a:solidFill>
                  <a:srgbClr val="026163"/>
                </a:solidFill>
              </a:rPr>
              <a:t>הגדרת תחילת התוכנית (ירוץ פעם אחת)</a:t>
            </a:r>
            <a:endParaRPr lang="en-US" dirty="0">
              <a:solidFill>
                <a:srgbClr val="026163"/>
              </a:solidFill>
            </a:endParaRPr>
          </a:p>
        </p:txBody>
      </p:sp>
      <p:sp>
        <p:nvSpPr>
          <p:cNvPr id="3" name="Title 2"/>
          <p:cNvSpPr>
            <a:spLocks noGrp="1"/>
          </p:cNvSpPr>
          <p:nvPr>
            <p:ph type="title"/>
          </p:nvPr>
        </p:nvSpPr>
        <p:spPr>
          <a:xfrm>
            <a:off x="681641" y="-104343"/>
            <a:ext cx="8141311" cy="1154029"/>
          </a:xfrm>
        </p:spPr>
        <p:txBody>
          <a:bodyPr/>
          <a:lstStyle/>
          <a:p>
            <a:r>
              <a:rPr lang="x-none" dirty="0"/>
              <a:t>להבין את הקוד</a:t>
            </a:r>
            <a:r>
              <a:rPr lang="he-IL" dirty="0"/>
              <a:t> – הוראות הפעולה למעבד</a:t>
            </a:r>
            <a:r>
              <a:rPr lang="x-none" dirty="0"/>
              <a:t> </a:t>
            </a:r>
            <a:endParaRPr lang="en-US" dirty="0"/>
          </a:p>
        </p:txBody>
      </p:sp>
    </p:spTree>
    <p:extLst>
      <p:ext uri="{BB962C8B-B14F-4D97-AF65-F5344CB8AC3E}">
        <p14:creationId xmlns:p14="http://schemas.microsoft.com/office/powerpoint/2010/main" val="3098729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178415e9bd_0_23"/>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3500"/>
            </a:pPr>
            <a:r>
              <a:rPr lang="x-none" dirty="0"/>
              <a:t>מעבד </a:t>
            </a:r>
            <a:r>
              <a:rPr lang="en-US" dirty="0" err="1"/>
              <a:t>NodeMCU</a:t>
            </a:r>
            <a:r>
              <a:rPr lang="he-IL" dirty="0"/>
              <a:t>: </a:t>
            </a:r>
            <a:r>
              <a:rPr lang="he-IL" dirty="0" smtClean="0"/>
              <a:t>משימה</a:t>
            </a:r>
            <a:endParaRPr dirty="0"/>
          </a:p>
        </p:txBody>
      </p:sp>
      <p:sp>
        <p:nvSpPr>
          <p:cNvPr id="269" name="Google Shape;269;g1178415e9bd_0_23"/>
          <p:cNvSpPr txBox="1"/>
          <p:nvPr/>
        </p:nvSpPr>
        <p:spPr>
          <a:xfrm>
            <a:off x="651075" y="2000610"/>
            <a:ext cx="8080800" cy="1569630"/>
          </a:xfrm>
          <a:prstGeom prst="rect">
            <a:avLst/>
          </a:prstGeom>
          <a:noFill/>
          <a:ln>
            <a:noFill/>
          </a:ln>
        </p:spPr>
        <p:txBody>
          <a:bodyPr spcFirstLastPara="1" wrap="square" lIns="91425" tIns="91425" rIns="91425" bIns="91425" anchor="t" anchorCtr="0">
            <a:spAutoFit/>
          </a:bodyPr>
          <a:lstStyle/>
          <a:p>
            <a:pPr marL="457200" marR="0" lvl="0" indent="-355600" algn="r" rtl="1">
              <a:lnSpc>
                <a:spcPct val="150000"/>
              </a:lnSpc>
              <a:spcBef>
                <a:spcPts val="0"/>
              </a:spcBef>
              <a:spcAft>
                <a:spcPts val="0"/>
              </a:spcAft>
              <a:buSzPts val="2000"/>
              <a:buChar char="●"/>
            </a:pPr>
            <a:r>
              <a:rPr lang="he-IL" sz="2000" dirty="0" smtClean="0"/>
              <a:t>מה צריך לשנות בתוכנה </a:t>
            </a:r>
            <a:r>
              <a:rPr lang="x-none" sz="2000" dirty="0" smtClean="0"/>
              <a:t>כך </a:t>
            </a:r>
            <a:r>
              <a:rPr lang="x-none" sz="2000" dirty="0"/>
              <a:t>שהנורה תהבהב לאט </a:t>
            </a:r>
            <a:r>
              <a:rPr lang="x-none" sz="2000" dirty="0" smtClean="0"/>
              <a:t>יותר</a:t>
            </a:r>
            <a:r>
              <a:rPr lang="he-IL" sz="2000" dirty="0" smtClean="0"/>
              <a:t>?</a:t>
            </a:r>
            <a:r>
              <a:rPr lang="x-none" sz="2000" dirty="0" smtClean="0"/>
              <a:t> </a:t>
            </a:r>
            <a:r>
              <a:rPr lang="x-none" sz="2000" dirty="0"/>
              <a:t>מהר </a:t>
            </a:r>
            <a:r>
              <a:rPr lang="x-none" sz="2000" dirty="0" smtClean="0"/>
              <a:t>יותר?</a:t>
            </a:r>
            <a:endParaRPr lang="he-IL" sz="2000" dirty="0" smtClean="0"/>
          </a:p>
          <a:p>
            <a:pPr marL="457200" marR="0" lvl="0" indent="-355600" algn="r" rtl="1">
              <a:lnSpc>
                <a:spcPct val="150000"/>
              </a:lnSpc>
              <a:spcBef>
                <a:spcPts val="0"/>
              </a:spcBef>
              <a:spcAft>
                <a:spcPts val="0"/>
              </a:spcAft>
              <a:buSzPts val="2000"/>
              <a:buChar char="●"/>
            </a:pPr>
            <a:endParaRPr lang="he-IL" sz="2000" dirty="0"/>
          </a:p>
          <a:p>
            <a:pPr marL="457200" marR="0" lvl="0" indent="-355600" algn="r" rtl="1">
              <a:lnSpc>
                <a:spcPct val="150000"/>
              </a:lnSpc>
              <a:spcBef>
                <a:spcPts val="0"/>
              </a:spcBef>
              <a:spcAft>
                <a:spcPts val="0"/>
              </a:spcAft>
              <a:buSzPts val="2000"/>
              <a:buChar char="●"/>
            </a:pPr>
            <a:r>
              <a:rPr lang="he-IL" sz="2000" dirty="0" smtClean="0"/>
              <a:t>שנו זאת בתוכנה, ולחצו על כפתור ההעלאה. מה קרה?</a:t>
            </a:r>
            <a:endParaRPr sz="2000" dirty="0"/>
          </a:p>
        </p:txBody>
      </p:sp>
      <p:pic>
        <p:nvPicPr>
          <p:cNvPr id="270" name="Google Shape;270;g1178415e9bd_0_23"/>
          <p:cNvPicPr preferRelativeResize="0"/>
          <p:nvPr/>
        </p:nvPicPr>
        <p:blipFill>
          <a:blip r:embed="rId3">
            <a:alphaModFix/>
          </a:blip>
          <a:stretch>
            <a:fillRect/>
          </a:stretch>
        </p:blipFill>
        <p:spPr>
          <a:xfrm>
            <a:off x="748125" y="245075"/>
            <a:ext cx="1524000" cy="1133475"/>
          </a:xfrm>
          <a:prstGeom prst="rect">
            <a:avLst/>
          </a:prstGeom>
          <a:noFill/>
          <a:ln>
            <a:noFill/>
          </a:ln>
        </p:spPr>
      </p:pic>
      <p:pic>
        <p:nvPicPr>
          <p:cNvPr id="5" name="Google Shape;261;g1178415e9bd_0_2"/>
          <p:cNvPicPr preferRelativeResize="0"/>
          <p:nvPr/>
        </p:nvPicPr>
        <p:blipFill>
          <a:blip r:embed="rId4">
            <a:alphaModFix/>
          </a:blip>
          <a:stretch>
            <a:fillRect/>
          </a:stretch>
        </p:blipFill>
        <p:spPr>
          <a:xfrm>
            <a:off x="3548984" y="3754056"/>
            <a:ext cx="2479082" cy="1502787"/>
          </a:xfrm>
          <a:prstGeom prst="rect">
            <a:avLst/>
          </a:prstGeom>
          <a:noFill/>
          <a:ln>
            <a:noFill/>
          </a:ln>
        </p:spPr>
      </p:pic>
    </p:spTree>
    <p:extLst>
      <p:ext uri="{BB962C8B-B14F-4D97-AF65-F5344CB8AC3E}">
        <p14:creationId xmlns:p14="http://schemas.microsoft.com/office/powerpoint/2010/main" val="4274245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176fd1d998_1_127"/>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3500"/>
            </a:pPr>
            <a:r>
              <a:rPr lang="he-IL" dirty="0"/>
              <a:t>חיישן </a:t>
            </a:r>
            <a:r>
              <a:rPr lang="he-IL" dirty="0" smtClean="0"/>
              <a:t>אולטרא-סוני</a:t>
            </a:r>
            <a:r>
              <a:rPr lang="en-US" dirty="0" smtClean="0"/>
              <a:t>HC-SR04 </a:t>
            </a:r>
            <a:r>
              <a:rPr lang="he-IL" dirty="0" smtClean="0"/>
              <a:t>:</a:t>
            </a:r>
            <a:r>
              <a:rPr lang="en-US" dirty="0" smtClean="0"/>
              <a:t> </a:t>
            </a:r>
            <a:r>
              <a:rPr lang="he-IL" dirty="0" smtClean="0"/>
              <a:t>הפעלה</a:t>
            </a:r>
            <a:endParaRPr dirty="0"/>
          </a:p>
        </p:txBody>
      </p:sp>
      <p:sp>
        <p:nvSpPr>
          <p:cNvPr id="277" name="Google Shape;277;g1176fd1d998_1_127"/>
          <p:cNvSpPr txBox="1"/>
          <p:nvPr/>
        </p:nvSpPr>
        <p:spPr>
          <a:xfrm>
            <a:off x="748125" y="960950"/>
            <a:ext cx="8080800" cy="1723518"/>
          </a:xfrm>
          <a:prstGeom prst="rect">
            <a:avLst/>
          </a:prstGeom>
          <a:noFill/>
          <a:ln>
            <a:noFill/>
          </a:ln>
        </p:spPr>
        <p:txBody>
          <a:bodyPr spcFirstLastPara="1" wrap="square" lIns="91425" tIns="91425" rIns="91425" bIns="91425" anchor="t" anchorCtr="0">
            <a:spAutoFit/>
          </a:bodyPr>
          <a:lstStyle/>
          <a:p>
            <a:r>
              <a:rPr lang="he-IL" sz="2000" dirty="0"/>
              <a:t>כעת, כשאנחנו יודעים איך להשתמש במעבד בואו </a:t>
            </a:r>
            <a:r>
              <a:rPr lang="he-IL" sz="2000" dirty="0" smtClean="0"/>
              <a:t>נשתמש </a:t>
            </a:r>
            <a:r>
              <a:rPr lang="he-IL" sz="2000" dirty="0"/>
              <a:t>בחיישן המרחק. </a:t>
            </a:r>
            <a:endParaRPr lang="he-IL" sz="2000" dirty="0" smtClean="0"/>
          </a:p>
          <a:p>
            <a:endParaRPr lang="he-IL" sz="2000" dirty="0"/>
          </a:p>
          <a:p>
            <a:r>
              <a:rPr lang="he-IL" sz="2000" dirty="0" smtClean="0"/>
              <a:t>נשתמש </a:t>
            </a:r>
            <a:r>
              <a:rPr lang="he-IL" sz="2000" dirty="0"/>
              <a:t>במעגל שבו המעבד מחובר אל חיישן </a:t>
            </a:r>
            <a:r>
              <a:rPr lang="he-IL" sz="2000" dirty="0" smtClean="0"/>
              <a:t>המרחק מדגם </a:t>
            </a:r>
            <a:r>
              <a:rPr lang="en-US" sz="2000" dirty="0" smtClean="0"/>
              <a:t>HC-SR04</a:t>
            </a:r>
            <a:r>
              <a:rPr lang="he-IL" sz="2000" dirty="0"/>
              <a:t>.</a:t>
            </a:r>
          </a:p>
          <a:p>
            <a:r>
              <a:rPr lang="he-IL" sz="2000" dirty="0"/>
              <a:t/>
            </a:r>
            <a:br>
              <a:rPr lang="he-IL" sz="2000" dirty="0"/>
            </a:br>
            <a:endParaRPr sz="2000" dirty="0"/>
          </a:p>
        </p:txBody>
      </p:sp>
      <p:pic>
        <p:nvPicPr>
          <p:cNvPr id="5" name="Picture 2" descr="https://lh4.googleusercontent.com/ShO-YQgQCN5dYkNMYhi8Tzmi3VtNAjFGeGuUUQQw2kz0Mt15WE19OzDWDx41V7Iyf70P23M9v7dNCeBPngq7E9AbaCtrlZdSGE21OrWaenhqBjGG6OrTnlO4uW39gAcwBnZlIzaxIw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108" y="2376692"/>
            <a:ext cx="4172874" cy="313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69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176fd1d998_1_127"/>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3500"/>
            </a:pPr>
            <a:r>
              <a:rPr lang="he-IL" dirty="0"/>
              <a:t>חיישן </a:t>
            </a:r>
            <a:r>
              <a:rPr lang="he-IL" dirty="0" smtClean="0"/>
              <a:t>אולטרא-סוני</a:t>
            </a:r>
            <a:r>
              <a:rPr lang="en-US" dirty="0" smtClean="0"/>
              <a:t>HC-SR04 </a:t>
            </a:r>
            <a:r>
              <a:rPr lang="he-IL" dirty="0" smtClean="0"/>
              <a:t>:</a:t>
            </a:r>
            <a:r>
              <a:rPr lang="en-US" dirty="0" smtClean="0"/>
              <a:t> </a:t>
            </a:r>
            <a:r>
              <a:rPr lang="he-IL" dirty="0" smtClean="0"/>
              <a:t>מדידת מרחקים</a:t>
            </a:r>
            <a:endParaRPr dirty="0"/>
          </a:p>
        </p:txBody>
      </p:sp>
      <p:sp>
        <p:nvSpPr>
          <p:cNvPr id="277" name="Google Shape;277;g1176fd1d998_1_127"/>
          <p:cNvSpPr txBox="1"/>
          <p:nvPr/>
        </p:nvSpPr>
        <p:spPr>
          <a:xfrm>
            <a:off x="748125" y="960950"/>
            <a:ext cx="8080800" cy="1415742"/>
          </a:xfrm>
          <a:prstGeom prst="rect">
            <a:avLst/>
          </a:prstGeom>
          <a:noFill/>
          <a:ln>
            <a:noFill/>
          </a:ln>
        </p:spPr>
        <p:txBody>
          <a:bodyPr spcFirstLastPara="1" wrap="square" lIns="91425" tIns="91425" rIns="91425" bIns="91425" anchor="t" anchorCtr="0">
            <a:spAutoFit/>
          </a:bodyPr>
          <a:lstStyle/>
          <a:p>
            <a:pPr lvl="0"/>
            <a:r>
              <a:rPr lang="he-IL" sz="2000" dirty="0"/>
              <a:t>במשימה זאת:</a:t>
            </a:r>
          </a:p>
          <a:p>
            <a:pPr marL="514350" lvl="0" indent="-514350">
              <a:buAutoNum type="arabicPeriod"/>
            </a:pPr>
            <a:r>
              <a:rPr lang="he-IL" sz="2000" dirty="0"/>
              <a:t>נשתמש במעגל מוכן, או </a:t>
            </a:r>
            <a:r>
              <a:rPr lang="he-IL" sz="2000" dirty="0">
                <a:hlinkClick r:id="rId3" action="ppaction://hlinksldjump"/>
              </a:rPr>
              <a:t>נבנה מעגל</a:t>
            </a:r>
            <a:endParaRPr lang="he-IL" sz="2000" dirty="0"/>
          </a:p>
          <a:p>
            <a:pPr marL="514350" lvl="0" indent="-514350">
              <a:buAutoNum type="arabicPeriod"/>
            </a:pPr>
            <a:r>
              <a:rPr lang="he-IL" sz="2000" dirty="0"/>
              <a:t>נעלה את התוכנה למעבד</a:t>
            </a:r>
          </a:p>
          <a:p>
            <a:pPr marL="514350" lvl="0" indent="-514350">
              <a:buAutoNum type="arabicPeriod"/>
            </a:pPr>
            <a:r>
              <a:rPr lang="he-IL" sz="2000" dirty="0"/>
              <a:t>נפעיל את המעבד כך </a:t>
            </a:r>
            <a:r>
              <a:rPr lang="he-IL" sz="2000" dirty="0" smtClean="0"/>
              <a:t>שיפעיל את החיישן, ונוכל למדוד בעזרתו מרחק למכשול</a:t>
            </a:r>
            <a:endParaRPr lang="he-IL" sz="2000" dirty="0"/>
          </a:p>
        </p:txBody>
      </p:sp>
      <p:pic>
        <p:nvPicPr>
          <p:cNvPr id="6146" name="Picture 2" descr="https://lh4.googleusercontent.com/ShO-YQgQCN5dYkNMYhi8Tzmi3VtNAjFGeGuUUQQw2kz0Mt15WE19OzDWDx41V7Iyf70P23M9v7dNCeBPngq7E9AbaCtrlZdSGE21OrWaenhqBjGG6OrTnlO4uW39gAcwBnZlIzaxIw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7111" y="2376692"/>
            <a:ext cx="4172874" cy="313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42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176fd1d998_1_96"/>
          <p:cNvSpPr txBox="1">
            <a:spLocks noGrp="1"/>
          </p:cNvSpPr>
          <p:nvPr>
            <p:ph type="title"/>
          </p:nvPr>
        </p:nvSpPr>
        <p:spPr>
          <a:xfrm>
            <a:off x="-268950" y="-152400"/>
            <a:ext cx="9144000" cy="1108200"/>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3500"/>
            </a:pPr>
            <a:r>
              <a:rPr lang="he-IL" dirty="0"/>
              <a:t>חיישן אולטרא-סוני</a:t>
            </a:r>
            <a:r>
              <a:rPr lang="en-US" dirty="0"/>
              <a:t>HC-SR04 </a:t>
            </a:r>
            <a:r>
              <a:rPr lang="he-IL" dirty="0"/>
              <a:t>: שלבי חיבור והפעלה</a:t>
            </a:r>
          </a:p>
        </p:txBody>
      </p:sp>
      <p:sp>
        <p:nvSpPr>
          <p:cNvPr id="320" name="Google Shape;320;g1176fd1d998_1_96"/>
          <p:cNvSpPr txBox="1"/>
          <p:nvPr/>
        </p:nvSpPr>
        <p:spPr>
          <a:xfrm>
            <a:off x="4860150" y="654250"/>
            <a:ext cx="3968700" cy="5155227"/>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0"/>
              </a:spcAft>
              <a:buClr>
                <a:srgbClr val="000000"/>
              </a:buClr>
              <a:buSzPts val="2000"/>
              <a:buFont typeface="Arial"/>
              <a:buNone/>
            </a:pPr>
            <a:r>
              <a:rPr lang="x-none" sz="2000" dirty="0"/>
              <a:t>העלאת התוכנה:</a:t>
            </a:r>
            <a:endParaRPr sz="1100" b="0" i="0" u="none" strike="noStrike" cap="none" dirty="0">
              <a:solidFill>
                <a:srgbClr val="000000"/>
              </a:solidFill>
              <a:latin typeface="Arial"/>
              <a:ea typeface="Arial"/>
              <a:cs typeface="Arial"/>
              <a:sym typeface="Arial"/>
            </a:endParaRPr>
          </a:p>
          <a:p>
            <a:pPr marL="285750" indent="-285750" fontAlgn="base">
              <a:buFont typeface="Arial" panose="020B0604020202020204" pitchFamily="34" charset="0"/>
              <a:buChar char="•"/>
            </a:pPr>
            <a:r>
              <a:rPr lang="he-IL" sz="2000" b="1" dirty="0"/>
              <a:t>הריצו את סביבת התוכנה של הארדואינו. </a:t>
            </a:r>
          </a:p>
          <a:p>
            <a:pPr marL="285750" indent="-285750" fontAlgn="base">
              <a:buFont typeface="Arial" panose="020B0604020202020204" pitchFamily="34" charset="0"/>
              <a:buChar char="•"/>
            </a:pPr>
            <a:r>
              <a:rPr lang="he-IL" sz="2000" b="1" dirty="0"/>
              <a:t>חברו את המעבד למחשב</a:t>
            </a:r>
            <a:r>
              <a:rPr lang="he-IL" sz="2000" dirty="0"/>
              <a:t> בעזרת חוט החיבור.</a:t>
            </a:r>
          </a:p>
          <a:p>
            <a:pPr marL="285750" indent="-285750" fontAlgn="base">
              <a:buFont typeface="Arial" panose="020B0604020202020204" pitchFamily="34" charset="0"/>
              <a:buChar char="•"/>
            </a:pPr>
            <a:r>
              <a:rPr lang="he-IL" sz="2000" b="1" dirty="0"/>
              <a:t>העתיקו את התוכנה </a:t>
            </a:r>
            <a:r>
              <a:rPr lang="he-IL" sz="2000" dirty="0"/>
              <a:t>אל סביבת העבודה של ארדואינו.</a:t>
            </a:r>
          </a:p>
          <a:p>
            <a:pPr marL="285750" indent="-285750" fontAlgn="base">
              <a:buFont typeface="Arial" panose="020B0604020202020204" pitchFamily="34" charset="0"/>
              <a:buChar char="•"/>
            </a:pPr>
            <a:r>
              <a:rPr lang="he-IL" sz="2000" b="1" dirty="0"/>
              <a:t>ביחרו </a:t>
            </a:r>
            <a:r>
              <a:rPr lang="en-US" sz="2000" b="1" dirty="0"/>
              <a:t>port </a:t>
            </a:r>
            <a:r>
              <a:rPr lang="he-IL" sz="2000" b="1" dirty="0"/>
              <a:t>: </a:t>
            </a:r>
            <a:r>
              <a:rPr lang="he-IL" sz="2000" dirty="0"/>
              <a:t>שימו לב שבדרך כלל יש לבחור ב-</a:t>
            </a:r>
            <a:r>
              <a:rPr lang="en-US" sz="2000" dirty="0"/>
              <a:t>port </a:t>
            </a:r>
            <a:r>
              <a:rPr lang="he-IL" sz="2000" dirty="0"/>
              <a:t> עם המספר הגבוה ביותר שמופיע ברשימה. </a:t>
            </a:r>
          </a:p>
          <a:p>
            <a:pPr marL="285750" indent="-285750" fontAlgn="base">
              <a:buFont typeface="Arial" panose="020B0604020202020204" pitchFamily="34" charset="0"/>
              <a:buChar char="•"/>
            </a:pPr>
            <a:r>
              <a:rPr lang="he-IL" sz="2000" b="1" dirty="0"/>
              <a:t>ליחצו על הכפתור להעלאת התוכנה אל המעבד </a:t>
            </a:r>
            <a:r>
              <a:rPr lang="he-IL" sz="2000" dirty="0"/>
              <a:t>העלאת התוכנה תיארך מספר שניות ויש להמתין עד שתתקבל ההודעה (בתחתית המסך): </a:t>
            </a:r>
            <a:r>
              <a:rPr lang="en-US" sz="2000" dirty="0"/>
              <a:t>Upload completed</a:t>
            </a:r>
            <a:r>
              <a:rPr lang="he-IL" sz="2000" dirty="0" smtClean="0"/>
              <a:t>.</a:t>
            </a:r>
            <a:endParaRPr lang="he-IL" sz="2000" dirty="0"/>
          </a:p>
        </p:txBody>
      </p:sp>
      <p:pic>
        <p:nvPicPr>
          <p:cNvPr id="321" name="Google Shape;321;g1176fd1d998_1_96"/>
          <p:cNvPicPr preferRelativeResize="0"/>
          <p:nvPr/>
        </p:nvPicPr>
        <p:blipFill>
          <a:blip r:embed="rId3">
            <a:alphaModFix/>
          </a:blip>
          <a:stretch>
            <a:fillRect/>
          </a:stretch>
        </p:blipFill>
        <p:spPr>
          <a:xfrm>
            <a:off x="1058300" y="807350"/>
            <a:ext cx="3206350" cy="3051900"/>
          </a:xfrm>
          <a:prstGeom prst="rect">
            <a:avLst/>
          </a:prstGeom>
          <a:noFill/>
          <a:ln>
            <a:noFill/>
          </a:ln>
        </p:spPr>
      </p:pic>
      <p:pic>
        <p:nvPicPr>
          <p:cNvPr id="322" name="Google Shape;322;g1176fd1d998_1_96"/>
          <p:cNvPicPr preferRelativeResize="0"/>
          <p:nvPr/>
        </p:nvPicPr>
        <p:blipFill>
          <a:blip r:embed="rId4">
            <a:alphaModFix/>
          </a:blip>
          <a:stretch>
            <a:fillRect/>
          </a:stretch>
        </p:blipFill>
        <p:spPr>
          <a:xfrm>
            <a:off x="838209" y="4003913"/>
            <a:ext cx="3733800" cy="2009775"/>
          </a:xfrm>
          <a:prstGeom prst="rect">
            <a:avLst/>
          </a:prstGeom>
          <a:noFill/>
          <a:ln>
            <a:noFill/>
          </a:ln>
        </p:spPr>
      </p:pic>
    </p:spTree>
    <p:extLst>
      <p:ext uri="{BB962C8B-B14F-4D97-AF65-F5344CB8AC3E}">
        <p14:creationId xmlns:p14="http://schemas.microsoft.com/office/powerpoint/2010/main" val="1444969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חיישן אולטרא-סוני : קבלת הודעות במסך הסיריאלי</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27</a:t>
            </a:fld>
            <a:endParaRPr lang="en-US" dirty="0"/>
          </a:p>
        </p:txBody>
      </p:sp>
      <p:pic>
        <p:nvPicPr>
          <p:cNvPr id="1026" name="Picture 2" descr="https://lh6.googleusercontent.com/_USxgXwZ26k2vIi3BqD4oH1V-Bd3A6uQePq5JsdJYU-l01nPITVnnGvNZ0Dm3kJP5nZGt6H2WBSGpTAoAfeXeFL3X6CGP0QjdlQlLuAVKWBWIGvPw76tsQR6USxlbmA0X6DPgWB3u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 y="1450309"/>
            <a:ext cx="3471389" cy="40835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lh6.googleusercontent.com/eL-4zX5eQMileJNWlUcgnrCqKP4NlI8wcESJDKbdtgVfZ0RRh9fl-HWUZ9yI1uAKAntuiLDM3e3MTqVCkzKDG2NV8fsV6MP9e8P3LfA274L5vC76fTBLsbtTcCSRiXZStRw40u-jZj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5277" y="3964636"/>
            <a:ext cx="2660073" cy="18010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197961" y="1363992"/>
            <a:ext cx="4572000" cy="2970044"/>
          </a:xfrm>
          <a:prstGeom prst="rect">
            <a:avLst/>
          </a:prstGeom>
        </p:spPr>
        <p:txBody>
          <a:bodyPr>
            <a:spAutoFit/>
          </a:bodyPr>
          <a:lstStyle/>
          <a:p>
            <a:pPr lvl="0" eaLnBrk="0" fontAlgn="base" hangingPunct="0">
              <a:spcBef>
                <a:spcPct val="0"/>
              </a:spcBef>
              <a:spcAft>
                <a:spcPct val="0"/>
              </a:spcAft>
            </a:pPr>
            <a:r>
              <a:rPr lang="he-IL" altLang="en-US" sz="2000" dirty="0" smtClean="0">
                <a:solidFill>
                  <a:srgbClr val="000000"/>
                </a:solidFill>
                <a:latin typeface="Arial" panose="020B0604020202020204" pitchFamily="34" charset="0"/>
                <a:cs typeface="Arial" panose="020B0604020202020204" pitchFamily="34" charset="0"/>
              </a:rPr>
              <a:t>הפעלת </a:t>
            </a:r>
            <a:r>
              <a:rPr lang="he-IL" altLang="en-US" sz="2000" dirty="0">
                <a:solidFill>
                  <a:srgbClr val="000000"/>
                </a:solidFill>
                <a:latin typeface="Arial" panose="020B0604020202020204" pitchFamily="34" charset="0"/>
                <a:cs typeface="Arial" panose="020B0604020202020204" pitchFamily="34" charset="0"/>
              </a:rPr>
              <a:t>המסך כדי לצפות בהודעות שנשלחות מהתוכנה</a:t>
            </a:r>
            <a:r>
              <a:rPr lang="en-US" altLang="en-US" sz="2000" dirty="0">
                <a:solidFill>
                  <a:srgbClr val="000000"/>
                </a:solidFill>
                <a:latin typeface="Arial" panose="020B0604020202020204" pitchFamily="34" charset="0"/>
                <a:cs typeface="Arial" panose="020B0604020202020204" pitchFamily="34" charset="0"/>
              </a:rPr>
              <a:t>:</a:t>
            </a:r>
            <a:endParaRPr lang="en-US" altLang="en-US" sz="600" dirty="0"/>
          </a:p>
          <a:p>
            <a:pPr marL="342900" lvl="0" indent="-342900" eaLnBrk="0" fontAlgn="base" hangingPunct="0">
              <a:spcBef>
                <a:spcPct val="0"/>
              </a:spcBef>
              <a:spcAft>
                <a:spcPct val="0"/>
              </a:spcAft>
              <a:buFont typeface="Arial" panose="020B0604020202020204" pitchFamily="34" charset="0"/>
              <a:buChar char="•"/>
            </a:pPr>
            <a:r>
              <a:rPr lang="he-IL" altLang="en-US" sz="2000" dirty="0">
                <a:solidFill>
                  <a:srgbClr val="000000"/>
                </a:solidFill>
                <a:latin typeface="Arial" panose="020B0604020202020204" pitchFamily="34" charset="0"/>
                <a:cs typeface="Arial" panose="020B0604020202020204" pitchFamily="34" charset="0"/>
              </a:rPr>
              <a:t>בתפריט כלים (</a:t>
            </a:r>
            <a:r>
              <a:rPr lang="en-US" altLang="en-US" sz="2000" dirty="0">
                <a:solidFill>
                  <a:srgbClr val="000000"/>
                </a:solidFill>
                <a:latin typeface="Arial" panose="020B0604020202020204" pitchFamily="34" charset="0"/>
                <a:cs typeface="Arial" panose="020B0604020202020204" pitchFamily="34" charset="0"/>
              </a:rPr>
              <a:t>Tools</a:t>
            </a:r>
            <a:r>
              <a:rPr lang="he-IL" altLang="en-US" sz="2000" dirty="0">
                <a:solidFill>
                  <a:srgbClr val="000000"/>
                </a:solidFill>
                <a:latin typeface="Arial" panose="020B0604020202020204" pitchFamily="34" charset="0"/>
                <a:cs typeface="Arial" panose="020B0604020202020204" pitchFamily="34" charset="0"/>
              </a:rPr>
              <a:t>) ביחרו ב </a:t>
            </a:r>
            <a:r>
              <a:rPr lang="en-US" altLang="en-US" sz="2000" dirty="0">
                <a:solidFill>
                  <a:srgbClr val="000000"/>
                </a:solidFill>
                <a:latin typeface="Arial" panose="020B0604020202020204" pitchFamily="34" charset="0"/>
                <a:cs typeface="Arial" panose="020B0604020202020204" pitchFamily="34" charset="0"/>
              </a:rPr>
              <a:t>Serial monitor</a:t>
            </a:r>
            <a:r>
              <a:rPr lang="he-IL" altLang="en-US" sz="2000" dirty="0">
                <a:solidFill>
                  <a:srgbClr val="000000"/>
                </a:solidFill>
                <a:latin typeface="Arial" panose="020B0604020202020204" pitchFamily="34" charset="0"/>
                <a:cs typeface="Arial" panose="020B0604020202020204" pitchFamily="34" charset="0"/>
              </a:rPr>
              <a:t> (מסך סיריאלי)</a:t>
            </a:r>
          </a:p>
          <a:p>
            <a:pPr marL="342900" lvl="0" indent="-342900" eaLnBrk="0" fontAlgn="base" hangingPunct="0">
              <a:spcBef>
                <a:spcPct val="0"/>
              </a:spcBef>
              <a:spcAft>
                <a:spcPct val="0"/>
              </a:spcAft>
              <a:buFont typeface="Arial" panose="020B0604020202020204" pitchFamily="34" charset="0"/>
              <a:buChar char="•"/>
            </a:pPr>
            <a:r>
              <a:rPr lang="he-IL" altLang="en-US" sz="2000" dirty="0">
                <a:solidFill>
                  <a:srgbClr val="000000"/>
                </a:solidFill>
                <a:latin typeface="Arial" panose="020B0604020202020204" pitchFamily="34" charset="0"/>
                <a:cs typeface="Arial" panose="020B0604020202020204" pitchFamily="34" charset="0"/>
              </a:rPr>
              <a:t>במסך שנפתח ביחרו בתפריט המהירויות (מימין למטה) במהירות תקשורת המתאימה למהירות שנבחרה בתוכנה (במקרה שלנו 115200)</a:t>
            </a:r>
            <a:r>
              <a:rPr lang="he-IL" altLang="en-US" sz="1000" dirty="0">
                <a:solidFill>
                  <a:srgbClr val="444444"/>
                </a:solidFill>
                <a:latin typeface="Arial" panose="020B0604020202020204" pitchFamily="34" charset="0"/>
                <a:cs typeface="Arial" panose="020B0604020202020204" pitchFamily="34" charset="0"/>
              </a:rPr>
              <a:t/>
            </a:r>
            <a:br>
              <a:rPr lang="he-IL" altLang="en-US" sz="1000" dirty="0">
                <a:solidFill>
                  <a:srgbClr val="444444"/>
                </a:solidFill>
                <a:latin typeface="Arial" panose="020B0604020202020204" pitchFamily="34" charset="0"/>
                <a:cs typeface="Arial" panose="020B0604020202020204" pitchFamily="34" charset="0"/>
              </a:rPr>
            </a:br>
            <a:r>
              <a:rPr lang="he-IL" altLang="en-US" sz="900" dirty="0">
                <a:solidFill>
                  <a:srgbClr val="444444"/>
                </a:solidFill>
                <a:latin typeface="Arial" panose="020B0604020202020204" pitchFamily="34" charset="0"/>
                <a:cs typeface="Arial" panose="020B0604020202020204" pitchFamily="34" charset="0"/>
              </a:rPr>
              <a:t/>
            </a:r>
            <a:br>
              <a:rPr lang="he-IL" altLang="en-US" sz="900" dirty="0">
                <a:solidFill>
                  <a:srgbClr val="444444"/>
                </a:solidFill>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1719085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176fd1d998_1_96"/>
          <p:cNvSpPr txBox="1">
            <a:spLocks noGrp="1"/>
          </p:cNvSpPr>
          <p:nvPr>
            <p:ph type="title"/>
          </p:nvPr>
        </p:nvSpPr>
        <p:spPr>
          <a:xfrm>
            <a:off x="-268950" y="-152400"/>
            <a:ext cx="9144000" cy="1108200"/>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3500"/>
            </a:pPr>
            <a:r>
              <a:rPr lang="he-IL" sz="3600" dirty="0"/>
              <a:t>חיישן אולטרא-סוני</a:t>
            </a:r>
            <a:r>
              <a:rPr lang="en-US" sz="3600" dirty="0"/>
              <a:t>HC-SR04 </a:t>
            </a:r>
            <a:r>
              <a:rPr lang="he-IL" sz="3600" dirty="0"/>
              <a:t>: </a:t>
            </a:r>
            <a:r>
              <a:rPr lang="he-IL" sz="3600" dirty="0" smtClean="0"/>
              <a:t>מדידה</a:t>
            </a:r>
            <a:endParaRPr lang="he-IL" sz="3600" dirty="0"/>
          </a:p>
        </p:txBody>
      </p:sp>
      <p:sp>
        <p:nvSpPr>
          <p:cNvPr id="320" name="Google Shape;320;g1176fd1d998_1_96"/>
          <p:cNvSpPr txBox="1"/>
          <p:nvPr/>
        </p:nvSpPr>
        <p:spPr>
          <a:xfrm>
            <a:off x="1102290" y="654250"/>
            <a:ext cx="7726560" cy="1246465"/>
          </a:xfrm>
          <a:prstGeom prst="rect">
            <a:avLst/>
          </a:prstGeom>
          <a:noFill/>
          <a:ln>
            <a:noFill/>
          </a:ln>
        </p:spPr>
        <p:txBody>
          <a:bodyPr spcFirstLastPara="1" wrap="square" lIns="91425" tIns="91425" rIns="91425" bIns="91425" anchor="t" anchorCtr="0">
            <a:spAutoFit/>
          </a:bodyPr>
          <a:lstStyle/>
          <a:p>
            <a:pPr marL="457200" lvl="0" indent="-317500">
              <a:lnSpc>
                <a:spcPct val="115000"/>
              </a:lnSpc>
              <a:buSzPts val="1400"/>
              <a:buChar char="●"/>
            </a:pPr>
            <a:r>
              <a:rPr lang="he-IL" sz="2000" dirty="0"/>
              <a:t>בידקו את קריאת </a:t>
            </a:r>
            <a:r>
              <a:rPr lang="he-IL" sz="2000" dirty="0" smtClean="0"/>
              <a:t>החיישן מספר פעמים </a:t>
            </a:r>
            <a:r>
              <a:rPr lang="he-IL" sz="2000" dirty="0"/>
              <a:t>עבור מכשול במרחקים הבאים</a:t>
            </a:r>
            <a:r>
              <a:rPr lang="he-IL" sz="2000" dirty="0" smtClean="0"/>
              <a:t>:</a:t>
            </a:r>
            <a:r>
              <a:rPr lang="en-US" sz="2000" dirty="0" smtClean="0"/>
              <a:t/>
            </a:r>
            <a:br>
              <a:rPr lang="en-US" sz="2000" dirty="0" smtClean="0"/>
            </a:br>
            <a:r>
              <a:rPr lang="he-IL" sz="2000" dirty="0" smtClean="0"/>
              <a:t> 11 </a:t>
            </a:r>
            <a:r>
              <a:rPr lang="he-IL" sz="2000" dirty="0"/>
              <a:t>ס"מ, 13 ס"מ, 15 </a:t>
            </a:r>
            <a:r>
              <a:rPr lang="he-IL" sz="2000" dirty="0" smtClean="0"/>
              <a:t>ס"מ</a:t>
            </a:r>
          </a:p>
          <a:p>
            <a:pPr marL="457200" lvl="0" indent="-317500">
              <a:lnSpc>
                <a:spcPct val="115000"/>
              </a:lnSpc>
              <a:buSzPts val="1400"/>
              <a:buChar char="●"/>
            </a:pPr>
            <a:r>
              <a:rPr lang="he-IL" sz="2000" dirty="0" smtClean="0"/>
              <a:t>מלאו את טורי תוצאות המדידה בטבלה </a:t>
            </a:r>
            <a:endParaRPr sz="2000" dirty="0"/>
          </a:p>
        </p:txBody>
      </p:sp>
      <p:graphicFrame>
        <p:nvGraphicFramePr>
          <p:cNvPr id="6" name="Google Shape;330;g11416ddb186_0_8"/>
          <p:cNvGraphicFramePr/>
          <p:nvPr>
            <p:extLst>
              <p:ext uri="{D42A27DB-BD31-4B8C-83A1-F6EECF244321}">
                <p14:modId xmlns:p14="http://schemas.microsoft.com/office/powerpoint/2010/main" val="1446806010"/>
              </p:ext>
            </p:extLst>
          </p:nvPr>
        </p:nvGraphicFramePr>
        <p:xfrm>
          <a:off x="1296637" y="2245052"/>
          <a:ext cx="6717649" cy="3017340"/>
        </p:xfrm>
        <a:graphic>
          <a:graphicData uri="http://schemas.openxmlformats.org/drawingml/2006/table">
            <a:tbl>
              <a:tblPr>
                <a:noFill/>
              </a:tblPr>
              <a:tblGrid>
                <a:gridCol w="1659506"/>
                <a:gridCol w="651353"/>
                <a:gridCol w="1590806"/>
                <a:gridCol w="563671"/>
                <a:gridCol w="1567164"/>
                <a:gridCol w="685149"/>
              </a:tblGrid>
              <a:tr h="381000">
                <a:tc>
                  <a:txBody>
                    <a:bodyPr/>
                    <a:lstStyle/>
                    <a:p>
                      <a:pPr marL="0" lvl="0" indent="0" algn="r" rtl="1">
                        <a:spcBef>
                          <a:spcPts val="0"/>
                        </a:spcBef>
                        <a:spcAft>
                          <a:spcPts val="0"/>
                        </a:spcAft>
                        <a:buNone/>
                      </a:pPr>
                      <a:r>
                        <a:rPr lang="he-IL" dirty="0" smtClean="0"/>
                        <a:t>תוצאות </a:t>
                      </a:r>
                      <a:r>
                        <a:rPr lang="en-US" dirty="0" smtClean="0"/>
                        <a:t/>
                      </a:r>
                      <a:br>
                        <a:rPr lang="en-US" dirty="0" smtClean="0"/>
                      </a:br>
                      <a:r>
                        <a:rPr lang="he-IL" dirty="0" smtClean="0"/>
                        <a:t>המדידה</a:t>
                      </a:r>
                      <a:endParaRPr dirty="0"/>
                    </a:p>
                  </a:txBody>
                  <a:tcPr marL="91425" marR="91425" marT="91425" marB="91425"/>
                </a:tc>
                <a:tc>
                  <a:txBody>
                    <a:bodyPr/>
                    <a:lstStyle/>
                    <a:p>
                      <a:pPr marL="0" lvl="0" indent="0" algn="r" rtl="1">
                        <a:spcBef>
                          <a:spcPts val="0"/>
                        </a:spcBef>
                        <a:spcAft>
                          <a:spcPts val="0"/>
                        </a:spcAft>
                        <a:buNone/>
                      </a:pPr>
                      <a:r>
                        <a:rPr lang="x-none"/>
                        <a:t>11 ס"מ</a:t>
                      </a:r>
                      <a:endParaRPr/>
                    </a:p>
                  </a:txBody>
                  <a:tcPr marL="91425" marR="91425" marT="91425" marB="91425"/>
                </a:tc>
                <a:tc>
                  <a:txBody>
                    <a:bodyPr/>
                    <a:lstStyle/>
                    <a:p>
                      <a:pPr marL="0" lvl="0" indent="0" algn="r" rtl="1">
                        <a:spcBef>
                          <a:spcPts val="0"/>
                        </a:spcBef>
                        <a:spcAft>
                          <a:spcPts val="0"/>
                        </a:spcAft>
                        <a:buNone/>
                      </a:pPr>
                      <a:r>
                        <a:rPr lang="he-IL" dirty="0" smtClean="0"/>
                        <a:t>תוצאות המדידה</a:t>
                      </a:r>
                      <a:endParaRPr dirty="0"/>
                    </a:p>
                  </a:txBody>
                  <a:tcPr marL="91425" marR="91425" marT="91425" marB="91425"/>
                </a:tc>
                <a:tc>
                  <a:txBody>
                    <a:bodyPr/>
                    <a:lstStyle/>
                    <a:p>
                      <a:pPr marL="0" lvl="0" indent="0" algn="r" rtl="1">
                        <a:spcBef>
                          <a:spcPts val="0"/>
                        </a:spcBef>
                        <a:spcAft>
                          <a:spcPts val="0"/>
                        </a:spcAft>
                        <a:buNone/>
                      </a:pPr>
                      <a:r>
                        <a:rPr lang="x-none" dirty="0"/>
                        <a:t>13 ס"מ</a:t>
                      </a:r>
                      <a:endParaRPr dirty="0"/>
                    </a:p>
                  </a:txBody>
                  <a:tcPr marL="91425" marR="91425" marT="91425" marB="91425"/>
                </a:tc>
                <a:tc>
                  <a:txBody>
                    <a:bodyPr/>
                    <a:lstStyle/>
                    <a:p>
                      <a:pPr marL="0" lvl="0" indent="0" algn="r" rtl="1">
                        <a:spcBef>
                          <a:spcPts val="0"/>
                        </a:spcBef>
                        <a:spcAft>
                          <a:spcPts val="0"/>
                        </a:spcAft>
                        <a:buNone/>
                      </a:pPr>
                      <a:r>
                        <a:rPr lang="he-IL" dirty="0" smtClean="0"/>
                        <a:t>תוצאות המדידה</a:t>
                      </a:r>
                      <a:endParaRPr dirty="0"/>
                    </a:p>
                  </a:txBody>
                  <a:tcPr marL="91425" marR="91425" marT="91425" marB="91425"/>
                </a:tc>
                <a:tc>
                  <a:txBody>
                    <a:bodyPr/>
                    <a:lstStyle/>
                    <a:p>
                      <a:pPr marL="0" lvl="0" indent="0" algn="r" rtl="1">
                        <a:spcBef>
                          <a:spcPts val="0"/>
                        </a:spcBef>
                        <a:spcAft>
                          <a:spcPts val="0"/>
                        </a:spcAft>
                        <a:buNone/>
                      </a:pPr>
                      <a:r>
                        <a:rPr lang="x-none"/>
                        <a:t>15 ס"מ</a:t>
                      </a:r>
                      <a:endParaRPr/>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1</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1</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1</a:t>
                      </a:r>
                      <a:endParaRPr/>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2</a:t>
                      </a:r>
                      <a:endParaRPr/>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tc>
                  <a:txBody>
                    <a:bodyPr/>
                    <a:lstStyle/>
                    <a:p>
                      <a:pPr marL="0" lvl="0" indent="0" algn="l" rtl="0">
                        <a:spcBef>
                          <a:spcPts val="0"/>
                        </a:spcBef>
                        <a:spcAft>
                          <a:spcPts val="0"/>
                        </a:spcAft>
                        <a:buNone/>
                      </a:pPr>
                      <a:r>
                        <a:rPr lang="x-none"/>
                        <a:t>2</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2</a:t>
                      </a:r>
                      <a:endParaRPr/>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3</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3</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3</a:t>
                      </a:r>
                      <a:endParaRPr/>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4</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4</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4</a:t>
                      </a:r>
                      <a:endParaRPr/>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5</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a:t>5</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x-none" dirty="0"/>
                        <a:t>5</a:t>
                      </a:r>
                      <a:endParaRPr dirty="0"/>
                    </a:p>
                  </a:txBody>
                  <a:tcPr marL="91425" marR="91425" marT="91425" marB="91425"/>
                </a:tc>
              </a:tr>
            </a:tbl>
          </a:graphicData>
        </a:graphic>
      </p:graphicFrame>
    </p:spTree>
    <p:extLst>
      <p:ext uri="{BB962C8B-B14F-4D97-AF65-F5344CB8AC3E}">
        <p14:creationId xmlns:p14="http://schemas.microsoft.com/office/powerpoint/2010/main" val="35760360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11416ddb186_0_8"/>
          <p:cNvSpPr txBox="1">
            <a:spLocks noGrp="1"/>
          </p:cNvSpPr>
          <p:nvPr>
            <p:ph type="title"/>
          </p:nvPr>
        </p:nvSpPr>
        <p:spPr>
          <a:xfrm>
            <a:off x="628650" y="0"/>
            <a:ext cx="7886700" cy="1325700"/>
          </a:xfrm>
          <a:prstGeom prst="rect">
            <a:avLst/>
          </a:prstGeom>
        </p:spPr>
        <p:txBody>
          <a:bodyPr spcFirstLastPara="1" wrap="square" lIns="91425" tIns="45700" rIns="91425" bIns="45700" anchor="ctr" anchorCtr="0">
            <a:normAutofit/>
          </a:bodyPr>
          <a:lstStyle/>
          <a:p>
            <a:pPr marL="0" lvl="0" indent="0" algn="r" rtl="1">
              <a:spcBef>
                <a:spcPts val="0"/>
              </a:spcBef>
              <a:spcAft>
                <a:spcPts val="0"/>
              </a:spcAft>
              <a:buNone/>
            </a:pPr>
            <a:r>
              <a:rPr lang="x-none" dirty="0"/>
              <a:t>טבלת </a:t>
            </a:r>
            <a:r>
              <a:rPr lang="x-none" dirty="0" smtClean="0"/>
              <a:t>תוצאות</a:t>
            </a:r>
            <a:r>
              <a:rPr lang="he-IL" dirty="0" smtClean="0"/>
              <a:t> - דיון</a:t>
            </a:r>
            <a:endParaRPr dirty="0"/>
          </a:p>
        </p:txBody>
      </p:sp>
      <p:sp>
        <p:nvSpPr>
          <p:cNvPr id="329" name="Google Shape;329;g11416ddb186_0_8"/>
          <p:cNvSpPr txBox="1">
            <a:spLocks noGrp="1"/>
          </p:cNvSpPr>
          <p:nvPr>
            <p:ph type="body" idx="1"/>
          </p:nvPr>
        </p:nvSpPr>
        <p:spPr>
          <a:xfrm>
            <a:off x="900002" y="2411408"/>
            <a:ext cx="7886700" cy="1998300"/>
          </a:xfrm>
          <a:prstGeom prst="rect">
            <a:avLst/>
          </a:prstGeom>
        </p:spPr>
        <p:txBody>
          <a:bodyPr spcFirstLastPara="1" wrap="square" lIns="91425" tIns="45700" rIns="91425" bIns="45700" anchor="t" anchorCtr="0">
            <a:normAutofit lnSpcReduction="10000"/>
          </a:bodyPr>
          <a:lstStyle/>
          <a:p>
            <a:pPr fontAlgn="base"/>
            <a:r>
              <a:rPr lang="he-IL" sz="2000" b="1" dirty="0"/>
              <a:t>האם עבור מרחק מסויים כל </a:t>
            </a:r>
            <a:r>
              <a:rPr lang="he-IL" sz="2000" b="1" dirty="0" smtClean="0"/>
              <a:t>תוצאות המדידה זהות</a:t>
            </a:r>
            <a:r>
              <a:rPr lang="he-IL" sz="2000" b="1" dirty="0"/>
              <a:t>? </a:t>
            </a:r>
            <a:r>
              <a:rPr lang="he-IL" sz="2000" dirty="0"/>
              <a:t>אם לא הציעו סיבות אפשריות לקריאות שונות\לטעויות </a:t>
            </a:r>
            <a:r>
              <a:rPr lang="he-IL" sz="2000" dirty="0" smtClean="0"/>
              <a:t>מדידה</a:t>
            </a:r>
          </a:p>
          <a:p>
            <a:pPr fontAlgn="base"/>
            <a:r>
              <a:rPr lang="he-IL" sz="2000" b="1" dirty="0" smtClean="0"/>
              <a:t>האם התוצאות של החיישן מדוייקות</a:t>
            </a:r>
            <a:r>
              <a:rPr lang="he-IL" sz="2000" b="1" dirty="0"/>
              <a:t>? </a:t>
            </a:r>
            <a:r>
              <a:rPr lang="he-IL" sz="2000" dirty="0"/>
              <a:t>התייחסו גם לערכים שקיבלתם, וגם לשונות בין הערכים. </a:t>
            </a:r>
            <a:endParaRPr lang="he-IL" sz="2000" dirty="0" smtClean="0"/>
          </a:p>
          <a:p>
            <a:pPr fontAlgn="base"/>
            <a:r>
              <a:rPr lang="he-IL" sz="2000" b="1" dirty="0" smtClean="0"/>
              <a:t>מה יכול לעזור לשיפור </a:t>
            </a:r>
            <a:r>
              <a:rPr lang="he-IL" sz="2000" b="1" dirty="0"/>
              <a:t>דיוק </a:t>
            </a:r>
            <a:r>
              <a:rPr lang="he-IL" sz="2000" b="1" dirty="0" smtClean="0"/>
              <a:t>המדידה של החיישן?</a:t>
            </a:r>
            <a:r>
              <a:rPr lang="he-IL" sz="2000" dirty="0"/>
              <a:t/>
            </a:r>
            <a:br>
              <a:rPr lang="he-IL" sz="2000" dirty="0"/>
            </a:br>
            <a:endParaRPr dirty="0"/>
          </a:p>
        </p:txBody>
      </p:sp>
      <p:sp>
        <p:nvSpPr>
          <p:cNvPr id="2" name="TextBox 1"/>
          <p:cNvSpPr txBox="1"/>
          <p:nvPr/>
        </p:nvSpPr>
        <p:spPr>
          <a:xfrm>
            <a:off x="1791222" y="1515649"/>
            <a:ext cx="6724129" cy="369332"/>
          </a:xfrm>
          <a:prstGeom prst="rect">
            <a:avLst/>
          </a:prstGeom>
          <a:noFill/>
        </p:spPr>
        <p:txBody>
          <a:bodyPr wrap="square" rtlCol="0">
            <a:spAutoFit/>
          </a:bodyPr>
          <a:lstStyle/>
          <a:p>
            <a:r>
              <a:rPr lang="he-IL" dirty="0" smtClean="0"/>
              <a:t>בדקו עבור התוצאות שקיבלתם בקבוצה שלכם, והשוו עם שאר הכיתה:</a:t>
            </a:r>
            <a:endParaRPr lang="en-US" dirty="0"/>
          </a:p>
        </p:txBody>
      </p:sp>
    </p:spTree>
    <p:extLst>
      <p:ext uri="{BB962C8B-B14F-4D97-AF65-F5344CB8AC3E}">
        <p14:creationId xmlns:p14="http://schemas.microsoft.com/office/powerpoint/2010/main" val="3595821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116e5fbe8d8_0_54"/>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marL="0" indent="0">
              <a:spcBef>
                <a:spcPts val="0"/>
              </a:spcBef>
              <a:spcAft>
                <a:spcPts val="0"/>
              </a:spcAft>
              <a:buClr>
                <a:schemeClr val="dk1"/>
              </a:buClr>
              <a:buSzPts val="3500"/>
            </a:pPr>
            <a:r>
              <a:rPr lang="x-none" dirty="0"/>
              <a:t>מערכות בקרה</a:t>
            </a:r>
            <a:r>
              <a:rPr lang="he-IL" dirty="0"/>
              <a:t> טכנולוגיות</a:t>
            </a:r>
            <a:endParaRPr dirty="0"/>
          </a:p>
        </p:txBody>
      </p:sp>
      <p:sp>
        <p:nvSpPr>
          <p:cNvPr id="109" name="Google Shape;109;g116e5fbe8d8_0_54"/>
          <p:cNvSpPr txBox="1"/>
          <p:nvPr/>
        </p:nvSpPr>
        <p:spPr>
          <a:xfrm>
            <a:off x="673289" y="681116"/>
            <a:ext cx="8252461" cy="2095928"/>
          </a:xfrm>
          <a:prstGeom prst="rect">
            <a:avLst/>
          </a:prstGeom>
          <a:noFill/>
          <a:ln>
            <a:noFill/>
          </a:ln>
        </p:spPr>
        <p:txBody>
          <a:bodyPr spcFirstLastPara="1" wrap="square" lIns="91425" tIns="91425" rIns="91425" bIns="91425" anchor="t" anchorCtr="0">
            <a:spAutoFit/>
          </a:bodyPr>
          <a:lstStyle/>
          <a:p>
            <a:pPr lvl="0">
              <a:lnSpc>
                <a:spcPct val="115000"/>
              </a:lnSpc>
              <a:buClr>
                <a:srgbClr val="000000"/>
              </a:buClr>
              <a:buSzPts val="2000"/>
            </a:pPr>
            <a:r>
              <a:rPr lang="he-IL" dirty="0" smtClean="0">
                <a:solidFill>
                  <a:srgbClr val="000000"/>
                </a:solidFill>
                <a:latin typeface="Arial"/>
                <a:ea typeface="Arial"/>
                <a:sym typeface="Arial"/>
              </a:rPr>
              <a:t>כאשר מדובר על מערכת בקרה </a:t>
            </a:r>
            <a:r>
              <a:rPr lang="he-IL" b="1" dirty="0" smtClean="0">
                <a:solidFill>
                  <a:srgbClr val="000000"/>
                </a:solidFill>
                <a:latin typeface="Arial"/>
                <a:ea typeface="Arial"/>
                <a:sym typeface="Arial"/>
              </a:rPr>
              <a:t>טכנולוגית</a:t>
            </a:r>
            <a:r>
              <a:rPr lang="he-IL" dirty="0" smtClean="0">
                <a:solidFill>
                  <a:srgbClr val="000000"/>
                </a:solidFill>
                <a:latin typeface="Arial"/>
                <a:ea typeface="Arial"/>
                <a:sym typeface="Arial"/>
              </a:rPr>
              <a:t>, לרוב היא תכיל:</a:t>
            </a:r>
            <a:endParaRPr lang="he-IL" b="1" dirty="0" smtClean="0">
              <a:solidFill>
                <a:srgbClr val="000000"/>
              </a:solidFill>
              <a:latin typeface="Arial"/>
              <a:ea typeface="Arial"/>
              <a:sym typeface="Arial"/>
            </a:endParaRPr>
          </a:p>
          <a:p>
            <a:pPr marL="285750" lvl="0" indent="-285750">
              <a:lnSpc>
                <a:spcPct val="115000"/>
              </a:lnSpc>
              <a:buClr>
                <a:srgbClr val="000000"/>
              </a:buClr>
              <a:buSzPts val="2000"/>
              <a:buFont typeface="Arial" panose="020B0604020202020204" pitchFamily="34" charset="0"/>
              <a:buChar char="•"/>
            </a:pPr>
            <a:r>
              <a:rPr lang="he-IL" b="1" dirty="0" smtClean="0">
                <a:solidFill>
                  <a:srgbClr val="000000"/>
                </a:solidFill>
                <a:latin typeface="Arial"/>
                <a:ea typeface="Arial"/>
                <a:sym typeface="Arial"/>
              </a:rPr>
              <a:t>חיישנים אנלוגים אלקטרוניים, </a:t>
            </a:r>
            <a:r>
              <a:rPr lang="he-IL" dirty="0" smtClean="0">
                <a:solidFill>
                  <a:srgbClr val="000000"/>
                </a:solidFill>
                <a:latin typeface="Arial"/>
                <a:ea typeface="Arial"/>
                <a:sym typeface="Arial"/>
              </a:rPr>
              <a:t>לדוגמה: מד לחות</a:t>
            </a:r>
            <a:endParaRPr lang="he-IL" dirty="0">
              <a:solidFill>
                <a:srgbClr val="000000"/>
              </a:solidFill>
              <a:latin typeface="Arial"/>
              <a:ea typeface="Arial"/>
              <a:sym typeface="Arial"/>
            </a:endParaRPr>
          </a:p>
          <a:p>
            <a:pPr marL="285750" lvl="0" indent="-285750">
              <a:lnSpc>
                <a:spcPct val="115000"/>
              </a:lnSpc>
              <a:buClr>
                <a:srgbClr val="000000"/>
              </a:buClr>
              <a:buSzPts val="2000"/>
              <a:buFont typeface="Arial" panose="020B0604020202020204" pitchFamily="34" charset="0"/>
              <a:buChar char="•"/>
            </a:pPr>
            <a:r>
              <a:rPr lang="he-IL" b="1" dirty="0">
                <a:solidFill>
                  <a:srgbClr val="000000"/>
                </a:solidFill>
                <a:latin typeface="Arial"/>
                <a:ea typeface="Arial"/>
                <a:sym typeface="Arial"/>
              </a:rPr>
              <a:t>מערכת </a:t>
            </a:r>
            <a:r>
              <a:rPr lang="he-IL" b="1" dirty="0" smtClean="0">
                <a:solidFill>
                  <a:srgbClr val="000000"/>
                </a:solidFill>
                <a:latin typeface="Arial"/>
                <a:ea typeface="Arial"/>
                <a:sym typeface="Arial"/>
              </a:rPr>
              <a:t>עיבוד אלקטרונית</a:t>
            </a:r>
            <a:r>
              <a:rPr lang="he-IL" dirty="0" smtClean="0">
                <a:solidFill>
                  <a:srgbClr val="000000"/>
                </a:solidFill>
                <a:latin typeface="Arial"/>
                <a:ea typeface="Arial"/>
                <a:sym typeface="Arial"/>
              </a:rPr>
              <a:t>, לדוגמה:</a:t>
            </a:r>
            <a:r>
              <a:rPr lang="en-US" dirty="0" smtClean="0">
                <a:solidFill>
                  <a:srgbClr val="000000"/>
                </a:solidFill>
                <a:latin typeface="Arial"/>
                <a:ea typeface="Arial"/>
                <a:sym typeface="Arial"/>
              </a:rPr>
              <a:t> </a:t>
            </a:r>
            <a:r>
              <a:rPr lang="he-IL" dirty="0" smtClean="0">
                <a:solidFill>
                  <a:srgbClr val="000000"/>
                </a:solidFill>
                <a:latin typeface="Arial"/>
                <a:ea typeface="Arial"/>
                <a:sym typeface="Arial"/>
              </a:rPr>
              <a:t>מחשב</a:t>
            </a:r>
          </a:p>
          <a:p>
            <a:pPr marL="285750" lvl="0" indent="-285750">
              <a:lnSpc>
                <a:spcPct val="115000"/>
              </a:lnSpc>
              <a:buClr>
                <a:srgbClr val="000000"/>
              </a:buClr>
              <a:buSzPts val="2000"/>
              <a:buFont typeface="Arial" panose="020B0604020202020204" pitchFamily="34" charset="0"/>
              <a:buChar char="•"/>
            </a:pPr>
            <a:r>
              <a:rPr lang="he-IL" b="1" dirty="0" smtClean="0">
                <a:solidFill>
                  <a:srgbClr val="000000"/>
                </a:solidFill>
                <a:latin typeface="Arial"/>
                <a:ea typeface="Arial"/>
                <a:sym typeface="Arial"/>
              </a:rPr>
              <a:t>מפעילים</a:t>
            </a:r>
            <a:r>
              <a:rPr lang="he-IL" dirty="0" smtClean="0">
                <a:solidFill>
                  <a:srgbClr val="000000"/>
                </a:solidFill>
                <a:latin typeface="Arial"/>
                <a:ea typeface="Arial"/>
                <a:sym typeface="Arial"/>
              </a:rPr>
              <a:t> </a:t>
            </a:r>
            <a:r>
              <a:rPr lang="he-IL" b="1" dirty="0" smtClean="0">
                <a:solidFill>
                  <a:srgbClr val="000000"/>
                </a:solidFill>
                <a:latin typeface="Arial"/>
                <a:ea typeface="Arial"/>
                <a:sym typeface="Arial"/>
              </a:rPr>
              <a:t>חשמליים או אלקטרוניים, </a:t>
            </a:r>
            <a:r>
              <a:rPr lang="he-IL" dirty="0" smtClean="0">
                <a:solidFill>
                  <a:srgbClr val="000000"/>
                </a:solidFill>
                <a:latin typeface="Arial"/>
                <a:ea typeface="Arial"/>
                <a:sym typeface="Arial"/>
              </a:rPr>
              <a:t>לדוגמה: משאבה</a:t>
            </a:r>
          </a:p>
          <a:p>
            <a:pPr lvl="0">
              <a:lnSpc>
                <a:spcPct val="115000"/>
              </a:lnSpc>
              <a:buClr>
                <a:srgbClr val="000000"/>
              </a:buClr>
              <a:buSzPts val="2000"/>
            </a:pPr>
            <a:endParaRPr lang="he-IL" dirty="0">
              <a:solidFill>
                <a:srgbClr val="000000"/>
              </a:solidFill>
              <a:latin typeface="Arial"/>
              <a:ea typeface="Arial"/>
              <a:sym typeface="Arial"/>
            </a:endParaRPr>
          </a:p>
          <a:p>
            <a:pPr lvl="0">
              <a:lnSpc>
                <a:spcPct val="115000"/>
              </a:lnSpc>
              <a:buClr>
                <a:srgbClr val="000000"/>
              </a:buClr>
              <a:buSzPts val="2000"/>
            </a:pPr>
            <a:endParaRPr lang="he-IL" dirty="0">
              <a:solidFill>
                <a:srgbClr val="000000"/>
              </a:solidFill>
              <a:latin typeface="Arial"/>
              <a:ea typeface="Arial"/>
              <a:sym typeface="Arial"/>
            </a:endParaRPr>
          </a:p>
        </p:txBody>
      </p:sp>
      <p:pic>
        <p:nvPicPr>
          <p:cNvPr id="110" name="Google Shape;110;g116e5fbe8d8_0_54"/>
          <p:cNvPicPr preferRelativeResize="0"/>
          <p:nvPr/>
        </p:nvPicPr>
        <p:blipFill>
          <a:blip r:embed="rId3">
            <a:alphaModFix/>
          </a:blip>
          <a:stretch>
            <a:fillRect/>
          </a:stretch>
        </p:blipFill>
        <p:spPr>
          <a:xfrm>
            <a:off x="673290" y="2561858"/>
            <a:ext cx="5685551" cy="3211925"/>
          </a:xfrm>
          <a:prstGeom prst="rect">
            <a:avLst/>
          </a:prstGeom>
          <a:solidFill>
            <a:schemeClr val="accent1">
              <a:alpha val="15000"/>
            </a:schemeClr>
          </a:solidFill>
          <a:ln>
            <a:noFill/>
          </a:ln>
          <a:effectLst>
            <a:softEdge rad="31750"/>
          </a:effectLst>
        </p:spPr>
      </p:pic>
      <p:sp>
        <p:nvSpPr>
          <p:cNvPr id="2" name="TextBox 1"/>
          <p:cNvSpPr txBox="1"/>
          <p:nvPr/>
        </p:nvSpPr>
        <p:spPr>
          <a:xfrm>
            <a:off x="6358841" y="3110498"/>
            <a:ext cx="2680656" cy="923330"/>
          </a:xfrm>
          <a:prstGeom prst="rect">
            <a:avLst/>
          </a:prstGeom>
          <a:noFill/>
        </p:spPr>
        <p:txBody>
          <a:bodyPr wrap="square" rtlCol="0">
            <a:spAutoFit/>
          </a:bodyPr>
          <a:lstStyle/>
          <a:p>
            <a:endParaRPr lang="he-IL" dirty="0"/>
          </a:p>
          <a:p>
            <a:r>
              <a:rPr lang="he-IL" b="1" dirty="0" smtClean="0"/>
              <a:t>מעבר המידע בין הרכיבים: </a:t>
            </a:r>
            <a:r>
              <a:rPr lang="he-IL" dirty="0" smtClean="0"/>
              <a:t>מתח או ערכים ספרתיים</a:t>
            </a:r>
            <a:endParaRPr lang="en-US" dirty="0"/>
          </a:p>
        </p:txBody>
      </p:sp>
    </p:spTree>
    <p:extLst>
      <p:ext uri="{BB962C8B-B14F-4D97-AF65-F5344CB8AC3E}">
        <p14:creationId xmlns:p14="http://schemas.microsoft.com/office/powerpoint/2010/main" val="2993404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1274e140df0_0_57"/>
          <p:cNvSpPr txBox="1">
            <a:spLocks noGrp="1"/>
          </p:cNvSpPr>
          <p:nvPr>
            <p:ph type="title"/>
          </p:nvPr>
        </p:nvSpPr>
        <p:spPr>
          <a:xfrm>
            <a:off x="628650" y="0"/>
            <a:ext cx="7886700" cy="1325700"/>
          </a:xfrm>
          <a:prstGeom prst="rect">
            <a:avLst/>
          </a:prstGeom>
        </p:spPr>
        <p:txBody>
          <a:bodyPr spcFirstLastPara="1" wrap="square" lIns="91425" tIns="45700" rIns="91425" bIns="45700" anchor="ctr" anchorCtr="0">
            <a:normAutofit/>
          </a:bodyPr>
          <a:lstStyle/>
          <a:p>
            <a:pPr marL="0" lvl="0" indent="0" algn="r" rtl="1">
              <a:spcBef>
                <a:spcPts val="0"/>
              </a:spcBef>
              <a:spcAft>
                <a:spcPts val="0"/>
              </a:spcAft>
              <a:buNone/>
            </a:pPr>
            <a:r>
              <a:rPr lang="x-none" dirty="0"/>
              <a:t>שיפור דיוק </a:t>
            </a:r>
            <a:r>
              <a:rPr lang="he-IL" dirty="0" smtClean="0"/>
              <a:t>התוצאות</a:t>
            </a:r>
            <a:endParaRPr dirty="0"/>
          </a:p>
        </p:txBody>
      </p:sp>
      <p:sp>
        <p:nvSpPr>
          <p:cNvPr id="337" name="Google Shape;337;g1274e140df0_0_57"/>
          <p:cNvSpPr txBox="1">
            <a:spLocks noGrp="1"/>
          </p:cNvSpPr>
          <p:nvPr>
            <p:ph type="body" idx="1"/>
          </p:nvPr>
        </p:nvSpPr>
        <p:spPr>
          <a:xfrm>
            <a:off x="874950" y="3826849"/>
            <a:ext cx="7886700" cy="1998300"/>
          </a:xfrm>
          <a:prstGeom prst="rect">
            <a:avLst/>
          </a:prstGeom>
        </p:spPr>
        <p:txBody>
          <a:bodyPr spcFirstLastPara="1" wrap="square" lIns="91425" tIns="45700" rIns="91425" bIns="45700" anchor="t" anchorCtr="0">
            <a:noAutofit/>
          </a:bodyPr>
          <a:lstStyle/>
          <a:p>
            <a:pPr marL="400050" indent="-285750">
              <a:lnSpc>
                <a:spcPct val="150000"/>
              </a:lnSpc>
              <a:spcBef>
                <a:spcPts val="0"/>
              </a:spcBef>
              <a:buClr>
                <a:schemeClr val="dk1"/>
              </a:buClr>
              <a:buSzPts val="1800"/>
            </a:pPr>
            <a:r>
              <a:rPr lang="he-IL" dirty="0">
                <a:solidFill>
                  <a:schemeClr val="dk1"/>
                </a:solidFill>
              </a:rPr>
              <a:t>שיטה פיזית אפשרית לשיפור הדיוק היא הוספת "צינורות" למיקוד האותות הנשלחים והחוזרים (כפי שמופיע בתמונה</a:t>
            </a:r>
            <a:r>
              <a:rPr lang="he-IL" dirty="0" smtClean="0">
                <a:solidFill>
                  <a:schemeClr val="dk1"/>
                </a:solidFill>
              </a:rPr>
              <a:t>).</a:t>
            </a:r>
            <a:endParaRPr lang="he-IL" dirty="0">
              <a:solidFill>
                <a:schemeClr val="dk1"/>
              </a:solidFill>
            </a:endParaRPr>
          </a:p>
          <a:p>
            <a:pPr marL="400050" indent="-285750">
              <a:lnSpc>
                <a:spcPct val="150000"/>
              </a:lnSpc>
              <a:spcBef>
                <a:spcPts val="0"/>
              </a:spcBef>
              <a:buClr>
                <a:schemeClr val="dk1"/>
              </a:buClr>
              <a:buSzPts val="1800"/>
            </a:pPr>
            <a:r>
              <a:rPr lang="he-IL" dirty="0">
                <a:solidFill>
                  <a:schemeClr val="dk1"/>
                </a:solidFill>
              </a:rPr>
              <a:t> שיטה מתמטית אפשרית לסינון "רעשים" </a:t>
            </a:r>
            <a:r>
              <a:rPr lang="he-IL" dirty="0" smtClean="0">
                <a:solidFill>
                  <a:schemeClr val="dk1"/>
                </a:solidFill>
              </a:rPr>
              <a:t>(אוסף הדברים שמשנים את התוצאה) </a:t>
            </a:r>
            <a:r>
              <a:rPr lang="he-IL" dirty="0">
                <a:solidFill>
                  <a:schemeClr val="dk1"/>
                </a:solidFill>
              </a:rPr>
              <a:t>היא שימוש בממוצע </a:t>
            </a:r>
            <a:r>
              <a:rPr lang="he-IL" dirty="0" smtClean="0">
                <a:solidFill>
                  <a:schemeClr val="dk1"/>
                </a:solidFill>
              </a:rPr>
              <a:t>התוצאות, ומערכות רבות משתמשות בכך. </a:t>
            </a:r>
            <a:endParaRPr lang="he-IL" dirty="0">
              <a:solidFill>
                <a:schemeClr val="dk1"/>
              </a:solidFill>
            </a:endParaRPr>
          </a:p>
          <a:p>
            <a:pPr marL="457200" lvl="0" indent="0" algn="r" rtl="1">
              <a:lnSpc>
                <a:spcPct val="150000"/>
              </a:lnSpc>
              <a:spcBef>
                <a:spcPts val="1600"/>
              </a:spcBef>
              <a:spcAft>
                <a:spcPts val="0"/>
              </a:spcAft>
              <a:buNone/>
            </a:pPr>
            <a:endParaRPr sz="1800" dirty="0">
              <a:solidFill>
                <a:schemeClr val="dk1"/>
              </a:solidFill>
            </a:endParaRPr>
          </a:p>
          <a:p>
            <a:pPr marL="0" lvl="0" indent="0" algn="r" rtl="1">
              <a:spcBef>
                <a:spcPts val="1600"/>
              </a:spcBef>
              <a:spcAft>
                <a:spcPts val="0"/>
              </a:spcAft>
              <a:buNone/>
            </a:pPr>
            <a:endParaRPr sz="3600" dirty="0">
              <a:solidFill>
                <a:schemeClr val="dk1"/>
              </a:solidFill>
            </a:endParaRPr>
          </a:p>
        </p:txBody>
      </p:sp>
      <p:pic>
        <p:nvPicPr>
          <p:cNvPr id="338" name="Google Shape;338;g1274e140df0_0_57"/>
          <p:cNvPicPr preferRelativeResize="0"/>
          <p:nvPr/>
        </p:nvPicPr>
        <p:blipFill>
          <a:blip r:embed="rId3">
            <a:alphaModFix/>
          </a:blip>
          <a:stretch>
            <a:fillRect/>
          </a:stretch>
        </p:blipFill>
        <p:spPr>
          <a:xfrm>
            <a:off x="1689647" y="397850"/>
            <a:ext cx="2573899" cy="3429000"/>
          </a:xfrm>
          <a:prstGeom prst="rect">
            <a:avLst/>
          </a:prstGeom>
          <a:noFill/>
          <a:ln>
            <a:noFill/>
          </a:ln>
        </p:spPr>
      </p:pic>
      <p:sp>
        <p:nvSpPr>
          <p:cNvPr id="2" name="TextBox 1"/>
          <p:cNvSpPr txBox="1"/>
          <p:nvPr/>
        </p:nvSpPr>
        <p:spPr>
          <a:xfrm>
            <a:off x="4763590" y="1393371"/>
            <a:ext cx="3666308" cy="1477328"/>
          </a:xfrm>
          <a:prstGeom prst="rect">
            <a:avLst/>
          </a:prstGeom>
          <a:noFill/>
        </p:spPr>
        <p:txBody>
          <a:bodyPr wrap="square" rtlCol="0">
            <a:spAutoFit/>
          </a:bodyPr>
          <a:lstStyle/>
          <a:p>
            <a:r>
              <a:rPr lang="he-IL" dirty="0" smtClean="0"/>
              <a:t>חוסר הדיוק בחיישנים, והשונות בתוצאות היא אופיינית לכל חיישן,</a:t>
            </a:r>
          </a:p>
          <a:p>
            <a:r>
              <a:rPr lang="he-IL" dirty="0" smtClean="0"/>
              <a:t>ותמיד צריך למצוא לכך פתרון. חיישני האור בטלפון, מדחום, בכולם יש שונות בתוצאות. </a:t>
            </a:r>
            <a:endParaRPr lang="en-US" dirty="0"/>
          </a:p>
        </p:txBody>
      </p:sp>
    </p:spTree>
    <p:extLst>
      <p:ext uri="{BB962C8B-B14F-4D97-AF65-F5344CB8AC3E}">
        <p14:creationId xmlns:p14="http://schemas.microsoft.com/office/powerpoint/2010/main" val="3306189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מדידת </a:t>
            </a:r>
            <a:r>
              <a:rPr lang="he-IL" dirty="0"/>
              <a:t>מרחק בעזרת חיישן אולטרא-סוני </a:t>
            </a:r>
            <a:r>
              <a:rPr lang="he-IL" dirty="0" smtClean="0"/>
              <a:t>-השוואה</a:t>
            </a:r>
            <a:r>
              <a:rPr lang="he-IL" b="0" dirty="0"/>
              <a:t/>
            </a:r>
            <a:br>
              <a:rPr lang="he-IL" b="0" dirty="0"/>
            </a:br>
            <a:r>
              <a:rPr lang="he-IL" b="0" dirty="0"/>
              <a:t/>
            </a:r>
            <a:br>
              <a:rPr lang="he-IL" b="0" dirty="0"/>
            </a:br>
            <a:endParaRPr lang="en-US" dirty="0"/>
          </a:p>
        </p:txBody>
      </p:sp>
      <p:sp>
        <p:nvSpPr>
          <p:cNvPr id="3" name="Content Placeholder 2"/>
          <p:cNvSpPr>
            <a:spLocks noGrp="1"/>
          </p:cNvSpPr>
          <p:nvPr>
            <p:ph idx="1"/>
          </p:nvPr>
        </p:nvSpPr>
        <p:spPr/>
        <p:txBody>
          <a:bodyPr>
            <a:normAutofit/>
          </a:bodyPr>
          <a:lstStyle/>
          <a:p>
            <a:pPr marL="0" indent="0">
              <a:buNone/>
            </a:pPr>
            <a:r>
              <a:rPr lang="he-IL" sz="2400" dirty="0" smtClean="0"/>
              <a:t>באילו </a:t>
            </a:r>
            <a:r>
              <a:rPr lang="he-IL" sz="2400" dirty="0"/>
              <a:t>אופנים המערכת שבניתם דומה למערכת מדידת </a:t>
            </a:r>
            <a:r>
              <a:rPr lang="he-IL" sz="2400" dirty="0" smtClean="0"/>
              <a:t>מרחק </a:t>
            </a:r>
            <a:r>
              <a:rPr lang="he-IL" sz="2400" dirty="0"/>
              <a:t>ברכב מבחינת הרכב המערכת </a:t>
            </a:r>
            <a:r>
              <a:rPr lang="he-IL" sz="2400" dirty="0" smtClean="0"/>
              <a:t>ופעולתה</a:t>
            </a:r>
            <a:r>
              <a:rPr lang="he-IL" sz="2400" dirty="0"/>
              <a:t>, ובאילו אופנים היא שונה?</a:t>
            </a:r>
            <a:br>
              <a:rPr lang="he-IL" sz="2400" dirty="0"/>
            </a:br>
            <a:r>
              <a:rPr lang="he-IL" sz="2400" dirty="0"/>
              <a:t/>
            </a:r>
            <a:br>
              <a:rPr lang="he-IL" sz="2400" dirty="0"/>
            </a:br>
            <a:endParaRPr lang="en-US" sz="24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31</a:t>
            </a:fld>
            <a:endParaRPr lang="en-US" dirty="0"/>
          </a:p>
        </p:txBody>
      </p:sp>
      <p:pic>
        <p:nvPicPr>
          <p:cNvPr id="6" name="Google Shape;149;g1176fd1d998_1_68"/>
          <p:cNvPicPr preferRelativeResize="0"/>
          <p:nvPr/>
        </p:nvPicPr>
        <p:blipFill>
          <a:blip r:embed="rId3">
            <a:alphaModFix/>
          </a:blip>
          <a:stretch>
            <a:fillRect/>
          </a:stretch>
        </p:blipFill>
        <p:spPr>
          <a:xfrm>
            <a:off x="1198518" y="2591536"/>
            <a:ext cx="4206746" cy="2284209"/>
          </a:xfrm>
          <a:prstGeom prst="rect">
            <a:avLst/>
          </a:prstGeom>
          <a:noFill/>
          <a:ln>
            <a:noFill/>
          </a:ln>
          <a:effectLst>
            <a:softEdge rad="127000"/>
          </a:effectLst>
        </p:spPr>
      </p:pic>
    </p:spTree>
    <p:extLst>
      <p:ext uri="{BB962C8B-B14F-4D97-AF65-F5344CB8AC3E}">
        <p14:creationId xmlns:p14="http://schemas.microsoft.com/office/powerpoint/2010/main" val="3427691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he-IL" sz="2400" dirty="0" smtClean="0"/>
              <a:t>באילו </a:t>
            </a:r>
            <a:r>
              <a:rPr lang="he-IL" sz="2400" dirty="0"/>
              <a:t>אופנים המערכת שבניתם דומה למערכת מדידת </a:t>
            </a:r>
            <a:r>
              <a:rPr lang="he-IL" sz="2400" dirty="0" smtClean="0"/>
              <a:t>מרחק </a:t>
            </a:r>
            <a:r>
              <a:rPr lang="he-IL" sz="2400" dirty="0"/>
              <a:t>ברכב מבחינת הרכב המערכת </a:t>
            </a:r>
            <a:r>
              <a:rPr lang="he-IL" sz="2400" dirty="0" smtClean="0"/>
              <a:t>ופעולתה, ובאילו אופנים היא שונה?</a:t>
            </a:r>
            <a:r>
              <a:rPr lang="he-IL" sz="2400" dirty="0"/>
              <a:t/>
            </a:r>
            <a:br>
              <a:rPr lang="he-IL" sz="2400" dirty="0"/>
            </a:br>
            <a:endParaRPr lang="en-US" sz="24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32</a:t>
            </a:fld>
            <a:endParaRPr lang="en-US" dirty="0"/>
          </a:p>
        </p:txBody>
      </p:sp>
      <p:pic>
        <p:nvPicPr>
          <p:cNvPr id="6" name="Google Shape;149;g1176fd1d998_1_68"/>
          <p:cNvPicPr preferRelativeResize="0"/>
          <p:nvPr/>
        </p:nvPicPr>
        <p:blipFill>
          <a:blip r:embed="rId3">
            <a:alphaModFix/>
          </a:blip>
          <a:stretch>
            <a:fillRect/>
          </a:stretch>
        </p:blipFill>
        <p:spPr>
          <a:xfrm>
            <a:off x="1198518" y="2591536"/>
            <a:ext cx="4206746" cy="2284209"/>
          </a:xfrm>
          <a:prstGeom prst="rect">
            <a:avLst/>
          </a:prstGeom>
          <a:noFill/>
          <a:ln>
            <a:noFill/>
          </a:ln>
          <a:effectLst>
            <a:softEdge rad="127000"/>
          </a:effectLst>
        </p:spPr>
      </p:pic>
      <p:sp>
        <p:nvSpPr>
          <p:cNvPr id="8" name="Rectangle 7"/>
          <p:cNvSpPr/>
          <p:nvPr/>
        </p:nvSpPr>
        <p:spPr>
          <a:xfrm>
            <a:off x="4807131" y="2532033"/>
            <a:ext cx="3962829" cy="2031325"/>
          </a:xfrm>
          <a:prstGeom prst="rect">
            <a:avLst/>
          </a:prstGeom>
        </p:spPr>
        <p:txBody>
          <a:bodyPr wrap="square">
            <a:spAutoFit/>
          </a:bodyPr>
          <a:lstStyle/>
          <a:p>
            <a:r>
              <a:rPr lang="he-IL" dirty="0"/>
              <a:t>הדומה: </a:t>
            </a:r>
            <a:endParaRPr lang="he-IL" dirty="0" smtClean="0"/>
          </a:p>
          <a:p>
            <a:pPr marL="285750" indent="-285750">
              <a:buFont typeface="Arial" panose="020B0604020202020204" pitchFamily="34" charset="0"/>
              <a:buChar char="•"/>
            </a:pPr>
            <a:r>
              <a:rPr lang="he-IL" dirty="0" smtClean="0"/>
              <a:t>בשתי המערכות חיישני </a:t>
            </a:r>
            <a:r>
              <a:rPr lang="he-IL" dirty="0"/>
              <a:t>מרחק ומערכת עיבוד שקוראת את החיישנים. </a:t>
            </a:r>
          </a:p>
          <a:p>
            <a:pPr marL="285750" indent="-285750">
              <a:buFont typeface="Arial" panose="020B0604020202020204" pitchFamily="34" charset="0"/>
              <a:buChar char="•"/>
            </a:pPr>
            <a:r>
              <a:rPr lang="he-IL" dirty="0" smtClean="0"/>
              <a:t>בשתי המערכות התגובה משתנה כתלות במרחקים השונים </a:t>
            </a:r>
            <a:r>
              <a:rPr lang="he-IL" dirty="0"/>
              <a:t>(שינוי קצב </a:t>
            </a:r>
            <a:r>
              <a:rPr lang="he-IL" dirty="0" smtClean="0"/>
              <a:t>הצפצוף, שינוי המספר המתקבל)</a:t>
            </a:r>
            <a:endParaRPr lang="he-IL" dirty="0"/>
          </a:p>
          <a:p>
            <a:pPr marL="285750" indent="-285750">
              <a:buFont typeface="Arial" panose="020B0604020202020204" pitchFamily="34" charset="0"/>
              <a:buChar char="•"/>
            </a:pPr>
            <a:endParaRPr lang="en-US" dirty="0"/>
          </a:p>
        </p:txBody>
      </p:sp>
      <p:sp>
        <p:nvSpPr>
          <p:cNvPr id="9" name="Title 1"/>
          <p:cNvSpPr txBox="1">
            <a:spLocks/>
          </p:cNvSpPr>
          <p:nvPr/>
        </p:nvSpPr>
        <p:spPr>
          <a:xfrm>
            <a:off x="781050" y="362363"/>
            <a:ext cx="8141311" cy="1154029"/>
          </a:xfrm>
          <a:prstGeom prst="rect">
            <a:avLst/>
          </a:prstGeom>
        </p:spPr>
        <p:txBody>
          <a:bodyPr vert="horz" lIns="91440" tIns="45720" rIns="91440" bIns="45720" rtlCol="0" anchor="ctr">
            <a:normAutofit fontScale="92500" lnSpcReduction="20000"/>
          </a:bodyPr>
          <a:lstStyle>
            <a:lvl1pPr algn="r" defTabSz="914400" rtl="1" eaLnBrk="1" latinLnBrk="0" hangingPunct="1">
              <a:lnSpc>
                <a:spcPct val="90000"/>
              </a:lnSpc>
              <a:spcBef>
                <a:spcPct val="0"/>
              </a:spcBef>
              <a:buNone/>
              <a:defRPr sz="3200" b="1" kern="1200">
                <a:solidFill>
                  <a:srgbClr val="026163"/>
                </a:solidFill>
                <a:latin typeface="+mj-lt"/>
                <a:ea typeface="+mj-ea"/>
                <a:cs typeface="+mj-cs"/>
              </a:defRPr>
            </a:lvl1pPr>
          </a:lstStyle>
          <a:p>
            <a:r>
              <a:rPr lang="he-IL" smtClean="0"/>
              <a:t>מדידת מרחק בעזרת חיישן אולטרא-סוני -השוואה</a:t>
            </a:r>
            <a:r>
              <a:rPr lang="he-IL" b="0" smtClean="0"/>
              <a:t/>
            </a:r>
            <a:br>
              <a:rPr lang="he-IL" b="0" smtClean="0"/>
            </a:br>
            <a:r>
              <a:rPr lang="he-IL" b="0" smtClean="0"/>
              <a:t/>
            </a:r>
            <a:br>
              <a:rPr lang="he-IL" b="0" smtClean="0"/>
            </a:br>
            <a:endParaRPr lang="en-US" dirty="0"/>
          </a:p>
        </p:txBody>
      </p:sp>
    </p:spTree>
    <p:extLst>
      <p:ext uri="{BB962C8B-B14F-4D97-AF65-F5344CB8AC3E}">
        <p14:creationId xmlns:p14="http://schemas.microsoft.com/office/powerpoint/2010/main" val="26369078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he-IL" sz="2400" dirty="0" smtClean="0"/>
              <a:t>באילו </a:t>
            </a:r>
            <a:r>
              <a:rPr lang="he-IL" sz="2400" dirty="0"/>
              <a:t>אופנים המערכת </a:t>
            </a:r>
            <a:r>
              <a:rPr lang="he-IL" sz="2400" dirty="0" smtClean="0"/>
              <a:t>שבנינו </a:t>
            </a:r>
            <a:r>
              <a:rPr lang="he-IL" sz="2400" dirty="0"/>
              <a:t>דומה למערכת מדידת </a:t>
            </a:r>
            <a:r>
              <a:rPr lang="he-IL" sz="2400" dirty="0" smtClean="0"/>
              <a:t>מרחק </a:t>
            </a:r>
            <a:r>
              <a:rPr lang="he-IL" sz="2400" dirty="0"/>
              <a:t>ברכב מבחינת הרכב המערכת </a:t>
            </a:r>
            <a:r>
              <a:rPr lang="he-IL" sz="2400" dirty="0" smtClean="0"/>
              <a:t>ופעולתה, ובאילו אופנים היא שונה?</a:t>
            </a:r>
            <a:r>
              <a:rPr lang="he-IL" sz="2400" dirty="0"/>
              <a:t/>
            </a:r>
            <a:br>
              <a:rPr lang="he-IL" sz="2400" dirty="0"/>
            </a:br>
            <a:endParaRPr lang="en-US" sz="24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33</a:t>
            </a:fld>
            <a:endParaRPr lang="en-US" dirty="0"/>
          </a:p>
        </p:txBody>
      </p:sp>
      <p:pic>
        <p:nvPicPr>
          <p:cNvPr id="6" name="Google Shape;149;g1176fd1d998_1_68"/>
          <p:cNvPicPr preferRelativeResize="0"/>
          <p:nvPr/>
        </p:nvPicPr>
        <p:blipFill>
          <a:blip r:embed="rId3">
            <a:alphaModFix/>
          </a:blip>
          <a:stretch>
            <a:fillRect/>
          </a:stretch>
        </p:blipFill>
        <p:spPr>
          <a:xfrm>
            <a:off x="615339" y="2422723"/>
            <a:ext cx="4206746" cy="2284209"/>
          </a:xfrm>
          <a:prstGeom prst="rect">
            <a:avLst/>
          </a:prstGeom>
          <a:noFill/>
          <a:ln>
            <a:noFill/>
          </a:ln>
          <a:effectLst>
            <a:softEdge rad="127000"/>
          </a:effectLst>
        </p:spPr>
      </p:pic>
      <p:sp>
        <p:nvSpPr>
          <p:cNvPr id="7" name="Rectangle 6"/>
          <p:cNvSpPr/>
          <p:nvPr/>
        </p:nvSpPr>
        <p:spPr>
          <a:xfrm>
            <a:off x="4835396" y="2349345"/>
            <a:ext cx="3934565" cy="3139321"/>
          </a:xfrm>
          <a:prstGeom prst="rect">
            <a:avLst/>
          </a:prstGeom>
        </p:spPr>
        <p:txBody>
          <a:bodyPr wrap="square">
            <a:spAutoFit/>
          </a:bodyPr>
          <a:lstStyle/>
          <a:p>
            <a:r>
              <a:rPr lang="he-IL" dirty="0" smtClean="0"/>
              <a:t>השונה:</a:t>
            </a:r>
            <a:r>
              <a:rPr lang="en-US" dirty="0" smtClean="0"/>
              <a:t> </a:t>
            </a:r>
            <a:endParaRPr lang="he-IL" dirty="0" smtClean="0"/>
          </a:p>
          <a:p>
            <a:pPr marL="285750" indent="-285750">
              <a:buFont typeface="Arial" panose="020B0604020202020204" pitchFamily="34" charset="0"/>
              <a:buChar char="•"/>
            </a:pPr>
            <a:r>
              <a:rPr lang="he-IL" dirty="0" smtClean="0"/>
              <a:t>מערכת </a:t>
            </a:r>
            <a:r>
              <a:rPr lang="he-IL" dirty="0"/>
              <a:t>מדידת המרחק ברכב מפעילה, בדרך כלל, </a:t>
            </a:r>
            <a:r>
              <a:rPr lang="he-IL" b="1" dirty="0"/>
              <a:t>התראה קולית </a:t>
            </a:r>
            <a:r>
              <a:rPr lang="he-IL" dirty="0"/>
              <a:t>(זמזם) בעוד המערכת שלנו </a:t>
            </a:r>
            <a:r>
              <a:rPr lang="he-IL" dirty="0" smtClean="0"/>
              <a:t>מספקת מספרים. </a:t>
            </a:r>
          </a:p>
          <a:p>
            <a:pPr marL="285750" indent="-285750">
              <a:buFont typeface="Arial" panose="020B0604020202020204" pitchFamily="34" charset="0"/>
              <a:buChar char="•"/>
            </a:pPr>
            <a:r>
              <a:rPr lang="he-IL" dirty="0" smtClean="0"/>
              <a:t>מערכת </a:t>
            </a:r>
            <a:r>
              <a:rPr lang="he-IL" dirty="0"/>
              <a:t>הבקרה ברכב כוללת בדרך כלל </a:t>
            </a:r>
            <a:r>
              <a:rPr lang="he-IL" b="1" dirty="0"/>
              <a:t>מספר</a:t>
            </a:r>
            <a:r>
              <a:rPr lang="he-IL" dirty="0"/>
              <a:t> חיישני מרחק.  חיישנים אלו הם </a:t>
            </a:r>
            <a:r>
              <a:rPr lang="he-IL" dirty="0" smtClean="0"/>
              <a:t>לעיתים חיישנים אולטרסוניים</a:t>
            </a:r>
            <a:r>
              <a:rPr lang="he-IL" dirty="0"/>
              <a:t>, כמו החיישן שלנו, ולעיתים חיישנים מסוג אחר</a:t>
            </a:r>
          </a:p>
          <a:p>
            <a:r>
              <a:rPr lang="he-IL" dirty="0"/>
              <a:t/>
            </a:r>
            <a:br>
              <a:rPr lang="he-IL" dirty="0"/>
            </a:br>
            <a:endParaRPr lang="en-US" dirty="0"/>
          </a:p>
        </p:txBody>
      </p:sp>
      <p:sp>
        <p:nvSpPr>
          <p:cNvPr id="9" name="Title 1"/>
          <p:cNvSpPr>
            <a:spLocks noGrp="1"/>
          </p:cNvSpPr>
          <p:nvPr>
            <p:ph type="title"/>
          </p:nvPr>
        </p:nvSpPr>
        <p:spPr>
          <a:xfrm>
            <a:off x="628650" y="209963"/>
            <a:ext cx="8141311" cy="1154029"/>
          </a:xfrm>
        </p:spPr>
        <p:txBody>
          <a:bodyPr/>
          <a:lstStyle/>
          <a:p>
            <a:r>
              <a:rPr lang="he-IL" dirty="0" smtClean="0"/>
              <a:t>מדידת </a:t>
            </a:r>
            <a:r>
              <a:rPr lang="he-IL" dirty="0"/>
              <a:t>מרחק בעזרת חיישן אולטרא-סוני </a:t>
            </a:r>
            <a:r>
              <a:rPr lang="he-IL" dirty="0" smtClean="0"/>
              <a:t>-השוואה</a:t>
            </a:r>
            <a:r>
              <a:rPr lang="he-IL" b="0" dirty="0"/>
              <a:t/>
            </a:r>
            <a:br>
              <a:rPr lang="he-IL" b="0" dirty="0"/>
            </a:br>
            <a:r>
              <a:rPr lang="he-IL" b="0" dirty="0"/>
              <a:t/>
            </a:r>
            <a:br>
              <a:rPr lang="he-IL" b="0" dirty="0"/>
            </a:br>
            <a:endParaRPr lang="en-US" dirty="0"/>
          </a:p>
        </p:txBody>
      </p:sp>
    </p:spTree>
    <p:extLst>
      <p:ext uri="{BB962C8B-B14F-4D97-AF65-F5344CB8AC3E}">
        <p14:creationId xmlns:p14="http://schemas.microsoft.com/office/powerpoint/2010/main" val="4076309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e-IL" sz="2800" dirty="0"/>
              <a:t>מדידת מרחק בעזרת חיישן אולטרא-סוני </a:t>
            </a:r>
            <a:r>
              <a:rPr lang="he-IL" sz="2800" dirty="0" smtClean="0"/>
              <a:t>- מערכת משוב?</a:t>
            </a:r>
            <a:endParaRPr lang="en-US" sz="2800" dirty="0"/>
          </a:p>
        </p:txBody>
      </p:sp>
      <p:sp>
        <p:nvSpPr>
          <p:cNvPr id="3" name="Content Placeholder 2"/>
          <p:cNvSpPr>
            <a:spLocks noGrp="1"/>
          </p:cNvSpPr>
          <p:nvPr>
            <p:ph idx="1"/>
          </p:nvPr>
        </p:nvSpPr>
        <p:spPr/>
        <p:txBody>
          <a:bodyPr/>
          <a:lstStyle/>
          <a:p>
            <a:pPr marL="0" indent="0">
              <a:buNone/>
            </a:pPr>
            <a:r>
              <a:rPr lang="he-IL" dirty="0"/>
              <a:t>מה דעתכם - האם המערכת שבנינו היא מערכת משוב כמו שהכרנו בעבר? </a:t>
            </a:r>
          </a:p>
          <a:p>
            <a:pPr marL="0" indent="0">
              <a:buNone/>
            </a:pPr>
            <a:endParaRPr lang="he-IL" dirty="0" smtClean="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34</a:t>
            </a:fld>
            <a:endParaRPr lang="en-US" dirty="0"/>
          </a:p>
        </p:txBody>
      </p:sp>
      <p:pic>
        <p:nvPicPr>
          <p:cNvPr id="6" name="Google Shape;110;g116e5fbe8d8_0_54"/>
          <p:cNvPicPr preferRelativeResize="0"/>
          <p:nvPr/>
        </p:nvPicPr>
        <p:blipFill>
          <a:blip r:embed="rId3">
            <a:alphaModFix/>
          </a:blip>
          <a:stretch>
            <a:fillRect/>
          </a:stretch>
        </p:blipFill>
        <p:spPr>
          <a:xfrm>
            <a:off x="1856529" y="2143002"/>
            <a:ext cx="5685551" cy="3211925"/>
          </a:xfrm>
          <a:prstGeom prst="rect">
            <a:avLst/>
          </a:prstGeom>
          <a:solidFill>
            <a:schemeClr val="accent1">
              <a:alpha val="15000"/>
            </a:schemeClr>
          </a:solidFill>
          <a:ln>
            <a:noFill/>
          </a:ln>
          <a:effectLst>
            <a:softEdge rad="31750"/>
          </a:effectLst>
        </p:spPr>
      </p:pic>
    </p:spTree>
    <p:extLst>
      <p:ext uri="{BB962C8B-B14F-4D97-AF65-F5344CB8AC3E}">
        <p14:creationId xmlns:p14="http://schemas.microsoft.com/office/powerpoint/2010/main" val="1287404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he-IL" dirty="0" smtClean="0"/>
              <a:t>המערכת </a:t>
            </a:r>
            <a:r>
              <a:rPr lang="he-IL" dirty="0"/>
              <a:t>שבנינו </a:t>
            </a:r>
            <a:r>
              <a:rPr lang="he-IL" dirty="0" smtClean="0"/>
              <a:t>איננה מערכת משוב</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35</a:t>
            </a:fld>
            <a:endParaRPr lang="en-US" dirty="0"/>
          </a:p>
        </p:txBody>
      </p:sp>
      <p:grpSp>
        <p:nvGrpSpPr>
          <p:cNvPr id="13" name="Group 12"/>
          <p:cNvGrpSpPr/>
          <p:nvPr/>
        </p:nvGrpSpPr>
        <p:grpSpPr>
          <a:xfrm>
            <a:off x="1856529" y="2003813"/>
            <a:ext cx="5685551" cy="3229231"/>
            <a:chOff x="1856529" y="2143002"/>
            <a:chExt cx="5685551" cy="3229231"/>
          </a:xfrm>
        </p:grpSpPr>
        <p:pic>
          <p:nvPicPr>
            <p:cNvPr id="6" name="Google Shape;110;g116e5fbe8d8_0_54"/>
            <p:cNvPicPr preferRelativeResize="0"/>
            <p:nvPr/>
          </p:nvPicPr>
          <p:blipFill>
            <a:blip r:embed="rId3">
              <a:alphaModFix/>
            </a:blip>
            <a:stretch>
              <a:fillRect/>
            </a:stretch>
          </p:blipFill>
          <p:spPr>
            <a:xfrm>
              <a:off x="1856529" y="2143002"/>
              <a:ext cx="5685551" cy="3211925"/>
            </a:xfrm>
            <a:prstGeom prst="rect">
              <a:avLst/>
            </a:prstGeom>
            <a:solidFill>
              <a:schemeClr val="accent1">
                <a:alpha val="15000"/>
              </a:schemeClr>
            </a:solidFill>
            <a:ln>
              <a:noFill/>
            </a:ln>
            <a:effectLst>
              <a:softEdge rad="31750"/>
            </a:effectLst>
          </p:spPr>
        </p:pic>
        <p:sp>
          <p:nvSpPr>
            <p:cNvPr id="7" name="Multiply 6"/>
            <p:cNvSpPr/>
            <p:nvPr/>
          </p:nvSpPr>
          <p:spPr>
            <a:xfrm>
              <a:off x="4523014" y="4016829"/>
              <a:ext cx="293915" cy="375557"/>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22915" y="2211768"/>
              <a:ext cx="2176236" cy="371598"/>
            </a:xfrm>
            <a:prstGeom prst="rect">
              <a:avLst/>
            </a:prstGeom>
            <a:solidFill>
              <a:schemeClr val="bg1"/>
            </a:solidFill>
            <a:ln>
              <a:solidFill>
                <a:schemeClr val="bg1"/>
              </a:solidFill>
            </a:ln>
          </p:spPr>
          <p:txBody>
            <a:bodyPr wrap="square" rtlCol="0">
              <a:spAutoFit/>
            </a:bodyPr>
            <a:lstStyle/>
            <a:p>
              <a:endParaRPr lang="en-US" dirty="0"/>
            </a:p>
          </p:txBody>
        </p:sp>
        <p:sp>
          <p:nvSpPr>
            <p:cNvPr id="9" name="TextBox 8"/>
            <p:cNvSpPr txBox="1"/>
            <p:nvPr/>
          </p:nvSpPr>
          <p:spPr>
            <a:xfrm>
              <a:off x="3856738" y="5123699"/>
              <a:ext cx="326571" cy="230832"/>
            </a:xfrm>
            <a:prstGeom prst="rect">
              <a:avLst/>
            </a:prstGeom>
            <a:solidFill>
              <a:srgbClr val="FFFF00"/>
            </a:solidFill>
            <a:ln>
              <a:solidFill>
                <a:schemeClr val="bg1"/>
              </a:solidFill>
            </a:ln>
          </p:spPr>
          <p:txBody>
            <a:bodyPr wrap="square" rtlCol="0">
              <a:spAutoFit/>
            </a:bodyPr>
            <a:lstStyle/>
            <a:p>
              <a:endParaRPr lang="en-US" sz="900" dirty="0"/>
            </a:p>
          </p:txBody>
        </p:sp>
        <p:sp>
          <p:nvSpPr>
            <p:cNvPr id="10" name="Rectangle 9"/>
            <p:cNvSpPr/>
            <p:nvPr/>
          </p:nvSpPr>
          <p:spPr>
            <a:xfrm>
              <a:off x="3873342" y="5141401"/>
              <a:ext cx="378630" cy="230832"/>
            </a:xfrm>
            <a:prstGeom prst="rect">
              <a:avLst/>
            </a:prstGeom>
          </p:spPr>
          <p:txBody>
            <a:bodyPr wrap="none">
              <a:spAutoFit/>
            </a:bodyPr>
            <a:lstStyle/>
            <a:p>
              <a:r>
                <a:rPr lang="he-IL" sz="900" dirty="0" smtClean="0"/>
                <a:t>מסך</a:t>
              </a:r>
              <a:endParaRPr lang="en-US" sz="900" dirty="0"/>
            </a:p>
          </p:txBody>
        </p:sp>
        <p:sp>
          <p:nvSpPr>
            <p:cNvPr id="11" name="Rectangle 10"/>
            <p:cNvSpPr/>
            <p:nvPr/>
          </p:nvSpPr>
          <p:spPr>
            <a:xfrm>
              <a:off x="2237427" y="3807805"/>
              <a:ext cx="1904689" cy="253916"/>
            </a:xfrm>
            <a:prstGeom prst="rect">
              <a:avLst/>
            </a:prstGeom>
          </p:spPr>
          <p:txBody>
            <a:bodyPr wrap="none">
              <a:spAutoFit/>
            </a:bodyPr>
            <a:lstStyle/>
            <a:p>
              <a:r>
                <a:rPr lang="he-IL" sz="1050" dirty="0" smtClean="0"/>
                <a:t>לא משתנה על ידי מערכת הפעלה</a:t>
              </a:r>
              <a:endParaRPr lang="en-US" sz="1050" dirty="0"/>
            </a:p>
          </p:txBody>
        </p:sp>
      </p:grpSp>
      <p:sp>
        <p:nvSpPr>
          <p:cNvPr id="14" name="Rectangle 13"/>
          <p:cNvSpPr/>
          <p:nvPr/>
        </p:nvSpPr>
        <p:spPr>
          <a:xfrm>
            <a:off x="1520576" y="5186842"/>
            <a:ext cx="5619964" cy="1405513"/>
          </a:xfrm>
          <a:prstGeom prst="rect">
            <a:avLst/>
          </a:prstGeom>
        </p:spPr>
        <p:txBody>
          <a:bodyPr wrap="square">
            <a:spAutoFit/>
          </a:bodyPr>
          <a:lstStyle/>
          <a:p>
            <a:pPr>
              <a:spcAft>
                <a:spcPts val="1600"/>
              </a:spcAft>
            </a:pPr>
            <a:r>
              <a:rPr lang="he-IL" dirty="0" smtClean="0">
                <a:solidFill>
                  <a:srgbClr val="217F2C"/>
                </a:solidFill>
                <a:latin typeface="Arial" panose="020B0604020202020204" pitchFamily="34" charset="0"/>
              </a:rPr>
              <a:t>במכונית, אם </a:t>
            </a:r>
            <a:r>
              <a:rPr lang="he-IL" dirty="0">
                <a:solidFill>
                  <a:srgbClr val="217F2C"/>
                </a:solidFill>
                <a:latin typeface="Arial" panose="020B0604020202020204" pitchFamily="34" charset="0"/>
              </a:rPr>
              <a:t>נתייחס גם לפעולת האדם כתוצאה </a:t>
            </a:r>
            <a:r>
              <a:rPr lang="he-IL" dirty="0" smtClean="0">
                <a:solidFill>
                  <a:srgbClr val="217F2C"/>
                </a:solidFill>
                <a:latin typeface="Arial" panose="020B0604020202020204" pitchFamily="34" charset="0"/>
              </a:rPr>
              <a:t>מההתראה </a:t>
            </a:r>
            <a:r>
              <a:rPr lang="he-IL" dirty="0">
                <a:solidFill>
                  <a:srgbClr val="217F2C"/>
                </a:solidFill>
                <a:latin typeface="Arial" panose="020B0604020202020204" pitchFamily="34" charset="0"/>
              </a:rPr>
              <a:t>נוכל להסתכל על המערכת כולה כמערכת משוב.</a:t>
            </a:r>
            <a:endParaRPr lang="he-IL" dirty="0"/>
          </a:p>
          <a:p>
            <a:r>
              <a:rPr lang="he-IL" dirty="0"/>
              <a:t/>
            </a:r>
            <a:br>
              <a:rPr lang="he-IL" dirty="0"/>
            </a:br>
            <a:endParaRPr lang="en-US" dirty="0"/>
          </a:p>
        </p:txBody>
      </p:sp>
      <p:sp>
        <p:nvSpPr>
          <p:cNvPr id="15" name="Title 1"/>
          <p:cNvSpPr>
            <a:spLocks noGrp="1"/>
          </p:cNvSpPr>
          <p:nvPr>
            <p:ph type="title"/>
          </p:nvPr>
        </p:nvSpPr>
        <p:spPr>
          <a:xfrm>
            <a:off x="628650" y="209963"/>
            <a:ext cx="8141311" cy="1154029"/>
          </a:xfrm>
        </p:spPr>
        <p:txBody>
          <a:bodyPr>
            <a:normAutofit/>
          </a:bodyPr>
          <a:lstStyle/>
          <a:p>
            <a:r>
              <a:rPr lang="he-IL" sz="2800" dirty="0"/>
              <a:t>מדידת מרחק בעזרת חיישן אולטרא-סוני </a:t>
            </a:r>
            <a:r>
              <a:rPr lang="he-IL" sz="2800" dirty="0" smtClean="0"/>
              <a:t>- מערכת משוב?</a:t>
            </a:r>
            <a:endParaRPr lang="en-US" sz="2800" dirty="0"/>
          </a:p>
        </p:txBody>
      </p:sp>
    </p:spTree>
    <p:extLst>
      <p:ext uri="{BB962C8B-B14F-4D97-AF65-F5344CB8AC3E}">
        <p14:creationId xmlns:p14="http://schemas.microsoft.com/office/powerpoint/2010/main" val="1640800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הדלקת לד להתראה על מרחק קטן – משימת הרחבה</a:t>
            </a:r>
            <a:endParaRPr lang="en-US" dirty="0"/>
          </a:p>
        </p:txBody>
      </p:sp>
      <p:sp>
        <p:nvSpPr>
          <p:cNvPr id="3" name="Content Placeholder 2"/>
          <p:cNvSpPr>
            <a:spLocks noGrp="1"/>
          </p:cNvSpPr>
          <p:nvPr>
            <p:ph idx="1"/>
          </p:nvPr>
        </p:nvSpPr>
        <p:spPr/>
        <p:txBody>
          <a:bodyPr/>
          <a:lstStyle/>
          <a:p>
            <a:pPr marL="0" indent="0">
              <a:buNone/>
            </a:pPr>
            <a:r>
              <a:rPr lang="he-IL" dirty="0" smtClean="0">
                <a:hlinkClick r:id="rId2" action="ppaction://hlinksldjump"/>
              </a:rPr>
              <a:t>למשימת ההרחבה</a:t>
            </a:r>
            <a:endParaRPr lang="he-IL" dirty="0" smtClean="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36</a:t>
            </a:fld>
            <a:endParaRPr lang="en-US" dirty="0"/>
          </a:p>
        </p:txBody>
      </p:sp>
    </p:spTree>
    <p:extLst>
      <p:ext uri="{BB962C8B-B14F-4D97-AF65-F5344CB8AC3E}">
        <p14:creationId xmlns:p14="http://schemas.microsoft.com/office/powerpoint/2010/main" val="2364033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שימוש מעשי במערכת בקרה – מדידת כמות מים בכלי</a:t>
            </a:r>
            <a:endParaRPr lang="en-US" dirty="0"/>
          </a:p>
        </p:txBody>
      </p:sp>
      <p:sp>
        <p:nvSpPr>
          <p:cNvPr id="3" name="Content Placeholder 2"/>
          <p:cNvSpPr>
            <a:spLocks noGrp="1"/>
          </p:cNvSpPr>
          <p:nvPr>
            <p:ph idx="1"/>
          </p:nvPr>
        </p:nvSpPr>
        <p:spPr>
          <a:xfrm>
            <a:off x="641960" y="1100078"/>
            <a:ext cx="8302747" cy="4229037"/>
          </a:xfrm>
        </p:spPr>
        <p:txBody>
          <a:bodyPr/>
          <a:lstStyle/>
          <a:p>
            <a:pPr marL="0" indent="0">
              <a:buNone/>
            </a:pPr>
            <a:r>
              <a:rPr lang="he-IL" dirty="0" smtClean="0"/>
              <a:t>נשתמש במערכת למדידת מרחק כדי למדוד כמות של מים בכוס:</a:t>
            </a:r>
          </a:p>
          <a:p>
            <a:r>
              <a:rPr lang="he-IL" dirty="0" smtClean="0"/>
              <a:t>נמקם את המעגל עם החיישן מעל כלי, באופן מיוצב</a:t>
            </a:r>
          </a:p>
          <a:p>
            <a:r>
              <a:rPr lang="he-IL" dirty="0" smtClean="0"/>
              <a:t>נמדוד את גובה החיישן מעל תחתית הכלי - </a:t>
            </a:r>
            <a:r>
              <a:rPr lang="en-US" dirty="0" smtClean="0"/>
              <a:t>A</a:t>
            </a:r>
            <a:r>
              <a:rPr lang="he-IL" dirty="0" smtClean="0"/>
              <a:t> (בעזרת סרגל, או בעזרת קריאה של החיישן)</a:t>
            </a:r>
          </a:p>
          <a:p>
            <a:r>
              <a:rPr lang="he-IL" dirty="0" smtClean="0"/>
              <a:t>נזיז את הכלי ונמלא בו מים עד חציו, ונחזיר את הכלי מתחת לחיישן</a:t>
            </a:r>
          </a:p>
          <a:p>
            <a:r>
              <a:rPr lang="he-IL" dirty="0" smtClean="0"/>
              <a:t>נמדוד את המרחק מהחיישן ועד פני המים - </a:t>
            </a:r>
            <a:r>
              <a:rPr lang="en-US" dirty="0" smtClean="0"/>
              <a:t>B</a:t>
            </a:r>
            <a:r>
              <a:rPr lang="he-IL" dirty="0" smtClean="0"/>
              <a:t> (בעזרת קריאה של החיישן)</a:t>
            </a:r>
          </a:p>
          <a:p>
            <a:endParaRPr lang="he-IL" dirty="0" smtClean="0"/>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37</a:t>
            </a:fld>
            <a:endParaRPr lang="en-US" dirty="0"/>
          </a:p>
        </p:txBody>
      </p:sp>
      <p:pic>
        <p:nvPicPr>
          <p:cNvPr id="2050" name="Picture 2" descr="https://lh4.googleusercontent.com/8RHamJcenuURNej39Q2Te6Vhhp-wGee4ktpqXZh-Cw92b7Td0O9_fya183HnHQenr6aSd9GJ27kf6QxZwZ8Xn8DUo-xjTvs_ZgJUFW0Fq_NrbMAcbZGMXOlO7RlIfsulRFa-aUMLQQM5AHbxV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975"/>
          <a:stretch/>
        </p:blipFill>
        <p:spPr bwMode="auto">
          <a:xfrm>
            <a:off x="509718" y="2984803"/>
            <a:ext cx="5202588" cy="26011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p:cNvSpPr txBox="1"/>
              <p:nvPr/>
            </p:nvSpPr>
            <p:spPr>
              <a:xfrm>
                <a:off x="883524" y="5504803"/>
                <a:ext cx="7362092" cy="2520000"/>
              </a:xfrm>
              <a:prstGeom prst="rect">
                <a:avLst/>
              </a:prstGeom>
              <a:noFill/>
            </p:spPr>
            <p:txBody>
              <a:bodyPr wrap="square" rtlCol="0">
                <a:spAutoFit/>
              </a:bodyPr>
              <a:lstStyle/>
              <a:p>
                <a:pPr algn="l" rtl="0"/>
                <a14:m>
                  <m:oMathPara xmlns:m="http://schemas.openxmlformats.org/officeDocument/2006/math">
                    <m:oMathParaPr>
                      <m:jc m:val="centerGroup"/>
                    </m:oMathParaPr>
                    <m:oMath xmlns:m="http://schemas.openxmlformats.org/officeDocument/2006/math">
                      <m:r>
                        <a:rPr lang="he-IL" b="0" i="1" smtClean="0">
                          <a:latin typeface="Cambria Math" panose="02040503050406030204" pitchFamily="18" charset="0"/>
                        </a:rPr>
                        <m:t>המים</m:t>
                      </m:r>
                      <m:r>
                        <a:rPr lang="he-IL" b="0" i="1" smtClean="0">
                          <a:latin typeface="Cambria Math" panose="02040503050406030204" pitchFamily="18" charset="0"/>
                        </a:rPr>
                        <m:t> </m:t>
                      </m:r>
                      <m:r>
                        <a:rPr lang="he-IL" b="0" i="1" smtClean="0">
                          <a:latin typeface="Cambria Math" panose="02040503050406030204" pitchFamily="18" charset="0"/>
                        </a:rPr>
                        <m:t>פני</m:t>
                      </m:r>
                      <m:r>
                        <a:rPr lang="he-IL" b="0" i="1" smtClean="0">
                          <a:latin typeface="Cambria Math" panose="02040503050406030204" pitchFamily="18" charset="0"/>
                        </a:rPr>
                        <m:t> </m:t>
                      </m:r>
                      <m:r>
                        <a:rPr lang="he-IL" b="0" i="1" smtClean="0">
                          <a:latin typeface="Cambria Math" panose="02040503050406030204" pitchFamily="18" charset="0"/>
                        </a:rPr>
                        <m:t>גובה</m:t>
                      </m:r>
                      <m:r>
                        <a:rPr lang="he-IL" b="0" i="1" smtClean="0">
                          <a:latin typeface="Cambria Math" panose="02040503050406030204" pitchFamily="18" charset="0"/>
                        </a:rPr>
                        <m:t>=</m:t>
                      </m:r>
                      <m:r>
                        <a:rPr lang="he-IL" b="0" i="1" smtClean="0">
                          <a:latin typeface="Cambria Math" panose="02040503050406030204" pitchFamily="18" charset="0"/>
                        </a:rPr>
                        <m:t>הכוס</m:t>
                      </m:r>
                      <m:r>
                        <a:rPr lang="he-IL" b="0" i="1" smtClean="0">
                          <a:latin typeface="Cambria Math" panose="02040503050406030204" pitchFamily="18" charset="0"/>
                        </a:rPr>
                        <m:t> </m:t>
                      </m:r>
                      <m:r>
                        <a:rPr lang="he-IL" b="0" i="1" smtClean="0">
                          <a:latin typeface="Cambria Math" panose="02040503050406030204" pitchFamily="18" charset="0"/>
                        </a:rPr>
                        <m:t>מתחתית</m:t>
                      </m:r>
                      <m:r>
                        <a:rPr lang="he-IL" b="0" i="1" smtClean="0">
                          <a:latin typeface="Cambria Math" panose="02040503050406030204" pitchFamily="18" charset="0"/>
                        </a:rPr>
                        <m:t> </m:t>
                      </m:r>
                      <m:r>
                        <a:rPr lang="he-IL" b="0" i="1" smtClean="0">
                          <a:latin typeface="Cambria Math" panose="02040503050406030204" pitchFamily="18" charset="0"/>
                        </a:rPr>
                        <m:t>החיישן</m:t>
                      </m:r>
                      <m:r>
                        <a:rPr lang="he-IL" b="0" i="1" smtClean="0">
                          <a:latin typeface="Cambria Math" panose="02040503050406030204" pitchFamily="18" charset="0"/>
                        </a:rPr>
                        <m:t> </m:t>
                      </m:r>
                      <m:r>
                        <a:rPr lang="he-IL" b="0" i="1" smtClean="0">
                          <a:latin typeface="Cambria Math" panose="02040503050406030204" pitchFamily="18" charset="0"/>
                        </a:rPr>
                        <m:t>מרחק</m:t>
                      </m:r>
                      <m:r>
                        <a:rPr lang="he-IL" b="0" i="1" smtClean="0">
                          <a:latin typeface="Cambria Math" panose="02040503050406030204" pitchFamily="18" charset="0"/>
                        </a:rPr>
                        <m:t> −</m:t>
                      </m:r>
                      <m:r>
                        <a:rPr lang="he-IL" b="0" i="1" smtClean="0">
                          <a:latin typeface="Cambria Math" panose="02040503050406030204" pitchFamily="18" charset="0"/>
                        </a:rPr>
                        <m:t>המים</m:t>
                      </m:r>
                      <m:r>
                        <a:rPr lang="he-IL" b="0" i="1" smtClean="0">
                          <a:latin typeface="Cambria Math" panose="02040503050406030204" pitchFamily="18" charset="0"/>
                        </a:rPr>
                        <m:t> </m:t>
                      </m:r>
                      <m:r>
                        <a:rPr lang="he-IL" b="0" i="1" smtClean="0">
                          <a:latin typeface="Cambria Math" panose="02040503050406030204" pitchFamily="18" charset="0"/>
                        </a:rPr>
                        <m:t>לקו</m:t>
                      </m:r>
                      <m:r>
                        <a:rPr lang="he-IL" b="0" i="1" smtClean="0">
                          <a:latin typeface="Cambria Math" panose="02040503050406030204" pitchFamily="18" charset="0"/>
                        </a:rPr>
                        <m:t> </m:t>
                      </m:r>
                      <m:r>
                        <a:rPr lang="he-IL" b="0" i="1" smtClean="0">
                          <a:latin typeface="Cambria Math" panose="02040503050406030204" pitchFamily="18" charset="0"/>
                        </a:rPr>
                        <m:t>מהחיישן</m:t>
                      </m:r>
                      <m:r>
                        <a:rPr lang="he-IL" b="0" i="1" smtClean="0">
                          <a:latin typeface="Cambria Math" panose="02040503050406030204" pitchFamily="18" charset="0"/>
                        </a:rPr>
                        <m:t> </m:t>
                      </m:r>
                      <m:r>
                        <a:rPr lang="he-IL" b="0" i="1" smtClean="0">
                          <a:latin typeface="Cambria Math" panose="02040503050406030204" pitchFamily="18" charset="0"/>
                        </a:rPr>
                        <m:t>המרחק</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883524" y="5504803"/>
                <a:ext cx="7362092" cy="2520000"/>
              </a:xfrm>
              <a:prstGeom prst="rect">
                <a:avLst/>
              </a:prstGeom>
              <a:blipFill rotWithShape="0">
                <a:blip r:embed="rId3"/>
                <a:stretch>
                  <a:fillRect/>
                </a:stretch>
              </a:blipFill>
            </p:spPr>
            <p:txBody>
              <a:bodyPr/>
              <a:lstStyle/>
              <a:p>
                <a:r>
                  <a:rPr lang="en-US">
                    <a:noFill/>
                  </a:rPr>
                  <a:t> </a:t>
                </a:r>
              </a:p>
            </p:txBody>
          </p:sp>
        </mc:Fallback>
      </mc:AlternateContent>
      <p:pic>
        <p:nvPicPr>
          <p:cNvPr id="11266" name="Picture 2" descr="https://lh4.googleusercontent.com/bprxLtxtygiDsrd6YUJ0R9EQdDPgnNu1WcYW3hgwjEjh3VBb4NRPahhrMxc5GUDa_bJ0TMt4IcgEUMCTilZE0wlqL0ME0wk0VFSbdXoknQK_wDM3OHV3wNwg4e8AGXCm2minD-61HH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5616" y="2984803"/>
            <a:ext cx="252000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927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שימוש מעשי במערכת בקרה – מדידת כמות מים בכלי</a:t>
            </a:r>
            <a:endParaRPr lang="en-US" dirty="0"/>
          </a:p>
        </p:txBody>
      </p:sp>
      <p:sp>
        <p:nvSpPr>
          <p:cNvPr id="3" name="Content Placeholder 2"/>
          <p:cNvSpPr>
            <a:spLocks noGrp="1"/>
          </p:cNvSpPr>
          <p:nvPr>
            <p:ph idx="1"/>
          </p:nvPr>
        </p:nvSpPr>
        <p:spPr>
          <a:xfrm>
            <a:off x="641960" y="1100078"/>
            <a:ext cx="8302747" cy="4229037"/>
          </a:xfrm>
        </p:spPr>
        <p:txBody>
          <a:bodyPr/>
          <a:lstStyle/>
          <a:p>
            <a:pPr marL="0" indent="0">
              <a:buNone/>
            </a:pPr>
            <a:r>
              <a:rPr lang="he-IL" dirty="0" smtClean="0"/>
              <a:t>נשתמש במערכת למדידת מרחק כדי למדוד כמות של מים בכוס:</a:t>
            </a:r>
          </a:p>
          <a:p>
            <a:r>
              <a:rPr lang="he-IL" dirty="0" smtClean="0"/>
              <a:t>נמקם את המעגל עם החיישן מעל כלי, באופן מיוצב</a:t>
            </a:r>
          </a:p>
          <a:p>
            <a:r>
              <a:rPr lang="he-IL" dirty="0" smtClean="0"/>
              <a:t>נמדוד את גובה החיישן מעל תחתית הכלי - </a:t>
            </a:r>
            <a:r>
              <a:rPr lang="en-US" dirty="0" smtClean="0"/>
              <a:t>A</a:t>
            </a:r>
            <a:r>
              <a:rPr lang="he-IL" dirty="0" smtClean="0"/>
              <a:t> (בעזרת סרגל, או בעזרת קריאה של החיישן)</a:t>
            </a:r>
          </a:p>
          <a:p>
            <a:r>
              <a:rPr lang="he-IL" dirty="0" smtClean="0"/>
              <a:t>נזיז את הכלי ונמלא בו מים עד חציו, ונחזיר את הכלי מתחת לחיישן</a:t>
            </a:r>
          </a:p>
          <a:p>
            <a:r>
              <a:rPr lang="he-IL" dirty="0" smtClean="0"/>
              <a:t>נמדוד את המרחק מהחיישן ועד פני המים - </a:t>
            </a:r>
            <a:r>
              <a:rPr lang="en-US" dirty="0" smtClean="0"/>
              <a:t>B</a:t>
            </a:r>
            <a:r>
              <a:rPr lang="he-IL" dirty="0" smtClean="0"/>
              <a:t> (בעזרת קריאה של החיישן)</a:t>
            </a:r>
          </a:p>
          <a:p>
            <a:r>
              <a:rPr lang="he-IL" dirty="0" smtClean="0"/>
              <a:t>נחשב את גובה המים בכלי</a:t>
            </a:r>
          </a:p>
          <a:p>
            <a:r>
              <a:rPr lang="he-IL" dirty="0" smtClean="0"/>
              <a:t>נמדוד את גובה המים בכלי </a:t>
            </a:r>
            <a:br>
              <a:rPr lang="he-IL" dirty="0" smtClean="0"/>
            </a:br>
            <a:r>
              <a:rPr lang="he-IL" dirty="0" smtClean="0"/>
              <a:t>בעזרת סרגל ונשווה לתוצאה</a:t>
            </a:r>
          </a:p>
          <a:p>
            <a:endParaRPr lang="he-IL" dirty="0" smtClean="0"/>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38</a:t>
            </a:fld>
            <a:endParaRPr lang="en-US" dirty="0"/>
          </a:p>
        </p:txBody>
      </p:sp>
      <p:pic>
        <p:nvPicPr>
          <p:cNvPr id="2050" name="Picture 2" descr="https://lh4.googleusercontent.com/8RHamJcenuURNej39Q2Te6Vhhp-wGee4ktpqXZh-Cw92b7Td0O9_fya183HnHQenr6aSd9GJ27kf6QxZwZ8Xn8DUo-xjTvs_ZgJUFW0Fq_NrbMAcbZGMXOlO7RlIfsulRFa-aUMLQQM5AHbxV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975"/>
          <a:stretch/>
        </p:blipFill>
        <p:spPr bwMode="auto">
          <a:xfrm>
            <a:off x="641960" y="2931383"/>
            <a:ext cx="5202588" cy="26011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p:cNvSpPr txBox="1"/>
              <p:nvPr/>
            </p:nvSpPr>
            <p:spPr>
              <a:xfrm>
                <a:off x="641960" y="5439609"/>
                <a:ext cx="8015151" cy="403124"/>
              </a:xfrm>
              <a:prstGeom prst="rect">
                <a:avLst/>
              </a:prstGeom>
              <a:noFill/>
            </p:spPr>
            <p:txBody>
              <a:bodyPr wrap="square" rtlCol="0">
                <a:spAutoFit/>
              </a:bodyPr>
              <a:lstStyle/>
              <a:p>
                <a:pPr algn="l" rtl="0"/>
                <a:r>
                  <a:rPr lang="en-US" b="0" dirty="0" smtClean="0"/>
                  <a:t>C</a:t>
                </a:r>
                <a:r>
                  <a:rPr lang="he-IL" b="0" dirty="0" smtClean="0"/>
                  <a:t> בכוס </a:t>
                </a:r>
                <a14:m>
                  <m:oMath xmlns:m="http://schemas.openxmlformats.org/officeDocument/2006/math">
                    <m:r>
                      <a:rPr lang="he-IL" b="0" i="1" smtClean="0">
                        <a:latin typeface="Cambria Math" panose="02040503050406030204" pitchFamily="18" charset="0"/>
                      </a:rPr>
                      <m:t>המים</m:t>
                    </m:r>
                    <m:r>
                      <a:rPr lang="he-IL" b="0" i="1" smtClean="0">
                        <a:latin typeface="Cambria Math" panose="02040503050406030204" pitchFamily="18" charset="0"/>
                      </a:rPr>
                      <m:t> </m:t>
                    </m:r>
                    <m:r>
                      <a:rPr lang="he-IL" b="0" i="1" smtClean="0">
                        <a:latin typeface="Cambria Math" panose="02040503050406030204" pitchFamily="18" charset="0"/>
                      </a:rPr>
                      <m:t>גובה</m:t>
                    </m:r>
                    <m:r>
                      <a:rPr lang="he-IL" b="0" i="1" smtClean="0">
                        <a:latin typeface="Cambria Math" panose="02040503050406030204" pitchFamily="18" charset="0"/>
                      </a:rPr>
                      <m:t>=</m:t>
                    </m:r>
                    <m:r>
                      <a:rPr lang="en-US" b="0" i="1" smtClean="0">
                        <a:latin typeface="Cambria Math" panose="02040503050406030204" pitchFamily="18" charset="0"/>
                      </a:rPr>
                      <m:t>𝐴</m:t>
                    </m:r>
                    <m:r>
                      <a:rPr lang="he-IL" b="0" i="1" smtClean="0">
                        <a:latin typeface="Cambria Math" panose="02040503050406030204" pitchFamily="18" charset="0"/>
                      </a:rPr>
                      <m:t> </m:t>
                    </m:r>
                    <m:r>
                      <a:rPr lang="he-IL" b="0" i="1" smtClean="0">
                        <a:latin typeface="Cambria Math" panose="02040503050406030204" pitchFamily="18" charset="0"/>
                      </a:rPr>
                      <m:t>הכוס</m:t>
                    </m:r>
                    <m:r>
                      <a:rPr lang="he-IL" b="0" i="1" smtClean="0">
                        <a:latin typeface="Cambria Math" panose="02040503050406030204" pitchFamily="18" charset="0"/>
                      </a:rPr>
                      <m:t> </m:t>
                    </m:r>
                    <m:r>
                      <a:rPr lang="he-IL" b="0" i="1" smtClean="0">
                        <a:latin typeface="Cambria Math" panose="02040503050406030204" pitchFamily="18" charset="0"/>
                      </a:rPr>
                      <m:t>מתחתית</m:t>
                    </m:r>
                    <m:r>
                      <a:rPr lang="he-IL" b="0" i="1" smtClean="0">
                        <a:latin typeface="Cambria Math" panose="02040503050406030204" pitchFamily="18" charset="0"/>
                      </a:rPr>
                      <m:t> </m:t>
                    </m:r>
                    <m:r>
                      <a:rPr lang="he-IL" b="0" i="1" smtClean="0">
                        <a:latin typeface="Cambria Math" panose="02040503050406030204" pitchFamily="18" charset="0"/>
                      </a:rPr>
                      <m:t>החיישן</m:t>
                    </m:r>
                    <m:r>
                      <a:rPr lang="he-IL" b="0" i="1" smtClean="0">
                        <a:latin typeface="Cambria Math" panose="02040503050406030204" pitchFamily="18" charset="0"/>
                      </a:rPr>
                      <m:t> </m:t>
                    </m:r>
                    <m:r>
                      <a:rPr lang="he-IL" b="0" i="1" smtClean="0">
                        <a:latin typeface="Cambria Math" panose="02040503050406030204" pitchFamily="18" charset="0"/>
                      </a:rPr>
                      <m:t>מרחק</m:t>
                    </m:r>
                    <m:r>
                      <a:rPr lang="he-IL" b="0" i="1" smtClean="0">
                        <a:latin typeface="Cambria Math" panose="02040503050406030204" pitchFamily="18" charset="0"/>
                      </a:rPr>
                      <m:t> −</m:t>
                    </m:r>
                    <m:r>
                      <a:rPr lang="en-US" b="0" i="1" smtClean="0">
                        <a:latin typeface="Cambria Math" panose="02040503050406030204" pitchFamily="18" charset="0"/>
                      </a:rPr>
                      <m:t>𝐵</m:t>
                    </m:r>
                    <m:r>
                      <a:rPr lang="he-IL" b="0" i="1" smtClean="0">
                        <a:latin typeface="Cambria Math" panose="02040503050406030204" pitchFamily="18" charset="0"/>
                      </a:rPr>
                      <m:t> </m:t>
                    </m:r>
                    <m:r>
                      <a:rPr lang="he-IL" b="0" i="1" smtClean="0">
                        <a:latin typeface="Cambria Math" panose="02040503050406030204" pitchFamily="18" charset="0"/>
                      </a:rPr>
                      <m:t>המים</m:t>
                    </m:r>
                    <m:r>
                      <a:rPr lang="he-IL" b="0" i="1" smtClean="0">
                        <a:latin typeface="Cambria Math" panose="02040503050406030204" pitchFamily="18" charset="0"/>
                      </a:rPr>
                      <m:t> </m:t>
                    </m:r>
                    <m:r>
                      <a:rPr lang="he-IL" b="0" i="1" smtClean="0">
                        <a:latin typeface="Cambria Math" panose="02040503050406030204" pitchFamily="18" charset="0"/>
                      </a:rPr>
                      <m:t>לקו</m:t>
                    </m:r>
                    <m:r>
                      <a:rPr lang="he-IL" b="0" i="1" smtClean="0">
                        <a:latin typeface="Cambria Math" panose="02040503050406030204" pitchFamily="18" charset="0"/>
                      </a:rPr>
                      <m:t> </m:t>
                    </m:r>
                    <m:r>
                      <a:rPr lang="he-IL" b="0" i="1" smtClean="0">
                        <a:latin typeface="Cambria Math" panose="02040503050406030204" pitchFamily="18" charset="0"/>
                      </a:rPr>
                      <m:t>מהחיישן</m:t>
                    </m:r>
                    <m:r>
                      <a:rPr lang="he-IL" b="0" i="1" smtClean="0">
                        <a:latin typeface="Cambria Math" panose="02040503050406030204" pitchFamily="18" charset="0"/>
                      </a:rPr>
                      <m:t> </m:t>
                    </m:r>
                    <m:r>
                      <a:rPr lang="he-IL" b="0" i="1" smtClean="0">
                        <a:latin typeface="Cambria Math" panose="02040503050406030204" pitchFamily="18" charset="0"/>
                      </a:rPr>
                      <m:t>המרחק</m:t>
                    </m:r>
                  </m:oMath>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41960" y="5439609"/>
                <a:ext cx="8015151" cy="403124"/>
              </a:xfrm>
              <a:prstGeom prst="rect">
                <a:avLst/>
              </a:prstGeom>
              <a:blipFill rotWithShape="0">
                <a:blip r:embed="rId4"/>
                <a:stretch>
                  <a:fillRect l="-608" b="-24242"/>
                </a:stretch>
              </a:blipFill>
            </p:spPr>
            <p:txBody>
              <a:bodyPr/>
              <a:lstStyle/>
              <a:p>
                <a:r>
                  <a:rPr lang="en-US">
                    <a:noFill/>
                  </a:rPr>
                  <a:t> </a:t>
                </a:r>
              </a:p>
            </p:txBody>
          </p:sp>
        </mc:Fallback>
      </mc:AlternateContent>
    </p:spTree>
    <p:extLst>
      <p:ext uri="{BB962C8B-B14F-4D97-AF65-F5344CB8AC3E}">
        <p14:creationId xmlns:p14="http://schemas.microsoft.com/office/powerpoint/2010/main" val="1199187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שימוש מעשי במערכת בקרה – מדידת כמות מים בכלי</a:t>
            </a:r>
            <a:endParaRPr lang="en-US" dirty="0"/>
          </a:p>
        </p:txBody>
      </p:sp>
      <p:sp>
        <p:nvSpPr>
          <p:cNvPr id="3" name="Content Placeholder 2"/>
          <p:cNvSpPr>
            <a:spLocks noGrp="1"/>
          </p:cNvSpPr>
          <p:nvPr>
            <p:ph idx="1"/>
          </p:nvPr>
        </p:nvSpPr>
        <p:spPr>
          <a:xfrm>
            <a:off x="641960" y="1100078"/>
            <a:ext cx="8302747" cy="4229037"/>
          </a:xfrm>
        </p:spPr>
        <p:txBody>
          <a:bodyPr/>
          <a:lstStyle/>
          <a:p>
            <a:pPr marL="0" indent="0">
              <a:buNone/>
            </a:pPr>
            <a:r>
              <a:rPr lang="he-IL" dirty="0" smtClean="0"/>
              <a:t>נחזור על המשימה עבור כמות מים אחרת:</a:t>
            </a:r>
          </a:p>
          <a:p>
            <a:r>
              <a:rPr lang="he-IL" dirty="0" smtClean="0"/>
              <a:t>נזיז את הכלי ונמלא בו מים עד מקום כלשהו, ונחזיר את הכלי מתחת לחיישן</a:t>
            </a:r>
          </a:p>
          <a:p>
            <a:r>
              <a:rPr lang="he-IL" dirty="0" smtClean="0"/>
              <a:t>נמדוד את המרחק מהחיישן ועד פני המים - </a:t>
            </a:r>
            <a:r>
              <a:rPr lang="en-US" dirty="0" smtClean="0"/>
              <a:t>B</a:t>
            </a:r>
            <a:r>
              <a:rPr lang="he-IL" dirty="0" smtClean="0"/>
              <a:t> (בעזרת קריאה של החיישן)</a:t>
            </a:r>
          </a:p>
          <a:p>
            <a:r>
              <a:rPr lang="he-IL" dirty="0" smtClean="0"/>
              <a:t>נחשב את גובה המים בכוס</a:t>
            </a:r>
          </a:p>
          <a:p>
            <a:r>
              <a:rPr lang="he-IL" dirty="0" smtClean="0"/>
              <a:t>נמדוד את גובה המים בכוס בעזרת סרגל ונשווה לתוצאה</a:t>
            </a:r>
          </a:p>
          <a:p>
            <a:endParaRPr lang="he-IL" dirty="0" smtClean="0"/>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39</a:t>
            </a:fld>
            <a:endParaRPr lang="en-US" dirty="0"/>
          </a:p>
        </p:txBody>
      </p:sp>
      <p:pic>
        <p:nvPicPr>
          <p:cNvPr id="2050" name="Picture 2" descr="https://lh4.googleusercontent.com/8RHamJcenuURNej39Q2Te6Vhhp-wGee4ktpqXZh-Cw92b7Td0O9_fya183HnHQenr6aSd9GJ27kf6QxZwZ8Xn8DUo-xjTvs_ZgJUFW0Fq_NrbMAcbZGMXOlO7RlIfsulRFa-aUMLQQM5AHbxV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975"/>
          <a:stretch/>
        </p:blipFill>
        <p:spPr bwMode="auto">
          <a:xfrm>
            <a:off x="641960" y="2931383"/>
            <a:ext cx="5202588" cy="26011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p:cNvSpPr txBox="1"/>
              <p:nvPr/>
            </p:nvSpPr>
            <p:spPr>
              <a:xfrm>
                <a:off x="641960" y="5439609"/>
                <a:ext cx="8015151" cy="403124"/>
              </a:xfrm>
              <a:prstGeom prst="rect">
                <a:avLst/>
              </a:prstGeom>
              <a:noFill/>
            </p:spPr>
            <p:txBody>
              <a:bodyPr wrap="square" rtlCol="0">
                <a:spAutoFit/>
              </a:bodyPr>
              <a:lstStyle/>
              <a:p>
                <a:pPr algn="l" rtl="0"/>
                <a:r>
                  <a:rPr lang="en-US" b="0" dirty="0" smtClean="0"/>
                  <a:t>C</a:t>
                </a:r>
                <a:r>
                  <a:rPr lang="he-IL" b="0" dirty="0" smtClean="0"/>
                  <a:t> בכוס </a:t>
                </a:r>
                <a14:m>
                  <m:oMath xmlns:m="http://schemas.openxmlformats.org/officeDocument/2006/math">
                    <m:r>
                      <a:rPr lang="he-IL" b="0" i="1" smtClean="0">
                        <a:latin typeface="Cambria Math" panose="02040503050406030204" pitchFamily="18" charset="0"/>
                      </a:rPr>
                      <m:t>המים</m:t>
                    </m:r>
                    <m:r>
                      <a:rPr lang="he-IL" b="0" i="1" smtClean="0">
                        <a:latin typeface="Cambria Math" panose="02040503050406030204" pitchFamily="18" charset="0"/>
                      </a:rPr>
                      <m:t> </m:t>
                    </m:r>
                    <m:r>
                      <a:rPr lang="he-IL" b="0" i="1" smtClean="0">
                        <a:latin typeface="Cambria Math" panose="02040503050406030204" pitchFamily="18" charset="0"/>
                      </a:rPr>
                      <m:t>גובה</m:t>
                    </m:r>
                    <m:r>
                      <a:rPr lang="he-IL" b="0" i="1" smtClean="0">
                        <a:latin typeface="Cambria Math" panose="02040503050406030204" pitchFamily="18" charset="0"/>
                      </a:rPr>
                      <m:t>=</m:t>
                    </m:r>
                    <m:r>
                      <a:rPr lang="en-US" b="0" i="1" smtClean="0">
                        <a:latin typeface="Cambria Math" panose="02040503050406030204" pitchFamily="18" charset="0"/>
                      </a:rPr>
                      <m:t>𝐴</m:t>
                    </m:r>
                    <m:r>
                      <a:rPr lang="he-IL" b="0" i="1" smtClean="0">
                        <a:latin typeface="Cambria Math" panose="02040503050406030204" pitchFamily="18" charset="0"/>
                      </a:rPr>
                      <m:t> </m:t>
                    </m:r>
                    <m:r>
                      <a:rPr lang="he-IL" b="0" i="1" smtClean="0">
                        <a:latin typeface="Cambria Math" panose="02040503050406030204" pitchFamily="18" charset="0"/>
                      </a:rPr>
                      <m:t>הכוס</m:t>
                    </m:r>
                    <m:r>
                      <a:rPr lang="he-IL" b="0" i="1" smtClean="0">
                        <a:latin typeface="Cambria Math" panose="02040503050406030204" pitchFamily="18" charset="0"/>
                      </a:rPr>
                      <m:t> </m:t>
                    </m:r>
                    <m:r>
                      <a:rPr lang="he-IL" b="0" i="1" smtClean="0">
                        <a:latin typeface="Cambria Math" panose="02040503050406030204" pitchFamily="18" charset="0"/>
                      </a:rPr>
                      <m:t>מתחתית</m:t>
                    </m:r>
                    <m:r>
                      <a:rPr lang="he-IL" b="0" i="1" smtClean="0">
                        <a:latin typeface="Cambria Math" panose="02040503050406030204" pitchFamily="18" charset="0"/>
                      </a:rPr>
                      <m:t> </m:t>
                    </m:r>
                    <m:r>
                      <a:rPr lang="he-IL" b="0" i="1" smtClean="0">
                        <a:latin typeface="Cambria Math" panose="02040503050406030204" pitchFamily="18" charset="0"/>
                      </a:rPr>
                      <m:t>החיישן</m:t>
                    </m:r>
                    <m:r>
                      <a:rPr lang="he-IL" b="0" i="1" smtClean="0">
                        <a:latin typeface="Cambria Math" panose="02040503050406030204" pitchFamily="18" charset="0"/>
                      </a:rPr>
                      <m:t> </m:t>
                    </m:r>
                    <m:r>
                      <a:rPr lang="he-IL" b="0" i="1" smtClean="0">
                        <a:latin typeface="Cambria Math" panose="02040503050406030204" pitchFamily="18" charset="0"/>
                      </a:rPr>
                      <m:t>מרחק</m:t>
                    </m:r>
                    <m:r>
                      <a:rPr lang="he-IL" b="0" i="1" smtClean="0">
                        <a:latin typeface="Cambria Math" panose="02040503050406030204" pitchFamily="18" charset="0"/>
                      </a:rPr>
                      <m:t> −</m:t>
                    </m:r>
                    <m:r>
                      <a:rPr lang="en-US" b="0" i="1" smtClean="0">
                        <a:latin typeface="Cambria Math" panose="02040503050406030204" pitchFamily="18" charset="0"/>
                      </a:rPr>
                      <m:t>𝐵</m:t>
                    </m:r>
                    <m:r>
                      <a:rPr lang="he-IL" b="0" i="1" smtClean="0">
                        <a:latin typeface="Cambria Math" panose="02040503050406030204" pitchFamily="18" charset="0"/>
                      </a:rPr>
                      <m:t> </m:t>
                    </m:r>
                    <m:r>
                      <a:rPr lang="he-IL" b="0" i="1" smtClean="0">
                        <a:latin typeface="Cambria Math" panose="02040503050406030204" pitchFamily="18" charset="0"/>
                      </a:rPr>
                      <m:t>המים</m:t>
                    </m:r>
                    <m:r>
                      <a:rPr lang="he-IL" b="0" i="1" smtClean="0">
                        <a:latin typeface="Cambria Math" panose="02040503050406030204" pitchFamily="18" charset="0"/>
                      </a:rPr>
                      <m:t> </m:t>
                    </m:r>
                    <m:r>
                      <a:rPr lang="he-IL" b="0" i="1" smtClean="0">
                        <a:latin typeface="Cambria Math" panose="02040503050406030204" pitchFamily="18" charset="0"/>
                      </a:rPr>
                      <m:t>לקו</m:t>
                    </m:r>
                    <m:r>
                      <a:rPr lang="he-IL" b="0" i="1" smtClean="0">
                        <a:latin typeface="Cambria Math" panose="02040503050406030204" pitchFamily="18" charset="0"/>
                      </a:rPr>
                      <m:t> </m:t>
                    </m:r>
                    <m:r>
                      <a:rPr lang="he-IL" b="0" i="1" smtClean="0">
                        <a:latin typeface="Cambria Math" panose="02040503050406030204" pitchFamily="18" charset="0"/>
                      </a:rPr>
                      <m:t>מהחיישן</m:t>
                    </m:r>
                    <m:r>
                      <a:rPr lang="he-IL" b="0" i="1" smtClean="0">
                        <a:latin typeface="Cambria Math" panose="02040503050406030204" pitchFamily="18" charset="0"/>
                      </a:rPr>
                      <m:t> </m:t>
                    </m:r>
                    <m:r>
                      <a:rPr lang="he-IL" b="0" i="1" smtClean="0">
                        <a:latin typeface="Cambria Math" panose="02040503050406030204" pitchFamily="18" charset="0"/>
                      </a:rPr>
                      <m:t>המרחק</m:t>
                    </m:r>
                  </m:oMath>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41960" y="5439609"/>
                <a:ext cx="8015151" cy="403124"/>
              </a:xfrm>
              <a:prstGeom prst="rect">
                <a:avLst/>
              </a:prstGeom>
              <a:blipFill rotWithShape="0">
                <a:blip r:embed="rId4"/>
                <a:stretch>
                  <a:fillRect l="-608" b="-24242"/>
                </a:stretch>
              </a:blipFill>
            </p:spPr>
            <p:txBody>
              <a:bodyPr/>
              <a:lstStyle/>
              <a:p>
                <a:r>
                  <a:rPr lang="en-US">
                    <a:noFill/>
                  </a:rPr>
                  <a:t> </a:t>
                </a:r>
              </a:p>
            </p:txBody>
          </p:sp>
        </mc:Fallback>
      </mc:AlternateContent>
    </p:spTree>
    <p:extLst>
      <p:ext uri="{BB962C8B-B14F-4D97-AF65-F5344CB8AC3E}">
        <p14:creationId xmlns:p14="http://schemas.microsoft.com/office/powerpoint/2010/main" val="2391574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1176fd1d998_1_43"/>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marL="0" indent="0">
              <a:spcBef>
                <a:spcPts val="0"/>
              </a:spcBef>
              <a:spcAft>
                <a:spcPts val="0"/>
              </a:spcAft>
              <a:buClr>
                <a:schemeClr val="dk1"/>
              </a:buClr>
              <a:buSzPts val="3500"/>
            </a:pPr>
            <a:r>
              <a:rPr lang="x-none" dirty="0"/>
              <a:t>חיישנים טכנולוגיים</a:t>
            </a:r>
            <a:endParaRPr dirty="0"/>
          </a:p>
        </p:txBody>
      </p:sp>
      <p:sp>
        <p:nvSpPr>
          <p:cNvPr id="117" name="Google Shape;117;g1176fd1d998_1_43"/>
          <p:cNvSpPr txBox="1"/>
          <p:nvPr/>
        </p:nvSpPr>
        <p:spPr>
          <a:xfrm>
            <a:off x="640080" y="804825"/>
            <a:ext cx="8285670" cy="2662237"/>
          </a:xfrm>
          <a:prstGeom prst="rect">
            <a:avLst/>
          </a:prstGeom>
          <a:noFill/>
          <a:ln>
            <a:noFill/>
          </a:ln>
        </p:spPr>
        <p:txBody>
          <a:bodyPr spcFirstLastPara="1" wrap="square" lIns="91425" tIns="91425" rIns="91425" bIns="91425" anchor="t" anchorCtr="0">
            <a:spAutoFit/>
          </a:bodyPr>
          <a:lstStyle/>
          <a:p>
            <a:pPr>
              <a:lnSpc>
                <a:spcPct val="115000"/>
              </a:lnSpc>
              <a:buClr>
                <a:srgbClr val="000000"/>
              </a:buClr>
              <a:buSzPts val="2000"/>
            </a:pPr>
            <a:r>
              <a:rPr lang="he-IL" sz="2000" dirty="0"/>
              <a:t>חיישנים </a:t>
            </a:r>
            <a:r>
              <a:rPr lang="he-IL" sz="2000" dirty="0" smtClean="0"/>
              <a:t>טכנולוגיים לא חייבים להיות דיגיטליים והיו </a:t>
            </a:r>
            <a:r>
              <a:rPr lang="he-IL" sz="2000" dirty="0"/>
              <a:t>קיימים הרבה לפני גילוי החשמל!</a:t>
            </a:r>
          </a:p>
          <a:p>
            <a:pPr lvl="0">
              <a:lnSpc>
                <a:spcPct val="115000"/>
              </a:lnSpc>
              <a:buClr>
                <a:srgbClr val="000000"/>
              </a:buClr>
              <a:buSzPts val="2000"/>
            </a:pPr>
            <a:endParaRPr lang="he-IL" sz="2000" dirty="0" smtClean="0"/>
          </a:p>
          <a:p>
            <a:pPr lvl="0">
              <a:lnSpc>
                <a:spcPct val="115000"/>
              </a:lnSpc>
              <a:buClr>
                <a:srgbClr val="000000"/>
              </a:buClr>
              <a:buSzPts val="2000"/>
            </a:pPr>
            <a:r>
              <a:rPr lang="he-IL" sz="2000" dirty="0" smtClean="0"/>
              <a:t>מה משותף לכל החיישנים הטכנולוגים?</a:t>
            </a:r>
            <a:endParaRPr lang="he-IL" sz="2000" dirty="0"/>
          </a:p>
          <a:p>
            <a:pPr marL="342900" lvl="0" indent="-342900">
              <a:lnSpc>
                <a:spcPct val="115000"/>
              </a:lnSpc>
              <a:buClr>
                <a:srgbClr val="000000"/>
              </a:buClr>
              <a:buSzPts val="2000"/>
              <a:buFont typeface="Arial" panose="020B0604020202020204" pitchFamily="34" charset="0"/>
              <a:buChar char="•"/>
            </a:pPr>
            <a:r>
              <a:rPr lang="he-IL" sz="2000" dirty="0"/>
              <a:t>חשים גודל פיסיקלי </a:t>
            </a:r>
            <a:r>
              <a:rPr lang="he-IL" sz="2000" dirty="0" smtClean="0"/>
              <a:t>(למשל:</a:t>
            </a:r>
            <a:r>
              <a:rPr lang="en-US" sz="2000" dirty="0" smtClean="0"/>
              <a:t> </a:t>
            </a:r>
            <a:r>
              <a:rPr lang="he-IL" sz="2000" dirty="0" smtClean="0"/>
              <a:t>אור</a:t>
            </a:r>
            <a:r>
              <a:rPr lang="he-IL" sz="2000" dirty="0"/>
              <a:t>, קול, משקל, </a:t>
            </a:r>
            <a:r>
              <a:rPr lang="he-IL" sz="2000" dirty="0" smtClean="0"/>
              <a:t>טמפרטורה)</a:t>
            </a:r>
            <a:endParaRPr lang="he-IL" sz="2000" dirty="0"/>
          </a:p>
          <a:p>
            <a:pPr marL="342900" lvl="0" indent="-342900">
              <a:lnSpc>
                <a:spcPct val="115000"/>
              </a:lnSpc>
              <a:buClr>
                <a:srgbClr val="000000"/>
              </a:buClr>
              <a:buSzPts val="2000"/>
              <a:buFont typeface="Arial" panose="020B0604020202020204" pitchFamily="34" charset="0"/>
              <a:buChar char="•"/>
            </a:pPr>
            <a:r>
              <a:rPr lang="he-IL" sz="2000" dirty="0"/>
              <a:t>מייצרים גודל אחר (</a:t>
            </a:r>
            <a:r>
              <a:rPr lang="he-IL" sz="2000" dirty="0" smtClean="0"/>
              <a:t>אנלוגי</a:t>
            </a:r>
            <a:r>
              <a:rPr lang="en-US" sz="2000" dirty="0" smtClean="0"/>
              <a:t> </a:t>
            </a:r>
            <a:r>
              <a:rPr lang="he-IL" sz="2000" dirty="0" smtClean="0"/>
              <a:t> - משתנה יחד עם הגודל הנמדד)</a:t>
            </a:r>
            <a:endParaRPr lang="he-IL" sz="2000" dirty="0"/>
          </a:p>
          <a:p>
            <a:pPr marL="342900" lvl="0" indent="-342900">
              <a:lnSpc>
                <a:spcPct val="115000"/>
              </a:lnSpc>
              <a:buClr>
                <a:srgbClr val="000000"/>
              </a:buClr>
              <a:buSzPts val="2000"/>
              <a:buFont typeface="Arial" panose="020B0604020202020204" pitchFamily="34" charset="0"/>
              <a:buChar char="•"/>
            </a:pPr>
            <a:r>
              <a:rPr lang="he-IL" sz="2000" dirty="0"/>
              <a:t>מאפשרים למדוד ולכמת את הגודל הפיסיקלי</a:t>
            </a:r>
          </a:p>
          <a:p>
            <a:pPr lvl="0">
              <a:lnSpc>
                <a:spcPct val="115000"/>
              </a:lnSpc>
              <a:buClr>
                <a:srgbClr val="000000"/>
              </a:buClr>
              <a:buSzPts val="2000"/>
            </a:pPr>
            <a:r>
              <a:rPr lang="he-IL" sz="2000" dirty="0"/>
              <a:t> </a:t>
            </a:r>
          </a:p>
        </p:txBody>
      </p:sp>
      <p:pic>
        <p:nvPicPr>
          <p:cNvPr id="118" name="Google Shape;118;g1176fd1d998_1_43"/>
          <p:cNvPicPr preferRelativeResize="0"/>
          <p:nvPr/>
        </p:nvPicPr>
        <p:blipFill>
          <a:blip r:embed="rId3">
            <a:alphaModFix/>
          </a:blip>
          <a:stretch>
            <a:fillRect/>
          </a:stretch>
        </p:blipFill>
        <p:spPr>
          <a:xfrm>
            <a:off x="7165658" y="3446966"/>
            <a:ext cx="888274" cy="1301283"/>
          </a:xfrm>
          <a:prstGeom prst="rect">
            <a:avLst/>
          </a:prstGeom>
          <a:noFill/>
          <a:ln>
            <a:noFill/>
          </a:ln>
        </p:spPr>
      </p:pic>
      <p:pic>
        <p:nvPicPr>
          <p:cNvPr id="119" name="Google Shape;119;g1176fd1d998_1_43"/>
          <p:cNvPicPr preferRelativeResize="0"/>
          <p:nvPr/>
        </p:nvPicPr>
        <p:blipFill>
          <a:blip r:embed="rId4">
            <a:alphaModFix/>
          </a:blip>
          <a:stretch>
            <a:fillRect/>
          </a:stretch>
        </p:blipFill>
        <p:spPr>
          <a:xfrm>
            <a:off x="3703058" y="3456415"/>
            <a:ext cx="1702508" cy="1291834"/>
          </a:xfrm>
          <a:prstGeom prst="rect">
            <a:avLst/>
          </a:prstGeom>
          <a:noFill/>
          <a:ln>
            <a:noFill/>
          </a:ln>
        </p:spPr>
      </p:pic>
      <p:pic>
        <p:nvPicPr>
          <p:cNvPr id="120" name="Google Shape;120;g1176fd1d998_1_43"/>
          <p:cNvPicPr preferRelativeResize="0"/>
          <p:nvPr/>
        </p:nvPicPr>
        <p:blipFill>
          <a:blip r:embed="rId5">
            <a:alphaModFix/>
          </a:blip>
          <a:stretch>
            <a:fillRect/>
          </a:stretch>
        </p:blipFill>
        <p:spPr>
          <a:xfrm>
            <a:off x="5405567" y="3467062"/>
            <a:ext cx="1775734" cy="1281188"/>
          </a:xfrm>
          <a:prstGeom prst="rect">
            <a:avLst/>
          </a:prstGeom>
          <a:noFill/>
          <a:ln>
            <a:noFill/>
          </a:ln>
        </p:spPr>
      </p:pic>
      <p:pic>
        <p:nvPicPr>
          <p:cNvPr id="121" name="Google Shape;121;g1176fd1d998_1_43"/>
          <p:cNvPicPr preferRelativeResize="0"/>
          <p:nvPr/>
        </p:nvPicPr>
        <p:blipFill>
          <a:blip r:embed="rId6">
            <a:alphaModFix/>
          </a:blip>
          <a:stretch>
            <a:fillRect/>
          </a:stretch>
        </p:blipFill>
        <p:spPr>
          <a:xfrm>
            <a:off x="1733449" y="3456415"/>
            <a:ext cx="1969609" cy="1295877"/>
          </a:xfrm>
          <a:prstGeom prst="rect">
            <a:avLst/>
          </a:prstGeom>
          <a:noFill/>
          <a:ln>
            <a:noFill/>
          </a:ln>
        </p:spPr>
      </p:pic>
    </p:spTree>
    <p:extLst>
      <p:ext uri="{BB962C8B-B14F-4D97-AF65-F5344CB8AC3E}">
        <p14:creationId xmlns:p14="http://schemas.microsoft.com/office/powerpoint/2010/main" val="24809173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שימוש מעשי במערכת בקרה – מדידת כמות מים בכלי</a:t>
            </a:r>
            <a:endParaRPr lang="en-US" dirty="0"/>
          </a:p>
        </p:txBody>
      </p:sp>
      <p:sp>
        <p:nvSpPr>
          <p:cNvPr id="3" name="Content Placeholder 2"/>
          <p:cNvSpPr>
            <a:spLocks noGrp="1"/>
          </p:cNvSpPr>
          <p:nvPr>
            <p:ph idx="1"/>
          </p:nvPr>
        </p:nvSpPr>
        <p:spPr>
          <a:xfrm>
            <a:off x="771855" y="1696481"/>
            <a:ext cx="8128000" cy="4229037"/>
          </a:xfrm>
        </p:spPr>
        <p:txBody>
          <a:bodyPr>
            <a:normAutofit/>
          </a:bodyPr>
          <a:lstStyle/>
          <a:p>
            <a:pPr marL="0" indent="0" algn="ctr">
              <a:buNone/>
            </a:pPr>
            <a:r>
              <a:rPr lang="he-IL" sz="2400" dirty="0" smtClean="0"/>
              <a:t>הציעו יישומים שונים שיכולים להיות למדידת גובה מים בכלי. </a:t>
            </a:r>
          </a:p>
          <a:p>
            <a:pPr marL="0" indent="0" algn="ctr">
              <a:buNone/>
            </a:pPr>
            <a:endParaRPr lang="he-IL" sz="2400" dirty="0"/>
          </a:p>
          <a:p>
            <a:pPr marL="0" indent="0" algn="ctr">
              <a:buNone/>
            </a:pPr>
            <a:r>
              <a:rPr lang="he-IL" sz="2400" dirty="0" smtClean="0"/>
              <a:t>כיצד הייתם משלבים זאת עם רכיבים שונים הניתנים להפעלה?</a:t>
            </a:r>
            <a:endParaRPr lang="en-US" sz="24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40</a:t>
            </a:fld>
            <a:endParaRPr lang="en-US" dirty="0"/>
          </a:p>
        </p:txBody>
      </p:sp>
      <p:pic>
        <p:nvPicPr>
          <p:cNvPr id="3074" name="Picture 2" descr="https://lh4.googleusercontent.com/8RHamJcenuURNej39Q2Te6Vhhp-wGee4ktpqXZh-Cw92b7Td0O9_fya183HnHQenr6aSd9GJ27kf6QxZwZ8Xn8DUo-xjTvs_ZgJUFW0Fq_NrbMAcbZGMXOlO7RlIfsulRFa-aUMLQQM5AHbxV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2067" y="3423723"/>
            <a:ext cx="4457700" cy="250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7760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685800" y="2609925"/>
            <a:ext cx="7772400" cy="666600"/>
          </a:xfrm>
        </p:spPr>
        <p:txBody>
          <a:bodyPr>
            <a:noAutofit/>
          </a:bodyPr>
          <a:lstStyle/>
          <a:p>
            <a:r>
              <a:rPr lang="he-IL" sz="3750" dirty="0">
                <a:latin typeface="Arial" panose="020B0604020202020204" pitchFamily="34" charset="0"/>
                <a:cs typeface="Arial" panose="020B0604020202020204" pitchFamily="34" charset="0"/>
              </a:rPr>
              <a:t>תודה</a:t>
            </a:r>
            <a:endParaRPr lang="en-US" sz="3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870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176fd1d998_1_107"/>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marL="0" lvl="0" indent="0">
              <a:spcBef>
                <a:spcPts val="0"/>
              </a:spcBef>
              <a:spcAft>
                <a:spcPts val="0"/>
              </a:spcAft>
              <a:buClr>
                <a:schemeClr val="dk1"/>
              </a:buClr>
              <a:buSzPts val="3500"/>
            </a:pPr>
            <a:r>
              <a:rPr lang="he-IL" dirty="0" smtClean="0"/>
              <a:t>משימת הבהוב נורה - השימוש </a:t>
            </a:r>
            <a:r>
              <a:rPr lang="x-none" dirty="0"/>
              <a:t>במטריצה</a:t>
            </a:r>
            <a:endParaRPr dirty="0"/>
          </a:p>
        </p:txBody>
      </p:sp>
      <p:pic>
        <p:nvPicPr>
          <p:cNvPr id="193" name="Google Shape;193;g1176fd1d998_1_107"/>
          <p:cNvPicPr preferRelativeResize="0"/>
          <p:nvPr/>
        </p:nvPicPr>
        <p:blipFill>
          <a:blip r:embed="rId3">
            <a:alphaModFix/>
          </a:blip>
          <a:stretch>
            <a:fillRect/>
          </a:stretch>
        </p:blipFill>
        <p:spPr>
          <a:xfrm>
            <a:off x="845175" y="2844200"/>
            <a:ext cx="4572700" cy="3143724"/>
          </a:xfrm>
          <a:prstGeom prst="rect">
            <a:avLst/>
          </a:prstGeom>
          <a:noFill/>
          <a:ln>
            <a:noFill/>
          </a:ln>
        </p:spPr>
      </p:pic>
      <p:sp>
        <p:nvSpPr>
          <p:cNvPr id="17" name="Google Shape;192;g1176fd1d998_1_107"/>
          <p:cNvSpPr txBox="1"/>
          <p:nvPr/>
        </p:nvSpPr>
        <p:spPr>
          <a:xfrm>
            <a:off x="531270" y="843767"/>
            <a:ext cx="8307930" cy="1600408"/>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0"/>
              </a:spcAft>
              <a:buClr>
                <a:srgbClr val="000000"/>
              </a:buClr>
              <a:buSzPts val="2000"/>
              <a:buFont typeface="Arial"/>
              <a:buNone/>
            </a:pPr>
            <a:r>
              <a:rPr lang="x-none" sz="2000" dirty="0"/>
              <a:t>משתמשים במטריצה כדי לחבר רכיבים </a:t>
            </a:r>
            <a:r>
              <a:rPr lang="x-none" sz="2000" dirty="0" smtClean="0"/>
              <a:t>בקלות</a:t>
            </a:r>
            <a:r>
              <a:rPr lang="he-IL" sz="2000" dirty="0" smtClean="0"/>
              <a:t>. המטריצה מורכבת מחורים שחלקם מחוברים אחד לשני מתחת לפני השטח, ולתוכם ניתן להכניס חוטי חשמל</a:t>
            </a:r>
            <a:r>
              <a:rPr lang="he-IL" sz="2000" dirty="0"/>
              <a:t> </a:t>
            </a:r>
            <a:r>
              <a:rPr lang="he-IL" sz="2000" dirty="0" smtClean="0"/>
              <a:t>ורכיבים. </a:t>
            </a:r>
            <a:endParaRPr sz="1100" b="0" i="0" u="none" strike="noStrike" cap="none" dirty="0">
              <a:solidFill>
                <a:srgbClr val="000000"/>
              </a:solidFill>
              <a:latin typeface="Arial"/>
              <a:ea typeface="Arial"/>
              <a:cs typeface="Arial"/>
              <a:sym typeface="Arial"/>
            </a:endParaRPr>
          </a:p>
          <a:p>
            <a:pPr marL="457200" marR="0" lvl="0" indent="-355600" algn="r" rtl="1">
              <a:lnSpc>
                <a:spcPct val="115000"/>
              </a:lnSpc>
              <a:spcBef>
                <a:spcPts val="0"/>
              </a:spcBef>
              <a:spcAft>
                <a:spcPts val="0"/>
              </a:spcAft>
              <a:buSzPts val="2000"/>
              <a:buChar char="●"/>
            </a:pPr>
            <a:r>
              <a:rPr lang="x-none" sz="2000" dirty="0"/>
              <a:t>חיבור שני חוטים לאותה </a:t>
            </a:r>
            <a:r>
              <a:rPr lang="x-none" sz="2000" b="1" dirty="0"/>
              <a:t>שורה</a:t>
            </a:r>
            <a:r>
              <a:rPr lang="x-none" sz="2000" dirty="0"/>
              <a:t> מחברת אותם זה </a:t>
            </a:r>
            <a:r>
              <a:rPr lang="x-none" sz="2000" dirty="0" smtClean="0"/>
              <a:t>לזה</a:t>
            </a:r>
            <a:r>
              <a:rPr lang="he-IL" sz="2000" dirty="0" smtClean="0"/>
              <a:t>.</a:t>
            </a:r>
            <a:endParaRPr sz="2000" dirty="0"/>
          </a:p>
          <a:p>
            <a:pPr marL="457200" marR="0" lvl="0" indent="-355600" algn="r" rtl="1">
              <a:lnSpc>
                <a:spcPct val="115000"/>
              </a:lnSpc>
              <a:spcBef>
                <a:spcPts val="0"/>
              </a:spcBef>
              <a:spcAft>
                <a:spcPts val="0"/>
              </a:spcAft>
              <a:buSzPts val="2000"/>
              <a:buChar char="●"/>
            </a:pPr>
            <a:r>
              <a:rPr lang="x-none" sz="2000" b="1" dirty="0"/>
              <a:t>העמודות</a:t>
            </a:r>
            <a:r>
              <a:rPr lang="x-none" sz="2000" dirty="0"/>
              <a:t> הכחולות </a:t>
            </a:r>
            <a:r>
              <a:rPr lang="x-none" sz="2000" dirty="0" smtClean="0"/>
              <a:t>והאדומות</a:t>
            </a:r>
            <a:r>
              <a:rPr lang="he-IL" sz="2000" dirty="0" smtClean="0"/>
              <a:t>,</a:t>
            </a:r>
            <a:r>
              <a:rPr lang="x-none" sz="2000" dirty="0" smtClean="0"/>
              <a:t> </a:t>
            </a:r>
            <a:r>
              <a:rPr lang="x-none" sz="2000" dirty="0"/>
              <a:t>גם הן מחוברות בינהן</a:t>
            </a:r>
            <a:r>
              <a:rPr lang="x-none" sz="2000" dirty="0" smtClean="0"/>
              <a:t>.</a:t>
            </a:r>
            <a:endParaRPr sz="2000" dirty="0"/>
          </a:p>
        </p:txBody>
      </p:sp>
    </p:spTree>
    <p:extLst>
      <p:ext uri="{BB962C8B-B14F-4D97-AF65-F5344CB8AC3E}">
        <p14:creationId xmlns:p14="http://schemas.microsoft.com/office/powerpoint/2010/main" val="19265036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g1176fd1d998_1_107"/>
          <p:cNvSpPr txBox="1"/>
          <p:nvPr/>
        </p:nvSpPr>
        <p:spPr>
          <a:xfrm>
            <a:off x="531270" y="843767"/>
            <a:ext cx="8307930" cy="1600408"/>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0"/>
              </a:spcAft>
              <a:buClr>
                <a:srgbClr val="000000"/>
              </a:buClr>
              <a:buSzPts val="2000"/>
              <a:buFont typeface="Arial"/>
              <a:buNone/>
            </a:pPr>
            <a:r>
              <a:rPr lang="x-none" sz="2000" dirty="0"/>
              <a:t>משתמשים במטריצה כדי לחבר רכיבים </a:t>
            </a:r>
            <a:r>
              <a:rPr lang="x-none" sz="2000" dirty="0" smtClean="0"/>
              <a:t>בקלות</a:t>
            </a:r>
            <a:r>
              <a:rPr lang="he-IL" sz="2000" dirty="0" smtClean="0"/>
              <a:t>. המטריצה מורכבת מחורים שחלקם מחוברים אחד לשני מתחת לפני השטח, ושלתוכם ניתן להכניס חוטי חשמל</a:t>
            </a:r>
            <a:r>
              <a:rPr lang="he-IL" sz="2000" dirty="0"/>
              <a:t> </a:t>
            </a:r>
            <a:r>
              <a:rPr lang="he-IL" sz="2000" dirty="0" smtClean="0"/>
              <a:t>ורכיבים. </a:t>
            </a:r>
            <a:endParaRPr sz="1100" b="0" i="0" u="none" strike="noStrike" cap="none" dirty="0">
              <a:solidFill>
                <a:srgbClr val="000000"/>
              </a:solidFill>
              <a:latin typeface="Arial"/>
              <a:ea typeface="Arial"/>
              <a:cs typeface="Arial"/>
              <a:sym typeface="Arial"/>
            </a:endParaRPr>
          </a:p>
          <a:p>
            <a:pPr marL="457200" marR="0" lvl="0" indent="-355600" algn="r" rtl="1">
              <a:lnSpc>
                <a:spcPct val="115000"/>
              </a:lnSpc>
              <a:spcBef>
                <a:spcPts val="0"/>
              </a:spcBef>
              <a:spcAft>
                <a:spcPts val="0"/>
              </a:spcAft>
              <a:buSzPts val="2000"/>
              <a:buChar char="●"/>
            </a:pPr>
            <a:r>
              <a:rPr lang="x-none" sz="2000" dirty="0"/>
              <a:t>חיבור שני חוטים לאותה </a:t>
            </a:r>
            <a:r>
              <a:rPr lang="x-none" sz="2000" b="1" dirty="0"/>
              <a:t>שורה</a:t>
            </a:r>
            <a:r>
              <a:rPr lang="x-none" sz="2000" dirty="0"/>
              <a:t> מחברת אותם זה </a:t>
            </a:r>
            <a:r>
              <a:rPr lang="x-none" sz="2000" dirty="0" smtClean="0"/>
              <a:t>לזה</a:t>
            </a:r>
            <a:r>
              <a:rPr lang="he-IL" sz="2000" dirty="0" smtClean="0"/>
              <a:t>.</a:t>
            </a:r>
            <a:endParaRPr sz="2000" dirty="0"/>
          </a:p>
          <a:p>
            <a:pPr marL="457200" marR="0" lvl="0" indent="-355600" algn="r" rtl="1">
              <a:lnSpc>
                <a:spcPct val="115000"/>
              </a:lnSpc>
              <a:spcBef>
                <a:spcPts val="0"/>
              </a:spcBef>
              <a:spcAft>
                <a:spcPts val="0"/>
              </a:spcAft>
              <a:buSzPts val="2000"/>
              <a:buChar char="●"/>
            </a:pPr>
            <a:r>
              <a:rPr lang="x-none" sz="2000" b="1" dirty="0"/>
              <a:t>העמודות</a:t>
            </a:r>
            <a:r>
              <a:rPr lang="x-none" sz="2000" dirty="0"/>
              <a:t> הכחולות </a:t>
            </a:r>
            <a:r>
              <a:rPr lang="x-none" sz="2000" dirty="0" smtClean="0"/>
              <a:t>והאדומות</a:t>
            </a:r>
            <a:r>
              <a:rPr lang="he-IL" sz="2000" dirty="0" smtClean="0"/>
              <a:t>,</a:t>
            </a:r>
            <a:r>
              <a:rPr lang="x-none" sz="2000" dirty="0" smtClean="0"/>
              <a:t> </a:t>
            </a:r>
            <a:r>
              <a:rPr lang="x-none" sz="2000" dirty="0"/>
              <a:t>גם הן מחוברות בינהן</a:t>
            </a:r>
            <a:r>
              <a:rPr lang="x-none" sz="2000" dirty="0" smtClean="0"/>
              <a:t>.</a:t>
            </a:r>
            <a:endParaRPr sz="2000" dirty="0"/>
          </a:p>
        </p:txBody>
      </p:sp>
      <p:pic>
        <p:nvPicPr>
          <p:cNvPr id="194" name="Google Shape;194;g1176fd1d998_1_107"/>
          <p:cNvPicPr preferRelativeResize="0"/>
          <p:nvPr/>
        </p:nvPicPr>
        <p:blipFill rotWithShape="1">
          <a:blip r:embed="rId3">
            <a:alphaModFix/>
          </a:blip>
          <a:srcRect l="6416" t="3262" r="4673" b="2023"/>
          <a:stretch/>
        </p:blipFill>
        <p:spPr>
          <a:xfrm>
            <a:off x="5141590" y="2602523"/>
            <a:ext cx="3901925" cy="3064747"/>
          </a:xfrm>
          <a:prstGeom prst="rect">
            <a:avLst/>
          </a:prstGeom>
          <a:noFill/>
          <a:ln>
            <a:noFill/>
          </a:ln>
        </p:spPr>
      </p:pic>
      <p:grpSp>
        <p:nvGrpSpPr>
          <p:cNvPr id="4" name="Group 3"/>
          <p:cNvGrpSpPr/>
          <p:nvPr/>
        </p:nvGrpSpPr>
        <p:grpSpPr>
          <a:xfrm>
            <a:off x="526610" y="2833085"/>
            <a:ext cx="4572700" cy="3143724"/>
            <a:chOff x="845175" y="2844200"/>
            <a:chExt cx="4572700" cy="3143724"/>
          </a:xfrm>
        </p:grpSpPr>
        <p:pic>
          <p:nvPicPr>
            <p:cNvPr id="193" name="Google Shape;193;g1176fd1d998_1_107"/>
            <p:cNvPicPr preferRelativeResize="0"/>
            <p:nvPr/>
          </p:nvPicPr>
          <p:blipFill>
            <a:blip r:embed="rId4">
              <a:alphaModFix/>
            </a:blip>
            <a:stretch>
              <a:fillRect/>
            </a:stretch>
          </p:blipFill>
          <p:spPr>
            <a:xfrm>
              <a:off x="845175" y="2844200"/>
              <a:ext cx="4572700" cy="3143724"/>
            </a:xfrm>
            <a:prstGeom prst="rect">
              <a:avLst/>
            </a:prstGeom>
            <a:noFill/>
            <a:ln>
              <a:noFill/>
            </a:ln>
          </p:spPr>
        </p:pic>
        <p:sp>
          <p:nvSpPr>
            <p:cNvPr id="2" name="Rectangle 1"/>
            <p:cNvSpPr/>
            <p:nvPr/>
          </p:nvSpPr>
          <p:spPr>
            <a:xfrm>
              <a:off x="1206021" y="3189113"/>
              <a:ext cx="3893289" cy="164789"/>
            </a:xfrm>
            <a:prstGeom prst="rect">
              <a:avLst/>
            </a:pr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19423" y="3583172"/>
              <a:ext cx="127591" cy="627321"/>
            </a:xfrm>
            <a:prstGeom prst="rect">
              <a:avLst/>
            </a:prstGeom>
            <a:solidFill>
              <a:schemeClr val="accent6">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67022" y="4506432"/>
              <a:ext cx="127591" cy="627321"/>
            </a:xfrm>
            <a:prstGeom prst="rect">
              <a:avLst/>
            </a:prstGeom>
            <a:solidFill>
              <a:srgbClr val="7030A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94613" y="4506432"/>
              <a:ext cx="127591" cy="627321"/>
            </a:xfrm>
            <a:prstGeom prst="rect">
              <a:avLst/>
            </a:prstGeom>
            <a:solidFill>
              <a:schemeClr val="accent4">
                <a:lumMod val="60000"/>
                <a:lumOff val="4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502195" y="3583171"/>
              <a:ext cx="127591" cy="627321"/>
            </a:xfrm>
            <a:prstGeom prst="rect">
              <a:avLst/>
            </a:prstGeom>
            <a:solidFill>
              <a:schemeClr val="accent2">
                <a:lumMod val="60000"/>
                <a:lumOff val="4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06021" y="3020440"/>
              <a:ext cx="3893289" cy="187805"/>
            </a:xfrm>
            <a:prstGeom prst="rect">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52666" y="3583171"/>
              <a:ext cx="127591" cy="627321"/>
            </a:xfrm>
            <a:prstGeom prst="rect">
              <a:avLst/>
            </a:prstGeom>
            <a:solidFill>
              <a:schemeClr val="tx1">
                <a:lumMod val="75000"/>
                <a:lumOff val="2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2274259" y="4452447"/>
            <a:ext cx="2965411" cy="923330"/>
          </a:xfrm>
          <a:prstGeom prst="rect">
            <a:avLst/>
          </a:prstGeom>
          <a:solidFill>
            <a:srgbClr val="EEF1F2"/>
          </a:solidFill>
        </p:spPr>
        <p:txBody>
          <a:bodyPr wrap="square">
            <a:spAutoFit/>
          </a:bodyPr>
          <a:lstStyle/>
          <a:p>
            <a:pPr lvl="0">
              <a:spcAft>
                <a:spcPts val="1600"/>
              </a:spcAft>
            </a:pPr>
            <a:r>
              <a:rPr lang="he-IL" dirty="0"/>
              <a:t>דוגמאות לקבוצות </a:t>
            </a:r>
            <a:r>
              <a:rPr lang="he-IL" dirty="0" smtClean="0"/>
              <a:t>של </a:t>
            </a:r>
            <a:r>
              <a:rPr lang="he-IL" dirty="0"/>
              <a:t>חורים שמחוברים </a:t>
            </a:r>
            <a:r>
              <a:rPr lang="he-IL" dirty="0" smtClean="0"/>
              <a:t>ביניהם. הקבוצות מסומנות </a:t>
            </a:r>
            <a:r>
              <a:rPr lang="he-IL" dirty="0"/>
              <a:t>בצבעים שונים</a:t>
            </a:r>
          </a:p>
        </p:txBody>
      </p:sp>
      <p:sp>
        <p:nvSpPr>
          <p:cNvPr id="18" name="Google Shape;191;g1176fd1d998_1_107"/>
          <p:cNvSpPr txBox="1">
            <a:spLocks/>
          </p:cNvSpPr>
          <p:nvPr/>
        </p:nvSpPr>
        <p:spPr>
          <a:xfrm>
            <a:off x="845175" y="-147250"/>
            <a:ext cx="7886700" cy="1108200"/>
          </a:xfrm>
          <a:prstGeom prst="rect">
            <a:avLst/>
          </a:prstGeom>
          <a:noFill/>
          <a:ln>
            <a:noFill/>
          </a:ln>
        </p:spPr>
        <p:txBody>
          <a:bodyPr spcFirstLastPara="1" vert="horz" wrap="square" lIns="91425" tIns="45700" rIns="91425" bIns="45700" rtlCol="0" anchor="ctr" anchorCtr="0">
            <a:normAutofit/>
          </a:bodyPr>
          <a:lstStyle>
            <a:lvl1pPr algn="r" defTabSz="914400" rtl="1" eaLnBrk="1" latinLnBrk="0" hangingPunct="1">
              <a:lnSpc>
                <a:spcPct val="90000"/>
              </a:lnSpc>
              <a:spcBef>
                <a:spcPct val="0"/>
              </a:spcBef>
              <a:buNone/>
              <a:defRPr sz="3200" b="1" kern="1200">
                <a:solidFill>
                  <a:srgbClr val="026163"/>
                </a:solidFill>
                <a:latin typeface="+mj-lt"/>
                <a:ea typeface="+mj-ea"/>
                <a:cs typeface="+mj-cs"/>
              </a:defRPr>
            </a:lvl1pPr>
          </a:lstStyle>
          <a:p>
            <a:pPr>
              <a:spcBef>
                <a:spcPts val="0"/>
              </a:spcBef>
              <a:buClr>
                <a:schemeClr val="dk1"/>
              </a:buClr>
              <a:buSzPts val="3500"/>
            </a:pPr>
            <a:r>
              <a:rPr lang="he-IL" dirty="0"/>
              <a:t>השימוש במטריצה</a:t>
            </a:r>
          </a:p>
        </p:txBody>
      </p:sp>
      <p:sp>
        <p:nvSpPr>
          <p:cNvPr id="19" name="Rectangle 18"/>
          <p:cNvSpPr/>
          <p:nvPr/>
        </p:nvSpPr>
        <p:spPr>
          <a:xfrm>
            <a:off x="6966856" y="5043121"/>
            <a:ext cx="2076659" cy="646331"/>
          </a:xfrm>
          <a:prstGeom prst="rect">
            <a:avLst/>
          </a:prstGeom>
          <a:solidFill>
            <a:srgbClr val="EEF1F2"/>
          </a:solidFill>
        </p:spPr>
        <p:txBody>
          <a:bodyPr wrap="square">
            <a:spAutoFit/>
          </a:bodyPr>
          <a:lstStyle/>
          <a:p>
            <a:pPr lvl="0">
              <a:spcAft>
                <a:spcPts val="1600"/>
              </a:spcAft>
            </a:pPr>
            <a:r>
              <a:rPr lang="he-IL" dirty="0" smtClean="0"/>
              <a:t>החיבורים הפנימיים מתחת לפני השטח</a:t>
            </a:r>
            <a:endParaRPr lang="he-IL" dirty="0"/>
          </a:p>
        </p:txBody>
      </p:sp>
    </p:spTree>
    <p:extLst>
      <p:ext uri="{BB962C8B-B14F-4D97-AF65-F5344CB8AC3E}">
        <p14:creationId xmlns:p14="http://schemas.microsoft.com/office/powerpoint/2010/main" val="18758292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122f5ff9b44_0_1"/>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marL="0" lvl="0" indent="0">
              <a:spcBef>
                <a:spcPts val="0"/>
              </a:spcBef>
              <a:spcAft>
                <a:spcPts val="0"/>
              </a:spcAft>
              <a:buClr>
                <a:schemeClr val="dk1"/>
              </a:buClr>
              <a:buSzPts val="3500"/>
            </a:pPr>
            <a:r>
              <a:rPr lang="x-none" dirty="0"/>
              <a:t>מעבדNodeMCU </a:t>
            </a:r>
            <a:r>
              <a:rPr lang="he-IL" dirty="0"/>
              <a:t>: </a:t>
            </a:r>
            <a:r>
              <a:rPr lang="x-none" dirty="0"/>
              <a:t>הכרות ראש</a:t>
            </a:r>
            <a:r>
              <a:rPr lang="he-IL" dirty="0"/>
              <a:t>ו</a:t>
            </a:r>
            <a:r>
              <a:rPr lang="x-none" dirty="0"/>
              <a:t>נה</a:t>
            </a:r>
            <a:endParaRPr dirty="0"/>
          </a:p>
        </p:txBody>
      </p:sp>
      <p:sp>
        <p:nvSpPr>
          <p:cNvPr id="224" name="Google Shape;224;g122f5ff9b44_0_1"/>
          <p:cNvSpPr txBox="1"/>
          <p:nvPr/>
        </p:nvSpPr>
        <p:spPr>
          <a:xfrm>
            <a:off x="748125" y="960950"/>
            <a:ext cx="8080800" cy="1923573"/>
          </a:xfrm>
          <a:prstGeom prst="rect">
            <a:avLst/>
          </a:prstGeom>
          <a:noFill/>
          <a:ln>
            <a:noFill/>
          </a:ln>
        </p:spPr>
        <p:txBody>
          <a:bodyPr spcFirstLastPara="1" wrap="square" lIns="91425" tIns="91425" rIns="91425" bIns="91425" anchor="t" anchorCtr="0">
            <a:spAutoFit/>
          </a:bodyPr>
          <a:lstStyle/>
          <a:p>
            <a:r>
              <a:rPr lang="he-IL" sz="2000" b="1" dirty="0" smtClean="0"/>
              <a:t>חיבור </a:t>
            </a:r>
            <a:r>
              <a:rPr lang="he-IL" sz="2000" b="1" dirty="0"/>
              <a:t>המעבד ויציאה </a:t>
            </a:r>
            <a:r>
              <a:rPr lang="en-US" sz="2000" b="1" dirty="0" smtClean="0"/>
              <a:t>D1</a:t>
            </a:r>
            <a:r>
              <a:rPr lang="he-IL" sz="2000" b="1" dirty="0" smtClean="0"/>
              <a:t>:</a:t>
            </a:r>
            <a:endParaRPr lang="en-US" sz="2000" dirty="0"/>
          </a:p>
          <a:p>
            <a:pPr marL="342900" indent="-342900" fontAlgn="base">
              <a:buFont typeface="Arial" panose="020B0604020202020204" pitchFamily="34" charset="0"/>
              <a:buChar char="•"/>
            </a:pPr>
            <a:r>
              <a:rPr lang="he-IL" sz="2000" dirty="0"/>
              <a:t>חברו את המעבד למטריצה כפי שמודגם בתמונה (שימו לב: שורת פינים אחת של המעבד נשארת מחוץ למטריצה).</a:t>
            </a:r>
          </a:p>
          <a:p>
            <a:pPr marL="342900" indent="-342900">
              <a:buFont typeface="Arial" panose="020B0604020202020204" pitchFamily="34" charset="0"/>
              <a:buChar char="•"/>
            </a:pPr>
            <a:r>
              <a:rPr lang="he-IL" sz="2000" dirty="0"/>
              <a:t>חברו חוט חיבור ראשון בין השורה של </a:t>
            </a:r>
            <a:r>
              <a:rPr lang="he-IL" sz="2000" dirty="0" smtClean="0"/>
              <a:t>יציאת</a:t>
            </a:r>
            <a:r>
              <a:rPr lang="en-US" sz="2000" dirty="0" smtClean="0"/>
              <a:t>D1 </a:t>
            </a:r>
            <a:r>
              <a:rPr lang="he-IL" sz="2000" dirty="0" smtClean="0"/>
              <a:t> של </a:t>
            </a:r>
            <a:r>
              <a:rPr lang="he-IL" sz="2000" dirty="0"/>
              <a:t>המעבד לצידה השני של המטריצה</a:t>
            </a:r>
            <a:br>
              <a:rPr lang="he-IL" sz="2000" dirty="0"/>
            </a:br>
            <a:r>
              <a:rPr lang="x-none" sz="1300" dirty="0" smtClean="0">
                <a:solidFill>
                  <a:srgbClr val="666666"/>
                </a:solidFill>
              </a:rPr>
              <a:t>:</a:t>
            </a:r>
            <a:endParaRPr sz="2000" dirty="0"/>
          </a:p>
        </p:txBody>
      </p:sp>
      <p:pic>
        <p:nvPicPr>
          <p:cNvPr id="225" name="Google Shape;225;g122f5ff9b44_0_1"/>
          <p:cNvPicPr preferRelativeResize="0"/>
          <p:nvPr/>
        </p:nvPicPr>
        <p:blipFill>
          <a:blip r:embed="rId3">
            <a:alphaModFix/>
          </a:blip>
          <a:stretch>
            <a:fillRect/>
          </a:stretch>
        </p:blipFill>
        <p:spPr>
          <a:xfrm>
            <a:off x="748125" y="245075"/>
            <a:ext cx="1524000" cy="1133475"/>
          </a:xfrm>
          <a:prstGeom prst="rect">
            <a:avLst/>
          </a:prstGeom>
          <a:noFill/>
          <a:ln>
            <a:noFill/>
          </a:ln>
        </p:spPr>
      </p:pic>
      <p:pic>
        <p:nvPicPr>
          <p:cNvPr id="2052" name="Picture 4" descr="https://lh3.googleusercontent.com/RtZtaxYg-gZfjMpAiPU4Mdv1VMHV7wqdEuI7UAEGcuaBc8di2GfBFPWD2X-itzH65deAvg_FKAG-ZZNy5UOKkkw2XKIrCyUJ50sGcY_DP21LkeV4J-Dk1Mq85_xg_Yj3_ljteEpqOk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624" y="2724912"/>
            <a:ext cx="3136653" cy="37856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6.googleusercontent.com/me7FsYfcnR0gm3qAOIJvBB1Qwt_p95SC4ZvW02QQMA27E3S4H8yIyHnfND0s3Sy2Om4u4NiPwx8a1NTXTnw5NqUCp4Xa7D0S6pnwX7A8bffwgJVlIkPyxuWqE-X6IM7J1vjaj2T4cD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7625" y="2486750"/>
            <a:ext cx="2704500" cy="3600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6679950" y="2463481"/>
            <a:ext cx="178050" cy="975297"/>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08133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g113fe6e16d8_0_6"/>
          <p:cNvSpPr txBox="1"/>
          <p:nvPr/>
        </p:nvSpPr>
        <p:spPr>
          <a:xfrm>
            <a:off x="748125" y="960950"/>
            <a:ext cx="8080800" cy="1244413"/>
          </a:xfrm>
          <a:prstGeom prst="rect">
            <a:avLst/>
          </a:prstGeom>
          <a:noFill/>
          <a:ln>
            <a:noFill/>
          </a:ln>
        </p:spPr>
        <p:txBody>
          <a:bodyPr spcFirstLastPara="1" wrap="square" lIns="91425" tIns="91425" rIns="91425" bIns="91425" anchor="t" anchorCtr="0">
            <a:spAutoFit/>
          </a:bodyPr>
          <a:lstStyle/>
          <a:p>
            <a:pPr marL="0" lvl="0" indent="0" algn="r" rtl="1">
              <a:lnSpc>
                <a:spcPct val="136363"/>
              </a:lnSpc>
              <a:spcBef>
                <a:spcPts val="200"/>
              </a:spcBef>
              <a:spcAft>
                <a:spcPts val="0"/>
              </a:spcAft>
              <a:buNone/>
            </a:pPr>
            <a:r>
              <a:rPr lang="x-none" sz="2000" b="1" dirty="0"/>
              <a:t>חיבור נורת הלד:</a:t>
            </a:r>
            <a:endParaRPr sz="2000" b="1" dirty="0"/>
          </a:p>
          <a:p>
            <a:pPr fontAlgn="base"/>
            <a:r>
              <a:rPr lang="he-IL" sz="2000" dirty="0"/>
              <a:t>חברו את נורת הלד </a:t>
            </a:r>
            <a:r>
              <a:rPr lang="he-IL" sz="2000" dirty="0" smtClean="0"/>
              <a:t>כך שהרגל הארוכה בשורה </a:t>
            </a:r>
            <a:r>
              <a:rPr lang="he-IL" sz="2000" dirty="0"/>
              <a:t>אליה מחובר חוט החיבור </a:t>
            </a:r>
            <a:r>
              <a:rPr lang="he-IL" sz="2000" dirty="0" smtClean="0"/>
              <a:t>והרגל הקצרה בשורה </a:t>
            </a:r>
            <a:r>
              <a:rPr lang="he-IL" sz="2000" dirty="0"/>
              <a:t>חדשה:</a:t>
            </a:r>
          </a:p>
        </p:txBody>
      </p:sp>
      <p:pic>
        <p:nvPicPr>
          <p:cNvPr id="234" name="Google Shape;234;g113fe6e16d8_0_6"/>
          <p:cNvPicPr preferRelativeResize="0"/>
          <p:nvPr/>
        </p:nvPicPr>
        <p:blipFill>
          <a:blip r:embed="rId3">
            <a:alphaModFix/>
          </a:blip>
          <a:stretch>
            <a:fillRect/>
          </a:stretch>
        </p:blipFill>
        <p:spPr>
          <a:xfrm>
            <a:off x="748125" y="245075"/>
            <a:ext cx="1524000" cy="1133475"/>
          </a:xfrm>
          <a:prstGeom prst="rect">
            <a:avLst/>
          </a:prstGeom>
          <a:noFill/>
          <a:ln>
            <a:noFill/>
          </a:ln>
        </p:spPr>
      </p:pic>
      <p:sp>
        <p:nvSpPr>
          <p:cNvPr id="7" name="Google Shape;223;g122f5ff9b44_0_1"/>
          <p:cNvSpPr txBox="1">
            <a:spLocks/>
          </p:cNvSpPr>
          <p:nvPr/>
        </p:nvSpPr>
        <p:spPr>
          <a:xfrm>
            <a:off x="845175" y="-147250"/>
            <a:ext cx="7886700" cy="1108200"/>
          </a:xfrm>
          <a:prstGeom prst="rect">
            <a:avLst/>
          </a:prstGeom>
          <a:noFill/>
          <a:ln>
            <a:noFill/>
          </a:ln>
        </p:spPr>
        <p:txBody>
          <a:bodyPr spcFirstLastPara="1" vert="horz" wrap="square" lIns="91425" tIns="45700" rIns="91425" bIns="45700" rtlCol="0" anchor="ctr" anchorCtr="0">
            <a:normAutofit/>
          </a:bodyPr>
          <a:lstStyle>
            <a:lvl1pPr algn="r" defTabSz="914400" rtl="1" eaLnBrk="1" latinLnBrk="0" hangingPunct="1">
              <a:lnSpc>
                <a:spcPct val="90000"/>
              </a:lnSpc>
              <a:spcBef>
                <a:spcPct val="0"/>
              </a:spcBef>
              <a:buNone/>
              <a:defRPr sz="3200" b="1" kern="1200">
                <a:solidFill>
                  <a:srgbClr val="026163"/>
                </a:solidFill>
                <a:latin typeface="+mj-lt"/>
                <a:ea typeface="+mj-ea"/>
                <a:cs typeface="+mj-cs"/>
              </a:defRPr>
            </a:lvl1pPr>
          </a:lstStyle>
          <a:p>
            <a:pPr>
              <a:spcBef>
                <a:spcPts val="0"/>
              </a:spcBef>
              <a:buClr>
                <a:schemeClr val="dk1"/>
              </a:buClr>
              <a:buSzPts val="3500"/>
            </a:pPr>
            <a:r>
              <a:rPr lang="x-none" dirty="0"/>
              <a:t>מעבדNodeMCU </a:t>
            </a:r>
            <a:r>
              <a:rPr lang="he-IL" dirty="0"/>
              <a:t>: </a:t>
            </a:r>
            <a:r>
              <a:rPr lang="x-none" dirty="0"/>
              <a:t>הכרות ראש</a:t>
            </a:r>
            <a:r>
              <a:rPr lang="he-IL" dirty="0"/>
              <a:t>ו</a:t>
            </a:r>
            <a:r>
              <a:rPr lang="x-none" dirty="0"/>
              <a:t>נה</a:t>
            </a:r>
            <a:endParaRPr lang="he-IL" dirty="0"/>
          </a:p>
        </p:txBody>
      </p:sp>
      <p:pic>
        <p:nvPicPr>
          <p:cNvPr id="3074" name="Picture 2" descr="https://lh4.googleusercontent.com/VWzy0x7SxQfHRsyZeA2q_KvDkcm4UUe6IXFC7mgtCipHvFR3h9SdIxy9cB8xIjkWPX_0lVQEOwsTrqLQQoKXHd2dXg31mAv6hlJ_hXcS9o1To1gDr9otA3x5VZ_GKXGfnv_4sPrbdo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0125" y="2205363"/>
            <a:ext cx="27045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3.googleusercontent.com/RtZtaxYg-gZfjMpAiPU4Mdv1VMHV7wqdEuI7UAEGcuaBc8di2GfBFPWD2X-itzH65deAvg_FKAG-ZZNy5UOKkkw2XKIrCyUJ50sGcY_DP21LkeV4J-Dk1Mq85_xg_Yj3_ljteEpqOk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4696" y="2182313"/>
            <a:ext cx="3136653" cy="37856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7681350" y="2468880"/>
            <a:ext cx="804282" cy="402336"/>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437711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113fe6e16d8_0_16"/>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3500"/>
            </a:pPr>
            <a:r>
              <a:rPr lang="x-none" dirty="0"/>
              <a:t>מעבדNodeMCU </a:t>
            </a:r>
            <a:r>
              <a:rPr lang="he-IL" dirty="0"/>
              <a:t>: </a:t>
            </a:r>
            <a:r>
              <a:rPr lang="x-none" dirty="0"/>
              <a:t>הכרות ראש</a:t>
            </a:r>
            <a:r>
              <a:rPr lang="he-IL" dirty="0"/>
              <a:t>ו</a:t>
            </a:r>
            <a:r>
              <a:rPr lang="x-none" dirty="0"/>
              <a:t>נה</a:t>
            </a:r>
            <a:endParaRPr dirty="0"/>
          </a:p>
        </p:txBody>
      </p:sp>
      <p:sp>
        <p:nvSpPr>
          <p:cNvPr id="242" name="Google Shape;242;g113fe6e16d8_0_16"/>
          <p:cNvSpPr txBox="1"/>
          <p:nvPr/>
        </p:nvSpPr>
        <p:spPr>
          <a:xfrm>
            <a:off x="748125" y="960950"/>
            <a:ext cx="8080800" cy="1261854"/>
          </a:xfrm>
          <a:prstGeom prst="rect">
            <a:avLst/>
          </a:prstGeom>
          <a:noFill/>
          <a:ln>
            <a:noFill/>
          </a:ln>
        </p:spPr>
        <p:txBody>
          <a:bodyPr spcFirstLastPara="1" wrap="square" lIns="91425" tIns="91425" rIns="91425" bIns="91425" anchor="t" anchorCtr="0">
            <a:spAutoFit/>
          </a:bodyPr>
          <a:lstStyle/>
          <a:p>
            <a:pPr marL="0" marR="0" lvl="0" indent="0" algn="r" rtl="1">
              <a:lnSpc>
                <a:spcPct val="150000"/>
              </a:lnSpc>
              <a:spcBef>
                <a:spcPts val="0"/>
              </a:spcBef>
              <a:spcAft>
                <a:spcPts val="0"/>
              </a:spcAft>
              <a:buNone/>
            </a:pPr>
            <a:r>
              <a:rPr lang="x-none" sz="2000" b="1" dirty="0"/>
              <a:t>חיבור הנגד</a:t>
            </a:r>
            <a:endParaRPr sz="2000" b="1" dirty="0"/>
          </a:p>
          <a:p>
            <a:pPr fontAlgn="base"/>
            <a:r>
              <a:rPr lang="he-IL" sz="2000" dirty="0"/>
              <a:t>חברו את הנגד בין שתי שורות - צד אחד  לאותה שורה אליה מחוברת הרגל </a:t>
            </a:r>
            <a:r>
              <a:rPr lang="he-IL" sz="2000" b="1" dirty="0"/>
              <a:t>הקצרה</a:t>
            </a:r>
            <a:r>
              <a:rPr lang="he-IL" sz="2000" dirty="0"/>
              <a:t> של נורת הלד וצד שני </a:t>
            </a:r>
            <a:r>
              <a:rPr lang="he-IL" sz="2000" dirty="0" smtClean="0"/>
              <a:t>לשורה </a:t>
            </a:r>
            <a:r>
              <a:rPr lang="he-IL" sz="2000" dirty="0"/>
              <a:t>אחרת</a:t>
            </a:r>
          </a:p>
        </p:txBody>
      </p:sp>
      <p:pic>
        <p:nvPicPr>
          <p:cNvPr id="243" name="Google Shape;243;g113fe6e16d8_0_16"/>
          <p:cNvPicPr preferRelativeResize="0"/>
          <p:nvPr/>
        </p:nvPicPr>
        <p:blipFill>
          <a:blip r:embed="rId3">
            <a:alphaModFix/>
          </a:blip>
          <a:stretch>
            <a:fillRect/>
          </a:stretch>
        </p:blipFill>
        <p:spPr>
          <a:xfrm>
            <a:off x="748125" y="245075"/>
            <a:ext cx="1524000" cy="1133475"/>
          </a:xfrm>
          <a:prstGeom prst="rect">
            <a:avLst/>
          </a:prstGeom>
          <a:noFill/>
          <a:ln>
            <a:noFill/>
          </a:ln>
        </p:spPr>
      </p:pic>
      <p:pic>
        <p:nvPicPr>
          <p:cNvPr id="6" name="Picture 4" descr="https://lh3.googleusercontent.com/RtZtaxYg-gZfjMpAiPU4Mdv1VMHV7wqdEuI7UAEGcuaBc8di2GfBFPWD2X-itzH65deAvg_FKAG-ZZNy5UOKkkw2XKIrCyUJ50sGcY_DP21LkeV4J-Dk1Mq85_xg_Yj3_ljteEpqOk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896" y="2222804"/>
            <a:ext cx="3781688" cy="456410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lh3.googleusercontent.com/ozP6C0nxKctTzXxIzfS79BiaDtgps236KYYjGFwj-EmZA249qzkw3rjkJrxhM5rLTFgllnBuieLO231ePd2yF-_N_BcuIoYsSu7OCq4zAh5wBtHj7FYI6WEkyoohnWxpG05FmXD1HDY"/>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5174" y="2222804"/>
            <a:ext cx="3086745" cy="410881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6941081" y="3484658"/>
            <a:ext cx="1836909" cy="47514"/>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p:nvPr/>
        </p:nvCxnSpPr>
        <p:spPr>
          <a:xfrm flipH="1">
            <a:off x="7233364" y="3532172"/>
            <a:ext cx="1595561" cy="617825"/>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575701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178415e9bd_0_12"/>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3500"/>
            </a:pPr>
            <a:r>
              <a:rPr lang="x-none" dirty="0"/>
              <a:t>מעבדNodeMCU </a:t>
            </a:r>
            <a:r>
              <a:rPr lang="he-IL" dirty="0"/>
              <a:t>: </a:t>
            </a:r>
            <a:r>
              <a:rPr lang="x-none" dirty="0"/>
              <a:t>הכרות ראש</a:t>
            </a:r>
            <a:r>
              <a:rPr lang="he-IL" dirty="0"/>
              <a:t>ו</a:t>
            </a:r>
            <a:r>
              <a:rPr lang="x-none" dirty="0"/>
              <a:t>נה</a:t>
            </a:r>
            <a:endParaRPr dirty="0"/>
          </a:p>
        </p:txBody>
      </p:sp>
      <p:sp>
        <p:nvSpPr>
          <p:cNvPr id="251" name="Google Shape;251;g1178415e9bd_0_12"/>
          <p:cNvSpPr txBox="1"/>
          <p:nvPr/>
        </p:nvSpPr>
        <p:spPr>
          <a:xfrm>
            <a:off x="3822191" y="960950"/>
            <a:ext cx="5006733" cy="3364993"/>
          </a:xfrm>
          <a:prstGeom prst="rect">
            <a:avLst/>
          </a:prstGeom>
          <a:noFill/>
          <a:ln>
            <a:noFill/>
          </a:ln>
        </p:spPr>
        <p:txBody>
          <a:bodyPr spcFirstLastPara="1" wrap="square" lIns="91425" tIns="91425" rIns="91425" bIns="91425" anchor="t" anchorCtr="0">
            <a:spAutoFit/>
          </a:bodyPr>
          <a:lstStyle/>
          <a:p>
            <a:pPr marL="0" marR="0" lvl="0" indent="0" algn="r" rtl="1">
              <a:lnSpc>
                <a:spcPct val="150000"/>
              </a:lnSpc>
              <a:spcBef>
                <a:spcPts val="0"/>
              </a:spcBef>
              <a:spcAft>
                <a:spcPts val="0"/>
              </a:spcAft>
              <a:buNone/>
            </a:pPr>
            <a:r>
              <a:rPr lang="x-none" sz="2000" b="1" dirty="0"/>
              <a:t>חיבור למעבד</a:t>
            </a:r>
            <a:endParaRPr sz="2000" b="1" dirty="0"/>
          </a:p>
          <a:p>
            <a:pPr marL="457200" lvl="0" indent="-355600">
              <a:lnSpc>
                <a:spcPct val="150000"/>
              </a:lnSpc>
              <a:spcBef>
                <a:spcPts val="1600"/>
              </a:spcBef>
              <a:buSzPts val="2000"/>
              <a:buChar char="●"/>
            </a:pPr>
            <a:r>
              <a:rPr lang="he-IL" sz="2000" dirty="0"/>
              <a:t>חברו חוט חיבור בין הצד השני של הנגד ובין יציאת </a:t>
            </a:r>
            <a:r>
              <a:rPr lang="he-IL" sz="2000" dirty="0" smtClean="0"/>
              <a:t>ה</a:t>
            </a:r>
            <a:r>
              <a:rPr lang="en-US" sz="2000" dirty="0" smtClean="0"/>
              <a:t>GND </a:t>
            </a:r>
            <a:r>
              <a:rPr lang="he-IL" sz="2000" dirty="0" smtClean="0"/>
              <a:t> של המעבד</a:t>
            </a:r>
          </a:p>
          <a:p>
            <a:pPr marL="101600" lvl="0">
              <a:lnSpc>
                <a:spcPct val="150000"/>
              </a:lnSpc>
              <a:spcBef>
                <a:spcPts val="1600"/>
              </a:spcBef>
              <a:buSzPts val="2000"/>
            </a:pPr>
            <a:r>
              <a:rPr lang="he-IL" sz="2000" dirty="0" smtClean="0">
                <a:solidFill>
                  <a:srgbClr val="444444"/>
                </a:solidFill>
              </a:rPr>
              <a:t>המעגל כעת מוכן לפעולה, וניתן </a:t>
            </a:r>
            <a:r>
              <a:rPr lang="he-IL" sz="2000" dirty="0" smtClean="0">
                <a:solidFill>
                  <a:srgbClr val="444444"/>
                </a:solidFill>
                <a:hlinkClick r:id="rId3" action="ppaction://hlinksldjump"/>
              </a:rPr>
              <a:t>להטעין את התוכנה על המעבד</a:t>
            </a:r>
            <a:r>
              <a:rPr lang="x-none" sz="1000" dirty="0">
                <a:solidFill>
                  <a:srgbClr val="444444"/>
                </a:solidFill>
              </a:rPr>
              <a:t/>
            </a:r>
            <a:br>
              <a:rPr lang="x-none" sz="1000" dirty="0">
                <a:solidFill>
                  <a:srgbClr val="444444"/>
                </a:solidFill>
              </a:rPr>
            </a:br>
            <a:endParaRPr sz="2000" dirty="0"/>
          </a:p>
        </p:txBody>
      </p:sp>
      <p:pic>
        <p:nvPicPr>
          <p:cNvPr id="252" name="Google Shape;252;g1178415e9bd_0_12"/>
          <p:cNvPicPr preferRelativeResize="0"/>
          <p:nvPr/>
        </p:nvPicPr>
        <p:blipFill>
          <a:blip r:embed="rId4">
            <a:alphaModFix/>
          </a:blip>
          <a:stretch>
            <a:fillRect/>
          </a:stretch>
        </p:blipFill>
        <p:spPr>
          <a:xfrm>
            <a:off x="748125" y="245075"/>
            <a:ext cx="1524000" cy="1133475"/>
          </a:xfrm>
          <a:prstGeom prst="rect">
            <a:avLst/>
          </a:prstGeom>
          <a:noFill/>
          <a:ln>
            <a:noFill/>
          </a:ln>
        </p:spPr>
      </p:pic>
      <p:pic>
        <p:nvPicPr>
          <p:cNvPr id="5122" name="Picture 2" descr="https://lh5.googleusercontent.com/qxAMlaADfcDh9czgxabpYzBkJ4wvro6iKQPqmiyvuVhuHY1bPxhxElhZsMFtx8cNImawbTaVNekdr1LDRkgZmEj3-rMwANgZ0W_D6qymsX4y7CFnl4LRnkt4Sum7nq4fzUMchky_y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92" y="2233585"/>
            <a:ext cx="27045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lh3.googleusercontent.com/RtZtaxYg-gZfjMpAiPU4Mdv1VMHV7wqdEuI7UAEGcuaBc8di2GfBFPWD2X-itzH65deAvg_FKAG-ZZNy5UOKkkw2XKIrCyUJ50sGcY_DP21LkeV4J-Dk1Mq85_xg_Yj3_ljteEpqOk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0452" y="3416795"/>
            <a:ext cx="2714908" cy="327661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flipV="1">
            <a:off x="5067300" y="4998720"/>
            <a:ext cx="2343464" cy="688848"/>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79557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685800" y="2609925"/>
            <a:ext cx="7772400" cy="666600"/>
          </a:xfrm>
        </p:spPr>
        <p:txBody>
          <a:bodyPr>
            <a:noAutofit/>
          </a:bodyPr>
          <a:lstStyle/>
          <a:p>
            <a:r>
              <a:rPr lang="he-IL" sz="3750" dirty="0">
                <a:latin typeface="Arial" panose="020B0604020202020204" pitchFamily="34" charset="0"/>
                <a:cs typeface="Arial" panose="020B0604020202020204" pitchFamily="34" charset="0"/>
              </a:rPr>
              <a:t>תודה</a:t>
            </a:r>
            <a:endParaRPr lang="en-US" sz="3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8618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1187e1ec113_0_41"/>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marL="0" lvl="0" indent="0" algn="r" rtl="1">
              <a:spcBef>
                <a:spcPts val="0"/>
              </a:spcBef>
              <a:spcAft>
                <a:spcPts val="0"/>
              </a:spcAft>
              <a:buClr>
                <a:schemeClr val="dk1"/>
              </a:buClr>
              <a:buSzPts val="3500"/>
              <a:buFont typeface="Arial"/>
              <a:buNone/>
            </a:pPr>
            <a:r>
              <a:rPr lang="x-none" dirty="0"/>
              <a:t>חיישן אולטרא-סוני </a:t>
            </a:r>
            <a:r>
              <a:rPr lang="x-none" dirty="0" smtClean="0"/>
              <a:t>:HC-SR04 </a:t>
            </a:r>
            <a:r>
              <a:rPr lang="x-none" dirty="0"/>
              <a:t>שלבי חיבור והפעלה</a:t>
            </a:r>
            <a:endParaRPr dirty="0"/>
          </a:p>
        </p:txBody>
      </p:sp>
      <p:sp>
        <p:nvSpPr>
          <p:cNvPr id="285" name="Google Shape;285;g1187e1ec113_0_41"/>
          <p:cNvSpPr txBox="1"/>
          <p:nvPr/>
        </p:nvSpPr>
        <p:spPr>
          <a:xfrm>
            <a:off x="748125" y="960950"/>
            <a:ext cx="8080800" cy="2128758"/>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0"/>
              </a:spcAft>
              <a:buClr>
                <a:srgbClr val="000000"/>
              </a:buClr>
              <a:buSzPts val="2000"/>
              <a:buFont typeface="Arial"/>
              <a:buNone/>
            </a:pPr>
            <a:r>
              <a:rPr lang="x-none" sz="2000" dirty="0"/>
              <a:t>חברו את חיבור ה </a:t>
            </a:r>
            <a:r>
              <a:rPr lang="x-none" sz="2000" dirty="0" smtClean="0"/>
              <a:t>GND</a:t>
            </a:r>
            <a:r>
              <a:rPr lang="he-IL" sz="2000" dirty="0" smtClean="0"/>
              <a:t>:</a:t>
            </a:r>
            <a:endParaRPr sz="1100" b="0" i="0" u="none" strike="noStrike" cap="none" dirty="0">
              <a:solidFill>
                <a:srgbClr val="000000"/>
              </a:solidFill>
              <a:latin typeface="Arial"/>
              <a:ea typeface="Arial"/>
              <a:cs typeface="Arial"/>
              <a:sym typeface="Arial"/>
            </a:endParaRPr>
          </a:p>
          <a:p>
            <a:pPr marL="342900" indent="-342900" fontAlgn="base">
              <a:buFont typeface="Arial" panose="020B0604020202020204" pitchFamily="34" charset="0"/>
              <a:buChar char="•"/>
            </a:pPr>
            <a:r>
              <a:rPr lang="he-IL" sz="2000" dirty="0"/>
              <a:t>חברו את המעבד </a:t>
            </a:r>
            <a:r>
              <a:rPr lang="he-IL" sz="2000" dirty="0" smtClean="0"/>
              <a:t>והחיישן למטריצה </a:t>
            </a:r>
            <a:r>
              <a:rPr lang="he-IL" sz="2000" dirty="0"/>
              <a:t>כפי שמודגם בתמונה (שימו לב: שורת פינים אחת של המעבד נשארת מחוץ למטריצה).</a:t>
            </a:r>
          </a:p>
          <a:p>
            <a:pPr marL="342900" indent="-342900" fontAlgn="base">
              <a:buFont typeface="Arial" panose="020B0604020202020204" pitchFamily="34" charset="0"/>
              <a:buChar char="•"/>
            </a:pPr>
            <a:r>
              <a:rPr lang="he-IL" sz="2000" dirty="0"/>
              <a:t>חברו חוט חיבור ראשון בין יציאת </a:t>
            </a:r>
            <a:r>
              <a:rPr lang="he-IL" sz="2000" dirty="0" smtClean="0"/>
              <a:t>ה</a:t>
            </a:r>
            <a:r>
              <a:rPr lang="en-US" sz="2000" dirty="0" smtClean="0"/>
              <a:t>G </a:t>
            </a:r>
            <a:r>
              <a:rPr lang="he-IL" sz="2000" dirty="0" smtClean="0"/>
              <a:t> של </a:t>
            </a:r>
            <a:r>
              <a:rPr lang="he-IL" sz="2000" dirty="0"/>
              <a:t>המעבד לכניסת </a:t>
            </a:r>
            <a:r>
              <a:rPr lang="he-IL" sz="2000" dirty="0" smtClean="0"/>
              <a:t>ה</a:t>
            </a:r>
            <a:r>
              <a:rPr lang="en-US" sz="2000" dirty="0" smtClean="0"/>
              <a:t>GND </a:t>
            </a:r>
            <a:r>
              <a:rPr lang="he-IL" sz="2000" dirty="0" smtClean="0"/>
              <a:t> של </a:t>
            </a:r>
            <a:r>
              <a:rPr lang="he-IL" sz="2000" dirty="0"/>
              <a:t>החיישן</a:t>
            </a:r>
          </a:p>
          <a:p>
            <a:pPr marL="0" lvl="0" indent="0" algn="r" rtl="1">
              <a:lnSpc>
                <a:spcPct val="150000"/>
              </a:lnSpc>
              <a:spcBef>
                <a:spcPts val="0"/>
              </a:spcBef>
              <a:spcAft>
                <a:spcPts val="1600"/>
              </a:spcAft>
              <a:buNone/>
            </a:pPr>
            <a:endParaRPr sz="2000" dirty="0"/>
          </a:p>
        </p:txBody>
      </p:sp>
      <p:pic>
        <p:nvPicPr>
          <p:cNvPr id="7170" name="Picture 2" descr="https://lh3.googleusercontent.com/Z0M-BEbJMPhpgUElcfCHtPs9oFBVY4HRZ2exKuq35DMPthig08WQAHjtAPBDRQOnd_UITSaEEXHLYkcjUdwstbp8jKSIs89_VOHJpRQNeYZu_8Xx8Jk1F1iTFOixKN5HuHzmJF2KJw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473" y="2683246"/>
            <a:ext cx="4032376" cy="302932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780501" y="2683247"/>
            <a:ext cx="3231157" cy="3068968"/>
            <a:chOff x="4780501" y="2683247"/>
            <a:chExt cx="3231157" cy="3068968"/>
          </a:xfrm>
        </p:grpSpPr>
        <p:pic>
          <p:nvPicPr>
            <p:cNvPr id="7174"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61" r="28890" b="12958"/>
            <a:stretch/>
          </p:blipFill>
          <p:spPr bwMode="auto">
            <a:xfrm>
              <a:off x="4780501" y="2683247"/>
              <a:ext cx="3231157" cy="30689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046" t="81591" r="7250" b="7855"/>
            <a:stretch/>
          </p:blipFill>
          <p:spPr bwMode="auto">
            <a:xfrm>
              <a:off x="4788525" y="5335554"/>
              <a:ext cx="733647" cy="3721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Arrow Connector 11"/>
          <p:cNvCxnSpPr/>
          <p:nvPr/>
        </p:nvCxnSpPr>
        <p:spPr>
          <a:xfrm>
            <a:off x="4712995" y="2893710"/>
            <a:ext cx="571386" cy="1304197"/>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4685312" y="2853270"/>
            <a:ext cx="684130" cy="909718"/>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56900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1176fd1d998_1_26"/>
          <p:cNvSpPr txBox="1">
            <a:spLocks noGrp="1"/>
          </p:cNvSpPr>
          <p:nvPr>
            <p:ph type="title"/>
          </p:nvPr>
        </p:nvSpPr>
        <p:spPr>
          <a:xfrm>
            <a:off x="834175" y="160425"/>
            <a:ext cx="8172000" cy="6261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rgbClr val="282828"/>
              </a:buClr>
              <a:buSzPts val="3500"/>
              <a:buFont typeface="Arial"/>
              <a:buNone/>
            </a:pPr>
            <a:r>
              <a:rPr lang="x-none"/>
              <a:t>חיישנים טכנולוגיים - דף עבודה מקוון </a:t>
            </a:r>
            <a:endParaRPr sz="3166" b="0">
              <a:solidFill>
                <a:schemeClr val="dk1"/>
              </a:solidFill>
            </a:endParaRPr>
          </a:p>
        </p:txBody>
      </p:sp>
      <p:sp>
        <p:nvSpPr>
          <p:cNvPr id="128" name="Google Shape;128;g1176fd1d998_1_26"/>
          <p:cNvSpPr txBox="1"/>
          <p:nvPr/>
        </p:nvSpPr>
        <p:spPr>
          <a:xfrm>
            <a:off x="1836800" y="786525"/>
            <a:ext cx="6680100" cy="161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x-none" sz="3100" u="sng" dirty="0">
                <a:solidFill>
                  <a:schemeClr val="hlink"/>
                </a:solidFill>
                <a:hlinkClick r:id="rId3"/>
              </a:rPr>
              <a:t>https://campus.ort.org.il/mod/hvp/view.php?id=125158&amp;forceview=1</a:t>
            </a:r>
            <a:endParaRPr sz="3100" dirty="0"/>
          </a:p>
          <a:p>
            <a:pPr marL="0" lvl="0" indent="0" algn="l" rtl="0">
              <a:spcBef>
                <a:spcPts val="0"/>
              </a:spcBef>
              <a:spcAft>
                <a:spcPts val="0"/>
              </a:spcAft>
              <a:buNone/>
            </a:pPr>
            <a:endParaRPr sz="3100" dirty="0"/>
          </a:p>
        </p:txBody>
      </p:sp>
      <p:pic>
        <p:nvPicPr>
          <p:cNvPr id="129" name="Google Shape;129;g1176fd1d998_1_26"/>
          <p:cNvPicPr preferRelativeResize="0"/>
          <p:nvPr/>
        </p:nvPicPr>
        <p:blipFill>
          <a:blip r:embed="rId4">
            <a:alphaModFix/>
          </a:blip>
          <a:stretch>
            <a:fillRect/>
          </a:stretch>
        </p:blipFill>
        <p:spPr>
          <a:xfrm>
            <a:off x="1692425" y="2402625"/>
            <a:ext cx="6166757" cy="3468801"/>
          </a:xfrm>
          <a:prstGeom prst="rect">
            <a:avLst/>
          </a:prstGeom>
          <a:noFill/>
          <a:ln>
            <a:noFill/>
          </a:ln>
        </p:spPr>
      </p:pic>
    </p:spTree>
    <p:extLst>
      <p:ext uri="{BB962C8B-B14F-4D97-AF65-F5344CB8AC3E}">
        <p14:creationId xmlns:p14="http://schemas.microsoft.com/office/powerpoint/2010/main" val="32885270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g1187e1ec113_0_0"/>
          <p:cNvSpPr txBox="1"/>
          <p:nvPr/>
        </p:nvSpPr>
        <p:spPr>
          <a:xfrm>
            <a:off x="748125" y="960950"/>
            <a:ext cx="8080800" cy="1154132"/>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0"/>
              </a:spcAft>
              <a:buClr>
                <a:srgbClr val="000000"/>
              </a:buClr>
              <a:buSzPts val="2000"/>
              <a:buFont typeface="Arial"/>
              <a:buNone/>
            </a:pPr>
            <a:r>
              <a:rPr lang="x-none" sz="2000" dirty="0"/>
              <a:t>חברו את אספקת המתח  מהמעבד לחיישן:</a:t>
            </a:r>
            <a:endParaRPr sz="1100" b="0" i="0" u="none" strike="noStrike" cap="none" dirty="0">
              <a:solidFill>
                <a:srgbClr val="000000"/>
              </a:solidFill>
              <a:latin typeface="Arial"/>
              <a:ea typeface="Arial"/>
              <a:cs typeface="Arial"/>
              <a:sym typeface="Arial"/>
            </a:endParaRPr>
          </a:p>
          <a:p>
            <a:pPr marL="342900" indent="-342900" fontAlgn="base">
              <a:buFont typeface="Arial" panose="020B0604020202020204" pitchFamily="34" charset="0"/>
              <a:buChar char="•"/>
            </a:pPr>
            <a:r>
              <a:rPr lang="he-IL" sz="2000" dirty="0" smtClean="0"/>
              <a:t>חברו </a:t>
            </a:r>
            <a:r>
              <a:rPr lang="he-IL" sz="2000" dirty="0"/>
              <a:t>חוט חיבור נוסף בין יציאת המתח </a:t>
            </a:r>
            <a:r>
              <a:rPr lang="en-US" sz="2000" dirty="0" smtClean="0"/>
              <a:t>VV </a:t>
            </a:r>
            <a:r>
              <a:rPr lang="he-IL" sz="2000" dirty="0" smtClean="0"/>
              <a:t> של </a:t>
            </a:r>
            <a:r>
              <a:rPr lang="he-IL" sz="2000" dirty="0"/>
              <a:t>המעבד של המעבד לכניסת ה </a:t>
            </a:r>
            <a:r>
              <a:rPr lang="en-US" sz="2000" dirty="0" err="1"/>
              <a:t>Vcc</a:t>
            </a:r>
            <a:r>
              <a:rPr lang="en-US" sz="2000" dirty="0"/>
              <a:t> </a:t>
            </a:r>
            <a:r>
              <a:rPr lang="he-IL" sz="2000" dirty="0" smtClean="0"/>
              <a:t> של החיישן</a:t>
            </a:r>
            <a:endParaRPr lang="he-IL" sz="2000" dirty="0"/>
          </a:p>
        </p:txBody>
      </p:sp>
      <p:sp>
        <p:nvSpPr>
          <p:cNvPr id="7" name="Google Shape;284;g1187e1ec113_0_41"/>
          <p:cNvSpPr txBox="1">
            <a:spLocks/>
          </p:cNvSpPr>
          <p:nvPr/>
        </p:nvSpPr>
        <p:spPr>
          <a:xfrm>
            <a:off x="845175" y="-147250"/>
            <a:ext cx="7886700" cy="1108200"/>
          </a:xfrm>
          <a:prstGeom prst="rect">
            <a:avLst/>
          </a:prstGeom>
          <a:noFill/>
          <a:ln>
            <a:noFill/>
          </a:ln>
        </p:spPr>
        <p:txBody>
          <a:bodyPr spcFirstLastPara="1" vert="horz" wrap="square" lIns="91425" tIns="45700" rIns="91425" bIns="45700" rtlCol="0" anchor="ctr" anchorCtr="0">
            <a:normAutofit/>
          </a:bodyPr>
          <a:lstStyle>
            <a:lvl1pPr algn="r" defTabSz="914400" rtl="1" eaLnBrk="1" latinLnBrk="0" hangingPunct="1">
              <a:lnSpc>
                <a:spcPct val="90000"/>
              </a:lnSpc>
              <a:spcBef>
                <a:spcPct val="0"/>
              </a:spcBef>
              <a:buNone/>
              <a:defRPr sz="3200" b="1" kern="1200">
                <a:solidFill>
                  <a:srgbClr val="026163"/>
                </a:solidFill>
                <a:latin typeface="+mj-lt"/>
                <a:ea typeface="+mj-ea"/>
                <a:cs typeface="+mj-cs"/>
              </a:defRPr>
            </a:lvl1pPr>
          </a:lstStyle>
          <a:p>
            <a:pPr>
              <a:spcBef>
                <a:spcPts val="0"/>
              </a:spcBef>
              <a:buClr>
                <a:schemeClr val="dk1"/>
              </a:buClr>
              <a:buSzPts val="3500"/>
              <a:buFont typeface="Arial"/>
              <a:buNone/>
            </a:pPr>
            <a:r>
              <a:rPr lang="he-IL" dirty="0" smtClean="0"/>
              <a:t>חיישן אולטרא-סוני</a:t>
            </a:r>
            <a:r>
              <a:rPr lang="en-US" dirty="0" smtClean="0"/>
              <a:t>HC-SR04 </a:t>
            </a:r>
            <a:r>
              <a:rPr lang="he-IL" dirty="0" smtClean="0"/>
              <a:t>: שלבי חיבור והפעלה</a:t>
            </a:r>
            <a:endParaRPr lang="he-IL" dirty="0"/>
          </a:p>
        </p:txBody>
      </p:sp>
      <p:pic>
        <p:nvPicPr>
          <p:cNvPr id="9218" name="Picture 2" descr="https://lh4.googleusercontent.com/2v9K0kz53k9DGlYC3Hiq-s9_U11t2MdC_de3efPTCbsZX_OKReTIvGoZ7pG6fnNcahvRdz3zfc5hAGTZavtV4hPvkC7P6DAVBAeyzqENbAAx033WCW98mcmONcl9KsGYZ6cudg3ry7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053775" y="2140093"/>
            <a:ext cx="2766978" cy="36831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918725" y="2598186"/>
            <a:ext cx="3231157" cy="3068968"/>
            <a:chOff x="4780501" y="2683247"/>
            <a:chExt cx="3231157" cy="3068968"/>
          </a:xfrm>
        </p:grpSpPr>
        <p:pic>
          <p:nvPicPr>
            <p:cNvPr id="9"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61" r="28890" b="12958"/>
            <a:stretch/>
          </p:blipFill>
          <p:spPr bwMode="auto">
            <a:xfrm>
              <a:off x="4780501" y="2683247"/>
              <a:ext cx="3231157" cy="30689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046" t="81591" r="7250" b="7855"/>
            <a:stretch/>
          </p:blipFill>
          <p:spPr bwMode="auto">
            <a:xfrm>
              <a:off x="4788525" y="5335554"/>
              <a:ext cx="733647" cy="3721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Arrow Connector 10"/>
          <p:cNvCxnSpPr/>
          <p:nvPr/>
        </p:nvCxnSpPr>
        <p:spPr>
          <a:xfrm flipH="1">
            <a:off x="6534303" y="3444949"/>
            <a:ext cx="834060" cy="256799"/>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949944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g1176fd1d998_1_76"/>
          <p:cNvSpPr txBox="1"/>
          <p:nvPr/>
        </p:nvSpPr>
        <p:spPr>
          <a:xfrm>
            <a:off x="748125" y="960950"/>
            <a:ext cx="8080800" cy="800189"/>
          </a:xfrm>
          <a:prstGeom prst="rect">
            <a:avLst/>
          </a:prstGeom>
          <a:noFill/>
          <a:ln>
            <a:noFill/>
          </a:ln>
        </p:spPr>
        <p:txBody>
          <a:bodyPr spcFirstLastPara="1" wrap="square" lIns="91425" tIns="91425" rIns="91425" bIns="91425" anchor="t" anchorCtr="0">
            <a:spAutoFit/>
          </a:bodyPr>
          <a:lstStyle/>
          <a:p>
            <a:r>
              <a:rPr lang="he-IL" sz="2000" dirty="0"/>
              <a:t>חברו את קווי התקשורת בין המעבד לחיישן - </a:t>
            </a:r>
            <a:r>
              <a:rPr lang="en-US" sz="2000" dirty="0"/>
              <a:t>Trig </a:t>
            </a:r>
            <a:r>
              <a:rPr lang="he-IL" sz="2000" dirty="0" smtClean="0"/>
              <a:t> ו- </a:t>
            </a:r>
            <a:r>
              <a:rPr lang="en-US" sz="2000" dirty="0" smtClean="0"/>
              <a:t>:Echo</a:t>
            </a:r>
            <a:endParaRPr lang="en-US" sz="2000" dirty="0"/>
          </a:p>
          <a:p>
            <a:pPr fontAlgn="base"/>
            <a:r>
              <a:rPr lang="he-IL" sz="2000" dirty="0"/>
              <a:t>חברו </a:t>
            </a:r>
            <a:r>
              <a:rPr lang="he-IL" sz="2000" dirty="0" smtClean="0"/>
              <a:t>את</a:t>
            </a:r>
            <a:r>
              <a:rPr lang="en-US" sz="2000" dirty="0" smtClean="0"/>
              <a:t>D5</a:t>
            </a:r>
            <a:r>
              <a:rPr lang="en-US" sz="2000" dirty="0"/>
              <a:t>  </a:t>
            </a:r>
            <a:r>
              <a:rPr lang="he-IL" sz="2000" dirty="0" smtClean="0"/>
              <a:t> במעבד ל</a:t>
            </a:r>
            <a:r>
              <a:rPr lang="en-US" sz="2000" dirty="0" smtClean="0"/>
              <a:t>Echo </a:t>
            </a:r>
            <a:r>
              <a:rPr lang="he-IL" sz="2000" dirty="0" smtClean="0"/>
              <a:t> של </a:t>
            </a:r>
            <a:r>
              <a:rPr lang="he-IL" sz="2000" dirty="0"/>
              <a:t>החיישן  </a:t>
            </a:r>
          </a:p>
        </p:txBody>
      </p:sp>
      <p:sp>
        <p:nvSpPr>
          <p:cNvPr id="7" name="Google Shape;284;g1187e1ec113_0_41"/>
          <p:cNvSpPr txBox="1">
            <a:spLocks/>
          </p:cNvSpPr>
          <p:nvPr/>
        </p:nvSpPr>
        <p:spPr>
          <a:xfrm>
            <a:off x="845175" y="-147250"/>
            <a:ext cx="7886700" cy="1108200"/>
          </a:xfrm>
          <a:prstGeom prst="rect">
            <a:avLst/>
          </a:prstGeom>
          <a:noFill/>
          <a:ln>
            <a:noFill/>
          </a:ln>
        </p:spPr>
        <p:txBody>
          <a:bodyPr spcFirstLastPara="1" vert="horz" wrap="square" lIns="91425" tIns="45700" rIns="91425" bIns="45700" rtlCol="0" anchor="ctr" anchorCtr="0">
            <a:normAutofit/>
          </a:bodyPr>
          <a:lstStyle>
            <a:lvl1pPr algn="r" defTabSz="914400" rtl="1" eaLnBrk="1" latinLnBrk="0" hangingPunct="1">
              <a:lnSpc>
                <a:spcPct val="90000"/>
              </a:lnSpc>
              <a:spcBef>
                <a:spcPct val="0"/>
              </a:spcBef>
              <a:buNone/>
              <a:defRPr sz="3200" b="1" kern="1200">
                <a:solidFill>
                  <a:srgbClr val="026163"/>
                </a:solidFill>
                <a:latin typeface="+mj-lt"/>
                <a:ea typeface="+mj-ea"/>
                <a:cs typeface="+mj-cs"/>
              </a:defRPr>
            </a:lvl1pPr>
          </a:lstStyle>
          <a:p>
            <a:pPr>
              <a:spcBef>
                <a:spcPts val="0"/>
              </a:spcBef>
              <a:buClr>
                <a:schemeClr val="dk1"/>
              </a:buClr>
              <a:buSzPts val="3500"/>
            </a:pPr>
            <a:r>
              <a:rPr lang="he-IL" dirty="0"/>
              <a:t>חיישן אולטרא-סוני</a:t>
            </a:r>
            <a:r>
              <a:rPr lang="en-US" dirty="0"/>
              <a:t>HC-SR04 </a:t>
            </a:r>
            <a:r>
              <a:rPr lang="he-IL" dirty="0"/>
              <a:t>: שלבי חיבור והפעלה</a:t>
            </a:r>
          </a:p>
        </p:txBody>
      </p:sp>
      <p:pic>
        <p:nvPicPr>
          <p:cNvPr id="10242" name="Picture 2" descr="https://lh6.googleusercontent.com/iOiM754BsKriFa6mnfm1_sgK-EwPqeIpuYkt8FBSXc2oTxOhRnTbeRQAgIZrt033s9_fRwx6I8BOt5_ybWb-kjNM1uts1HlvKEy94BWd5FLerD3MC3eqbS8pJVDjrIbFvETzEgC8Q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69150"/>
            <a:ext cx="4836272" cy="3600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918725" y="2598186"/>
            <a:ext cx="3231157" cy="3068968"/>
            <a:chOff x="4780501" y="2683247"/>
            <a:chExt cx="3231157" cy="3068968"/>
          </a:xfrm>
        </p:grpSpPr>
        <p:pic>
          <p:nvPicPr>
            <p:cNvPr id="8"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61" r="28890" b="12958"/>
            <a:stretch/>
          </p:blipFill>
          <p:spPr bwMode="auto">
            <a:xfrm>
              <a:off x="4780501" y="2683247"/>
              <a:ext cx="3231157" cy="3068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046" t="81591" r="7250" b="7855"/>
            <a:stretch/>
          </p:blipFill>
          <p:spPr bwMode="auto">
            <a:xfrm>
              <a:off x="4788525" y="5335554"/>
              <a:ext cx="733647" cy="3721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Arrow Connector 9"/>
          <p:cNvCxnSpPr/>
          <p:nvPr/>
        </p:nvCxnSpPr>
        <p:spPr>
          <a:xfrm flipH="1">
            <a:off x="6241312" y="3444949"/>
            <a:ext cx="1127051" cy="648586"/>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170243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g1176fd1d998_1_76"/>
          <p:cNvSpPr txBox="1"/>
          <p:nvPr/>
        </p:nvSpPr>
        <p:spPr>
          <a:xfrm>
            <a:off x="748125" y="960950"/>
            <a:ext cx="8080800" cy="800189"/>
          </a:xfrm>
          <a:prstGeom prst="rect">
            <a:avLst/>
          </a:prstGeom>
          <a:noFill/>
          <a:ln>
            <a:noFill/>
          </a:ln>
        </p:spPr>
        <p:txBody>
          <a:bodyPr spcFirstLastPara="1" wrap="square" lIns="91425" tIns="91425" rIns="91425" bIns="91425" anchor="t" anchorCtr="0">
            <a:spAutoFit/>
          </a:bodyPr>
          <a:lstStyle/>
          <a:p>
            <a:r>
              <a:rPr lang="he-IL" sz="2000" dirty="0"/>
              <a:t>חברו את קווי התקשורת בין המעבד לחיישן - </a:t>
            </a:r>
            <a:r>
              <a:rPr lang="en-US" sz="2000" dirty="0"/>
              <a:t>Trig </a:t>
            </a:r>
            <a:r>
              <a:rPr lang="he-IL" sz="2000" dirty="0" smtClean="0"/>
              <a:t> ו- </a:t>
            </a:r>
            <a:r>
              <a:rPr lang="en-US" sz="2000" dirty="0" smtClean="0"/>
              <a:t>:Echo</a:t>
            </a:r>
            <a:endParaRPr lang="en-US" sz="2000" dirty="0"/>
          </a:p>
          <a:p>
            <a:pPr fontAlgn="base"/>
            <a:r>
              <a:rPr lang="he-IL" sz="2000" dirty="0"/>
              <a:t>חברו </a:t>
            </a:r>
            <a:r>
              <a:rPr lang="he-IL" sz="2000" dirty="0" smtClean="0"/>
              <a:t>את</a:t>
            </a:r>
            <a:r>
              <a:rPr lang="en-US" sz="2000" dirty="0" smtClean="0"/>
              <a:t>D5</a:t>
            </a:r>
            <a:r>
              <a:rPr lang="en-US" sz="2000" dirty="0"/>
              <a:t>  </a:t>
            </a:r>
            <a:r>
              <a:rPr lang="he-IL" sz="2000" dirty="0" smtClean="0"/>
              <a:t> במעבד ל</a:t>
            </a:r>
            <a:r>
              <a:rPr lang="en-US" sz="2000" dirty="0" smtClean="0"/>
              <a:t>Echo </a:t>
            </a:r>
            <a:r>
              <a:rPr lang="he-IL" sz="2000" dirty="0" smtClean="0"/>
              <a:t> של </a:t>
            </a:r>
            <a:r>
              <a:rPr lang="he-IL" sz="2000" dirty="0"/>
              <a:t>החיישן ואת </a:t>
            </a:r>
            <a:r>
              <a:rPr lang="en-US" sz="2000" dirty="0"/>
              <a:t>D6 </a:t>
            </a:r>
            <a:r>
              <a:rPr lang="he-IL" sz="2000" dirty="0" smtClean="0"/>
              <a:t> של </a:t>
            </a:r>
            <a:r>
              <a:rPr lang="he-IL" sz="2000" dirty="0"/>
              <a:t>המעבד ל </a:t>
            </a:r>
            <a:r>
              <a:rPr lang="en-US" sz="2000" dirty="0"/>
              <a:t>Trig </a:t>
            </a:r>
            <a:r>
              <a:rPr lang="he-IL" sz="2000" dirty="0"/>
              <a:t>של החיישן </a:t>
            </a:r>
          </a:p>
        </p:txBody>
      </p:sp>
      <p:sp>
        <p:nvSpPr>
          <p:cNvPr id="7" name="Google Shape;284;g1187e1ec113_0_41"/>
          <p:cNvSpPr txBox="1">
            <a:spLocks/>
          </p:cNvSpPr>
          <p:nvPr/>
        </p:nvSpPr>
        <p:spPr>
          <a:xfrm>
            <a:off x="845175" y="-147250"/>
            <a:ext cx="7886700" cy="1108200"/>
          </a:xfrm>
          <a:prstGeom prst="rect">
            <a:avLst/>
          </a:prstGeom>
          <a:noFill/>
          <a:ln>
            <a:noFill/>
          </a:ln>
        </p:spPr>
        <p:txBody>
          <a:bodyPr spcFirstLastPara="1" vert="horz" wrap="square" lIns="91425" tIns="45700" rIns="91425" bIns="45700" rtlCol="0" anchor="ctr" anchorCtr="0">
            <a:normAutofit/>
          </a:bodyPr>
          <a:lstStyle>
            <a:lvl1pPr algn="r" defTabSz="914400" rtl="1" eaLnBrk="1" latinLnBrk="0" hangingPunct="1">
              <a:lnSpc>
                <a:spcPct val="90000"/>
              </a:lnSpc>
              <a:spcBef>
                <a:spcPct val="0"/>
              </a:spcBef>
              <a:buNone/>
              <a:defRPr sz="3200" b="1" kern="1200">
                <a:solidFill>
                  <a:srgbClr val="026163"/>
                </a:solidFill>
                <a:latin typeface="+mj-lt"/>
                <a:ea typeface="+mj-ea"/>
                <a:cs typeface="+mj-cs"/>
              </a:defRPr>
            </a:lvl1pPr>
          </a:lstStyle>
          <a:p>
            <a:pPr>
              <a:spcBef>
                <a:spcPts val="0"/>
              </a:spcBef>
              <a:buClr>
                <a:schemeClr val="dk1"/>
              </a:buClr>
              <a:buSzPts val="3500"/>
            </a:pPr>
            <a:r>
              <a:rPr lang="he-IL" dirty="0"/>
              <a:t>חיישן אולטרא-סוני</a:t>
            </a:r>
            <a:r>
              <a:rPr lang="en-US" dirty="0"/>
              <a:t>HC-SR04 </a:t>
            </a:r>
            <a:r>
              <a:rPr lang="he-IL" dirty="0"/>
              <a:t>: שלבי חיבור והפעלה</a:t>
            </a:r>
          </a:p>
        </p:txBody>
      </p:sp>
      <p:pic>
        <p:nvPicPr>
          <p:cNvPr id="10243" name="Picture 3" descr="https://lh6.googleusercontent.com/1R4rHnSqzo2jyqMJrMr48g1sTJeA1A_yB86wPxxfMeuQKr_91mFCys4ZdjPcgrX-TvNRVcyuf6ghPsxDAZ-bRi03w9RNPOgmANvccbkxF8rWm1EcXCrnzmwOu9Wz7-rbLJkbQ0fKI4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98" y="2069150"/>
            <a:ext cx="3705586" cy="33327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689530" y="2069150"/>
            <a:ext cx="3497540" cy="3257762"/>
            <a:chOff x="4780501" y="2683247"/>
            <a:chExt cx="3231157" cy="3068968"/>
          </a:xfrm>
        </p:grpSpPr>
        <p:pic>
          <p:nvPicPr>
            <p:cNvPr id="9"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4">
              <a:extLst>
                <a:ext uri="{28A0092B-C50C-407E-A947-70E740481C1C}">
                  <a14:useLocalDpi xmlns:a14="http://schemas.microsoft.com/office/drawing/2010/main" val="0"/>
                </a:ext>
              </a:extLst>
            </a:blip>
            <a:srcRect l="19561" r="28890" b="12958"/>
            <a:stretch/>
          </p:blipFill>
          <p:spPr bwMode="auto">
            <a:xfrm>
              <a:off x="4780501" y="2683247"/>
              <a:ext cx="3231157" cy="30689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4">
              <a:extLst>
                <a:ext uri="{28A0092B-C50C-407E-A947-70E740481C1C}">
                  <a14:useLocalDpi xmlns:a14="http://schemas.microsoft.com/office/drawing/2010/main" val="0"/>
                </a:ext>
              </a:extLst>
            </a:blip>
            <a:srcRect l="81046" t="81591" r="7250" b="7855"/>
            <a:stretch/>
          </p:blipFill>
          <p:spPr bwMode="auto">
            <a:xfrm>
              <a:off x="4788525" y="5335554"/>
              <a:ext cx="733647" cy="3721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Arrow Connector 10"/>
          <p:cNvCxnSpPr/>
          <p:nvPr/>
        </p:nvCxnSpPr>
        <p:spPr>
          <a:xfrm flipH="1">
            <a:off x="7549118" y="2575671"/>
            <a:ext cx="1084520" cy="988828"/>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94429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7" name="Google Shape;284;g1187e1ec113_0_41"/>
          <p:cNvSpPr txBox="1">
            <a:spLocks/>
          </p:cNvSpPr>
          <p:nvPr/>
        </p:nvSpPr>
        <p:spPr>
          <a:xfrm>
            <a:off x="845175" y="-147250"/>
            <a:ext cx="7886700" cy="1108200"/>
          </a:xfrm>
          <a:prstGeom prst="rect">
            <a:avLst/>
          </a:prstGeom>
          <a:noFill/>
          <a:ln>
            <a:noFill/>
          </a:ln>
        </p:spPr>
        <p:txBody>
          <a:bodyPr spcFirstLastPara="1" vert="horz" wrap="square" lIns="91425" tIns="45700" rIns="91425" bIns="45700" rtlCol="0" anchor="ctr" anchorCtr="0">
            <a:normAutofit/>
          </a:bodyPr>
          <a:lstStyle>
            <a:lvl1pPr algn="r" defTabSz="914400" rtl="1" eaLnBrk="1" latinLnBrk="0" hangingPunct="1">
              <a:lnSpc>
                <a:spcPct val="90000"/>
              </a:lnSpc>
              <a:spcBef>
                <a:spcPct val="0"/>
              </a:spcBef>
              <a:buNone/>
              <a:defRPr sz="3200" b="1" kern="1200">
                <a:solidFill>
                  <a:srgbClr val="026163"/>
                </a:solidFill>
                <a:latin typeface="+mj-lt"/>
                <a:ea typeface="+mj-ea"/>
                <a:cs typeface="+mj-cs"/>
              </a:defRPr>
            </a:lvl1pPr>
          </a:lstStyle>
          <a:p>
            <a:pPr>
              <a:spcBef>
                <a:spcPts val="0"/>
              </a:spcBef>
              <a:buClr>
                <a:schemeClr val="dk1"/>
              </a:buClr>
              <a:buSzPts val="3500"/>
            </a:pPr>
            <a:r>
              <a:rPr lang="he-IL" dirty="0"/>
              <a:t>חיישן אולטרא-סוני</a:t>
            </a:r>
            <a:r>
              <a:rPr lang="en-US" dirty="0"/>
              <a:t>HC-SR04 </a:t>
            </a:r>
            <a:r>
              <a:rPr lang="he-IL" dirty="0"/>
              <a:t>: שלבי חיבור והפעלה</a:t>
            </a:r>
          </a:p>
        </p:txBody>
      </p:sp>
      <p:sp>
        <p:nvSpPr>
          <p:cNvPr id="2" name="Rectangle 1"/>
          <p:cNvSpPr/>
          <p:nvPr/>
        </p:nvSpPr>
        <p:spPr>
          <a:xfrm>
            <a:off x="4341223" y="2377359"/>
            <a:ext cx="4572000" cy="1338828"/>
          </a:xfrm>
          <a:prstGeom prst="rect">
            <a:avLst/>
          </a:prstGeom>
        </p:spPr>
        <p:txBody>
          <a:bodyPr>
            <a:spAutoFit/>
          </a:bodyPr>
          <a:lstStyle/>
          <a:p>
            <a:pPr marL="100584">
              <a:lnSpc>
                <a:spcPct val="150000"/>
              </a:lnSpc>
              <a:spcBef>
                <a:spcPts val="1600"/>
              </a:spcBef>
            </a:pPr>
            <a:r>
              <a:rPr lang="he-IL" dirty="0">
                <a:solidFill>
                  <a:srgbClr val="444444"/>
                </a:solidFill>
                <a:latin typeface="Calibri" panose="020F0502020204030204" pitchFamily="34" charset="0"/>
                <a:cs typeface="Arial" panose="020B0604020202020204" pitchFamily="34" charset="0"/>
              </a:rPr>
              <a:t>המעגל כעת מוכן לפעולה, </a:t>
            </a:r>
            <a:r>
              <a:rPr lang="he-IL" dirty="0">
                <a:solidFill>
                  <a:srgbClr val="444444"/>
                </a:solidFill>
                <a:latin typeface="Calibri" panose="020F0502020204030204" pitchFamily="34" charset="0"/>
                <a:cs typeface="Arial" panose="020B0604020202020204" pitchFamily="34" charset="0"/>
                <a:hlinkClick r:id="rId3" action="ppaction://hlinksldjump"/>
              </a:rPr>
              <a:t>וניתן להטעין את התוכנה על המעבד</a:t>
            </a:r>
            <a:r>
              <a:rPr lang="x-none" sz="900" dirty="0">
                <a:solidFill>
                  <a:srgbClr val="444444"/>
                </a:solidFill>
                <a:latin typeface="Calibri" panose="020F0502020204030204" pitchFamily="34" charset="0"/>
                <a:cs typeface="Arial" panose="020B0604020202020204" pitchFamily="34" charset="0"/>
              </a:rPr>
              <a:t/>
            </a:r>
            <a:br>
              <a:rPr lang="x-none" sz="900" dirty="0">
                <a:solidFill>
                  <a:srgbClr val="444444"/>
                </a:solidFill>
                <a:latin typeface="Calibri" panose="020F0502020204030204" pitchFamily="34" charset="0"/>
                <a:cs typeface="Arial" panose="020B0604020202020204" pitchFamily="34" charset="0"/>
              </a:rPr>
            </a:br>
            <a:endParaRPr lang="en-US" dirty="0">
              <a:effectLst/>
            </a:endParaRPr>
          </a:p>
        </p:txBody>
      </p:sp>
      <p:pic>
        <p:nvPicPr>
          <p:cNvPr id="6" name="Picture 3" descr="https://lh6.googleusercontent.com/1R4rHnSqzo2jyqMJrMr48g1sTJeA1A_yB86wPxxfMeuQKr_91mFCys4ZdjPcgrX-TvNRVcyuf6ghPsxDAZ-bRi03w9RNPOgmANvccbkxF8rWm1EcXCrnzmwOu9Wz7-rbLJkbQ0fKI4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419" y="1133485"/>
            <a:ext cx="3705586" cy="33327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11065" y="3334424"/>
            <a:ext cx="2827688" cy="2853725"/>
            <a:chOff x="4780501" y="2683247"/>
            <a:chExt cx="3231157" cy="3068968"/>
          </a:xfrm>
        </p:grpSpPr>
        <p:pic>
          <p:nvPicPr>
            <p:cNvPr id="9"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61" r="28890" b="12958"/>
            <a:stretch/>
          </p:blipFill>
          <p:spPr bwMode="auto">
            <a:xfrm>
              <a:off x="4780501" y="2683247"/>
              <a:ext cx="3231157" cy="30689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lh5.googleusercontent.com/bnYvMgOEFSVtyMDajXxLypuNoydC_IyjDCn8F5VVTqz8N2KZCfRZn3ADOfh2xDuYBlvSCapd1X6K2brbbTd1rfuUovd3Sdx6c7Knn4j1MgA97Q03W8RPVbObmjzpJRWiG3Qq2tb-Lz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046" t="81591" r="7250" b="7855"/>
            <a:stretch/>
          </p:blipFill>
          <p:spPr bwMode="auto">
            <a:xfrm>
              <a:off x="4788525" y="5335554"/>
              <a:ext cx="733647" cy="3721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20680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685800" y="2609925"/>
            <a:ext cx="7772400" cy="666600"/>
          </a:xfrm>
        </p:spPr>
        <p:txBody>
          <a:bodyPr>
            <a:noAutofit/>
          </a:bodyPr>
          <a:lstStyle/>
          <a:p>
            <a:r>
              <a:rPr lang="he-IL" sz="3750" dirty="0">
                <a:latin typeface="Arial" panose="020B0604020202020204" pitchFamily="34" charset="0"/>
                <a:cs typeface="Arial" panose="020B0604020202020204" pitchFamily="34" charset="0"/>
              </a:rPr>
              <a:t>תודה</a:t>
            </a:r>
            <a:endParaRPr lang="en-US" sz="3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321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176fd1d998_1_116"/>
          <p:cNvSpPr txBox="1">
            <a:spLocks noGrp="1"/>
          </p:cNvSpPr>
          <p:nvPr>
            <p:ph type="title"/>
          </p:nvPr>
        </p:nvSpPr>
        <p:spPr>
          <a:xfrm>
            <a:off x="628650" y="0"/>
            <a:ext cx="8370000" cy="1325700"/>
          </a:xfrm>
          <a:prstGeom prst="rect">
            <a:avLst/>
          </a:prstGeom>
        </p:spPr>
        <p:txBody>
          <a:bodyPr spcFirstLastPara="1" wrap="square" lIns="91425" tIns="45700" rIns="91425" bIns="45700" anchor="ctr" anchorCtr="0">
            <a:normAutofit/>
          </a:bodyPr>
          <a:lstStyle/>
          <a:p>
            <a:pPr lvl="0">
              <a:spcBef>
                <a:spcPts val="0"/>
              </a:spcBef>
            </a:pPr>
            <a:r>
              <a:rPr lang="x-none" dirty="0"/>
              <a:t> </a:t>
            </a:r>
            <a:r>
              <a:rPr lang="he-IL" dirty="0" smtClean="0"/>
              <a:t>הדלקת </a:t>
            </a:r>
            <a:r>
              <a:rPr lang="he-IL" dirty="0"/>
              <a:t>לד להתראה על מרחק </a:t>
            </a:r>
            <a:r>
              <a:rPr lang="he-IL" dirty="0" smtClean="0"/>
              <a:t>קטן – משימת הרחבה</a:t>
            </a:r>
            <a:r>
              <a:rPr lang="en-US" dirty="0"/>
              <a:t> </a:t>
            </a:r>
            <a:r>
              <a:rPr lang="he-IL" dirty="0"/>
              <a:t> </a:t>
            </a:r>
            <a:r>
              <a:rPr lang="he-IL" dirty="0" smtClean="0"/>
              <a:t>1</a:t>
            </a:r>
            <a:r>
              <a:rPr lang="he-IL" dirty="0"/>
              <a:t/>
            </a:r>
            <a:br>
              <a:rPr lang="he-IL" dirty="0"/>
            </a:br>
            <a:endParaRPr dirty="0"/>
          </a:p>
        </p:txBody>
      </p:sp>
      <p:sp>
        <p:nvSpPr>
          <p:cNvPr id="352" name="Google Shape;352;g1176fd1d998_1_116"/>
          <p:cNvSpPr txBox="1"/>
          <p:nvPr/>
        </p:nvSpPr>
        <p:spPr>
          <a:xfrm>
            <a:off x="628650" y="698593"/>
            <a:ext cx="8370000" cy="2646848"/>
          </a:xfrm>
          <a:prstGeom prst="rect">
            <a:avLst/>
          </a:prstGeom>
          <a:noFill/>
          <a:ln>
            <a:noFill/>
          </a:ln>
        </p:spPr>
        <p:txBody>
          <a:bodyPr spcFirstLastPara="1" wrap="square" lIns="91425" tIns="91425" rIns="91425" bIns="91425" anchor="t" anchorCtr="0">
            <a:spAutoFit/>
          </a:bodyPr>
          <a:lstStyle/>
          <a:p>
            <a:r>
              <a:rPr lang="he-IL" sz="2000" dirty="0" smtClean="0"/>
              <a:t>נרצה </a:t>
            </a:r>
            <a:r>
              <a:rPr lang="x-none" sz="2000" dirty="0" smtClean="0"/>
              <a:t>להדליק </a:t>
            </a:r>
            <a:r>
              <a:rPr lang="x-none" sz="2000" dirty="0"/>
              <a:t>נורת לד בכל פעם שהמרחק הנמדד אל העצם קטן </a:t>
            </a:r>
            <a:r>
              <a:rPr lang="x-none" sz="2000" dirty="0" smtClean="0"/>
              <a:t>מ</a:t>
            </a:r>
            <a:r>
              <a:rPr lang="he-IL" sz="2000" dirty="0" smtClean="0"/>
              <a:t> </a:t>
            </a:r>
            <a:r>
              <a:rPr lang="x-none" sz="2000" dirty="0" smtClean="0"/>
              <a:t> </a:t>
            </a:r>
            <a:r>
              <a:rPr lang="x-none" sz="2000" dirty="0"/>
              <a:t>10 ס"מ. </a:t>
            </a:r>
            <a:br>
              <a:rPr lang="x-none" sz="2000" dirty="0"/>
            </a:br>
            <a:r>
              <a:rPr lang="he-IL" sz="2000" dirty="0" smtClean="0"/>
              <a:t>לכן </a:t>
            </a:r>
            <a:r>
              <a:rPr lang="he-IL" sz="2000" dirty="0"/>
              <a:t>נשלב בין שני המעגלים שבנינו בחלקים </a:t>
            </a:r>
            <a:r>
              <a:rPr lang="he-IL" sz="2000" dirty="0" smtClean="0"/>
              <a:t>הקודמים:</a:t>
            </a:r>
            <a:endParaRPr lang="he-IL" sz="2000" dirty="0"/>
          </a:p>
          <a:p>
            <a:pPr marL="342900" indent="-342900" fontAlgn="base">
              <a:buFont typeface="Arial" panose="020B0604020202020204" pitchFamily="34" charset="0"/>
              <a:buChar char="•"/>
            </a:pPr>
            <a:r>
              <a:rPr lang="he-IL" sz="2000" dirty="0"/>
              <a:t>מעגל חישת מרחק מבוסס חיישן מרחק אולטרא-סוני</a:t>
            </a:r>
          </a:p>
          <a:p>
            <a:pPr marL="342900" indent="-342900" fontAlgn="base">
              <a:buFont typeface="Arial" panose="020B0604020202020204" pitchFamily="34" charset="0"/>
              <a:buChar char="•"/>
            </a:pPr>
            <a:r>
              <a:rPr lang="he-IL" sz="2000" dirty="0"/>
              <a:t>מעגל להפעלת נורה</a:t>
            </a:r>
          </a:p>
          <a:p>
            <a:r>
              <a:rPr lang="he-IL" sz="2000" dirty="0"/>
              <a:t>המערכת תמדוד מרחק ותדליק נורה אם המרחק הנמדד לעצם הקרוב קטן מערך סף מסויים (למשל 10ס"מ)</a:t>
            </a:r>
          </a:p>
          <a:p>
            <a:r>
              <a:rPr lang="he-IL" sz="2000" dirty="0"/>
              <a:t/>
            </a:r>
            <a:br>
              <a:rPr lang="he-IL" sz="2000" dirty="0"/>
            </a:br>
            <a:endParaRPr sz="2000" dirty="0"/>
          </a:p>
        </p:txBody>
      </p:sp>
      <p:pic>
        <p:nvPicPr>
          <p:cNvPr id="12290" name="Picture 2" descr="https://lh6.googleusercontent.com/KipdCIMGCbckiL-AdiICxkiIF1E53DTJpqo4XHJM4aCiUxw9Bazf0X0R7Y7BhbUbJCmc6FK45ieOgki6-p2rWmR1xfP67HVOkaE0ZyhO8o5PQqUyUdxrc0yG1Fwg1BYd6scK17Ck5Y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072" y="2830729"/>
            <a:ext cx="3230096" cy="242661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448754" y="2727362"/>
            <a:ext cx="3065227" cy="3045284"/>
            <a:chOff x="4631635" y="2830729"/>
            <a:chExt cx="2862470" cy="2902096"/>
          </a:xfrm>
        </p:grpSpPr>
        <p:pic>
          <p:nvPicPr>
            <p:cNvPr id="12292" name="Picture 4" descr="https://lh4.googleusercontent.com/IxtIfOnAcEuDCv5srmOfAVBexi8u1DBWy3MrN0Rsvjd1PiAM8tS0vOeTiX3u4CTeqD2wzoAwDVfhbpo7hBvqUVwZkWSZzIhzJMCUgW2Ywe-WlDy-6UgkGNl2TGyNjpXjJ6VdklBK83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70" r="17708" b="8282"/>
            <a:stretch/>
          </p:blipFill>
          <p:spPr bwMode="auto">
            <a:xfrm>
              <a:off x="4631635" y="2830729"/>
              <a:ext cx="2862470" cy="28663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4.googleusercontent.com/IxtIfOnAcEuDCv5srmOfAVBexi8u1DBWy3MrN0Rsvjd1PiAM8tS0vOeTiX3u4CTeqD2wzoAwDVfhbpo7hBvqUVwZkWSZzIhzJMCUgW2Ywe-WlDy-6UgkGNl2TGyNjpXjJ6VdklBK83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494" t="83282" r="-1375" b="2724"/>
            <a:stretch/>
          </p:blipFill>
          <p:spPr bwMode="auto">
            <a:xfrm>
              <a:off x="4631635" y="5295502"/>
              <a:ext cx="715618" cy="4373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43184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176fd1d998_1_116"/>
          <p:cNvSpPr txBox="1">
            <a:spLocks noGrp="1"/>
          </p:cNvSpPr>
          <p:nvPr>
            <p:ph type="title"/>
          </p:nvPr>
        </p:nvSpPr>
        <p:spPr>
          <a:xfrm>
            <a:off x="628650" y="0"/>
            <a:ext cx="7886700" cy="1325700"/>
          </a:xfrm>
          <a:prstGeom prst="rect">
            <a:avLst/>
          </a:prstGeom>
        </p:spPr>
        <p:txBody>
          <a:bodyPr spcFirstLastPara="1" wrap="square" lIns="91425" tIns="45700" rIns="91425" bIns="45700" anchor="ctr" anchorCtr="0">
            <a:normAutofit/>
          </a:bodyPr>
          <a:lstStyle/>
          <a:p>
            <a:pPr lvl="0">
              <a:spcBef>
                <a:spcPts val="0"/>
              </a:spcBef>
            </a:pPr>
            <a:r>
              <a:rPr lang="x-none" dirty="0"/>
              <a:t>  </a:t>
            </a:r>
            <a:r>
              <a:rPr lang="he-IL" dirty="0"/>
              <a:t>הדלקת לד להתראה על מרחק קטן - בניית המעגל</a:t>
            </a:r>
            <a:r>
              <a:rPr lang="he-IL" b="0" dirty="0"/>
              <a:t/>
            </a:r>
            <a:br>
              <a:rPr lang="he-IL" b="0" dirty="0"/>
            </a:br>
            <a:r>
              <a:rPr lang="he-IL" dirty="0"/>
              <a:t/>
            </a:r>
            <a:br>
              <a:rPr lang="he-IL" dirty="0"/>
            </a:br>
            <a:endParaRPr dirty="0"/>
          </a:p>
        </p:txBody>
      </p:sp>
      <p:sp>
        <p:nvSpPr>
          <p:cNvPr id="352" name="Google Shape;352;g1176fd1d998_1_116"/>
          <p:cNvSpPr txBox="1"/>
          <p:nvPr/>
        </p:nvSpPr>
        <p:spPr>
          <a:xfrm>
            <a:off x="628650" y="438292"/>
            <a:ext cx="8370000" cy="3005921"/>
          </a:xfrm>
          <a:prstGeom prst="rect">
            <a:avLst/>
          </a:prstGeom>
          <a:noFill/>
          <a:ln>
            <a:noFill/>
          </a:ln>
        </p:spPr>
        <p:txBody>
          <a:bodyPr spcFirstLastPara="1" wrap="square" lIns="91425" tIns="91425" rIns="91425" bIns="91425" anchor="t" anchorCtr="0">
            <a:spAutoFit/>
          </a:bodyPr>
          <a:lstStyle/>
          <a:p>
            <a:r>
              <a:rPr lang="he-IL" sz="2000" dirty="0"/>
              <a:t>לצורך הבהירות הסרנו בתמונות את חיבורי החיישן כדי שניתן יהיה לראות את חיבורי הנורה, עליכם להשאיר גם את החיישן מחובר </a:t>
            </a:r>
            <a:r>
              <a:rPr lang="he-IL" sz="2000" dirty="0" smtClean="0"/>
              <a:t>לפי שקפים 49-5</a:t>
            </a:r>
            <a:r>
              <a:rPr lang="he-IL" sz="2000" dirty="0"/>
              <a:t>2</a:t>
            </a:r>
            <a:r>
              <a:rPr lang="he-IL" sz="2000" dirty="0" smtClean="0"/>
              <a:t> כדי </a:t>
            </a:r>
            <a:r>
              <a:rPr lang="he-IL" sz="2000" dirty="0"/>
              <a:t>שמערכת ההתראה תעבוד</a:t>
            </a:r>
            <a:r>
              <a:rPr lang="he-IL" sz="2000" dirty="0" smtClean="0"/>
              <a:t>.</a:t>
            </a:r>
          </a:p>
          <a:p>
            <a:endParaRPr lang="he-IL" sz="2000" b="1" dirty="0"/>
          </a:p>
          <a:p>
            <a:pPr marL="457200" lvl="0" indent="-355600" algn="r" rtl="1">
              <a:spcAft>
                <a:spcPts val="0"/>
              </a:spcAft>
              <a:buSzPts val="2000"/>
              <a:buChar char="●"/>
            </a:pPr>
            <a:r>
              <a:rPr lang="x-none" sz="2000" dirty="0" smtClean="0"/>
              <a:t>נחבר </a:t>
            </a:r>
            <a:r>
              <a:rPr lang="x-none" sz="2000" dirty="0"/>
              <a:t>נורת  לד באצעות חוט חיבור </a:t>
            </a:r>
            <a:r>
              <a:rPr lang="x-none" sz="2000" dirty="0" smtClean="0"/>
              <a:t>ליציאהD1 </a:t>
            </a:r>
            <a:r>
              <a:rPr lang="he-IL" sz="2000" dirty="0" smtClean="0"/>
              <a:t> </a:t>
            </a:r>
            <a:r>
              <a:rPr lang="x-none" sz="2000" dirty="0" smtClean="0"/>
              <a:t>של המעבד.</a:t>
            </a:r>
            <a:endParaRPr lang="he-IL" sz="2000" dirty="0"/>
          </a:p>
          <a:p>
            <a:pPr marL="457200" lvl="0" indent="-355600" algn="r" rtl="1">
              <a:spcAft>
                <a:spcPts val="0"/>
              </a:spcAft>
              <a:buSzPts val="2000"/>
              <a:buChar char="●"/>
            </a:pPr>
            <a:r>
              <a:rPr lang="he-IL" sz="2000" dirty="0" smtClean="0"/>
              <a:t>חברו </a:t>
            </a:r>
            <a:r>
              <a:rPr lang="he-IL" sz="2000" dirty="0"/>
              <a:t>את נורת הלד כך שהרגל הארוכה בשורה אליה מחובר חוט החיבור והרגל הקצרה בשורה חדשה:</a:t>
            </a:r>
            <a:endParaRPr lang="en-US" sz="2000" dirty="0"/>
          </a:p>
          <a:p>
            <a:pPr marL="457200" lvl="0" indent="-355600" algn="r" rtl="1">
              <a:lnSpc>
                <a:spcPct val="150000"/>
              </a:lnSpc>
              <a:spcBef>
                <a:spcPts val="1600"/>
              </a:spcBef>
              <a:spcAft>
                <a:spcPts val="0"/>
              </a:spcAft>
              <a:buSzPts val="2000"/>
              <a:buChar char="●"/>
            </a:pPr>
            <a:endParaRPr sz="2000" dirty="0"/>
          </a:p>
        </p:txBody>
      </p:sp>
      <p:pic>
        <p:nvPicPr>
          <p:cNvPr id="13315" name="Picture 3" descr="https://lh6.googleusercontent.com/uDkIA-KGPv5YI8u_0Hoh4gYOs2Lvq2LQTv8R9aS2dEne6JmjP0JprqCJHe_uD0uds4OCjbyRs3_8VNFDVpnch38MYnxJGHYhBB7YnkCUYXqZx9RkKMtDuYZsluefMB813eGHKlWJEj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 y="2676512"/>
            <a:ext cx="3255658" cy="325565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448754" y="2727362"/>
            <a:ext cx="3065227" cy="3045284"/>
            <a:chOff x="4631635" y="2830729"/>
            <a:chExt cx="2862470" cy="2902096"/>
          </a:xfrm>
        </p:grpSpPr>
        <p:pic>
          <p:nvPicPr>
            <p:cNvPr id="9" name="Picture 4" descr="https://lh4.googleusercontent.com/IxtIfOnAcEuDCv5srmOfAVBexi8u1DBWy3MrN0Rsvjd1PiAM8tS0vOeTiX3u4CTeqD2wzoAwDVfhbpo7hBvqUVwZkWSZzIhzJMCUgW2Ywe-WlDy-6UgkGNl2TGyNjpXjJ6VdklBK83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70" r="17708" b="8282"/>
            <a:stretch/>
          </p:blipFill>
          <p:spPr bwMode="auto">
            <a:xfrm>
              <a:off x="4631635" y="2830729"/>
              <a:ext cx="2862470" cy="28663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lh4.googleusercontent.com/IxtIfOnAcEuDCv5srmOfAVBexi8u1DBWy3MrN0Rsvjd1PiAM8tS0vOeTiX3u4CTeqD2wzoAwDVfhbpo7hBvqUVwZkWSZzIhzJMCUgW2Ywe-WlDy-6UgkGNl2TGyNjpXjJ6VdklBK83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494" t="83282" r="-1375" b="2724"/>
            <a:stretch/>
          </p:blipFill>
          <p:spPr bwMode="auto">
            <a:xfrm>
              <a:off x="4631635" y="5295502"/>
              <a:ext cx="715618" cy="43732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Arrow Connector 10"/>
          <p:cNvCxnSpPr/>
          <p:nvPr/>
        </p:nvCxnSpPr>
        <p:spPr>
          <a:xfrm flipH="1">
            <a:off x="7246969" y="3388091"/>
            <a:ext cx="1084520" cy="988828"/>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p:nvPr/>
        </p:nvCxnSpPr>
        <p:spPr>
          <a:xfrm flipH="1">
            <a:off x="7172077" y="3416152"/>
            <a:ext cx="1159413" cy="420240"/>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830086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1187e1ec113_0_30"/>
          <p:cNvSpPr txBox="1">
            <a:spLocks noGrp="1"/>
          </p:cNvSpPr>
          <p:nvPr>
            <p:ph type="title"/>
          </p:nvPr>
        </p:nvSpPr>
        <p:spPr>
          <a:xfrm>
            <a:off x="628650" y="0"/>
            <a:ext cx="7886700" cy="1325700"/>
          </a:xfrm>
          <a:prstGeom prst="rect">
            <a:avLst/>
          </a:prstGeom>
        </p:spPr>
        <p:txBody>
          <a:bodyPr spcFirstLastPara="1" wrap="square" lIns="91425" tIns="45700" rIns="91425" bIns="45700" anchor="ctr" anchorCtr="0">
            <a:normAutofit/>
          </a:bodyPr>
          <a:lstStyle/>
          <a:p>
            <a:r>
              <a:rPr lang="x-none" dirty="0"/>
              <a:t> </a:t>
            </a:r>
            <a:r>
              <a:rPr lang="he-IL" dirty="0"/>
              <a:t>הדלקת לד להתראה על מרחק קטן - בניית המעגל</a:t>
            </a:r>
            <a:r>
              <a:rPr lang="he-IL" b="0" dirty="0"/>
              <a:t/>
            </a:r>
            <a:br>
              <a:rPr lang="he-IL" b="0" dirty="0"/>
            </a:br>
            <a:r>
              <a:rPr lang="he-IL" dirty="0"/>
              <a:t/>
            </a:r>
            <a:br>
              <a:rPr lang="he-IL" dirty="0"/>
            </a:br>
            <a:endParaRPr dirty="0"/>
          </a:p>
        </p:txBody>
      </p:sp>
      <p:sp>
        <p:nvSpPr>
          <p:cNvPr id="361" name="Google Shape;361;g1187e1ec113_0_30"/>
          <p:cNvSpPr txBox="1"/>
          <p:nvPr/>
        </p:nvSpPr>
        <p:spPr>
          <a:xfrm>
            <a:off x="748125" y="845397"/>
            <a:ext cx="8080800" cy="1508075"/>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0"/>
              </a:spcAft>
              <a:buNone/>
            </a:pPr>
            <a:r>
              <a:rPr lang="x-none" sz="2000" dirty="0"/>
              <a:t>חיבור נגד בטור:</a:t>
            </a:r>
            <a:endParaRPr sz="2000" dirty="0"/>
          </a:p>
          <a:p>
            <a:pPr marL="342900" indent="-342900" fontAlgn="base">
              <a:buFont typeface="Arial" panose="020B0604020202020204" pitchFamily="34" charset="0"/>
              <a:buChar char="•"/>
            </a:pPr>
            <a:r>
              <a:rPr lang="he-IL" sz="2000" dirty="0"/>
              <a:t>חברו את הנגד בין שתי שורות - צד אחד  לאותה שורה אליה מחוברת הרגל </a:t>
            </a:r>
            <a:r>
              <a:rPr lang="he-IL" sz="2000" b="1" dirty="0"/>
              <a:t>הקצרה</a:t>
            </a:r>
            <a:r>
              <a:rPr lang="he-IL" sz="2000" dirty="0"/>
              <a:t> של נורת הלד וצד שני לשורה </a:t>
            </a:r>
            <a:r>
              <a:rPr lang="he-IL" sz="2000" dirty="0" smtClean="0"/>
              <a:t>אחרת</a:t>
            </a:r>
          </a:p>
          <a:p>
            <a:pPr marL="342900" indent="-342900" fontAlgn="base">
              <a:buFont typeface="Arial" panose="020B0604020202020204" pitchFamily="34" charset="0"/>
              <a:buChar char="•"/>
            </a:pPr>
            <a:r>
              <a:rPr lang="x-none" sz="2000" dirty="0" smtClean="0"/>
              <a:t>נחבר </a:t>
            </a:r>
            <a:r>
              <a:rPr lang="x-none" sz="2000" dirty="0"/>
              <a:t>חוט חיבור מצידו השני של הנגד אל </a:t>
            </a:r>
            <a:r>
              <a:rPr lang="he-IL" sz="2000" dirty="0" smtClean="0"/>
              <a:t>חיבור</a:t>
            </a:r>
            <a:r>
              <a:rPr lang="x-none" sz="2000" dirty="0" smtClean="0"/>
              <a:t> G</a:t>
            </a:r>
            <a:r>
              <a:rPr lang="en-US" sz="2000" dirty="0" smtClean="0"/>
              <a:t>ND</a:t>
            </a:r>
            <a:r>
              <a:rPr lang="x-none" sz="2000" dirty="0" smtClean="0"/>
              <a:t> </a:t>
            </a:r>
            <a:r>
              <a:rPr lang="he-IL" sz="2000" dirty="0" smtClean="0"/>
              <a:t> (או </a:t>
            </a:r>
            <a:r>
              <a:rPr lang="en-US" sz="2000" dirty="0" smtClean="0"/>
              <a:t>G</a:t>
            </a:r>
            <a:r>
              <a:rPr lang="he-IL" sz="2000" dirty="0" smtClean="0"/>
              <a:t>) </a:t>
            </a:r>
            <a:r>
              <a:rPr lang="x-none" sz="2000" dirty="0" smtClean="0"/>
              <a:t>של </a:t>
            </a:r>
            <a:r>
              <a:rPr lang="x-none" sz="2000" dirty="0"/>
              <a:t>המעבד</a:t>
            </a:r>
            <a:endParaRPr sz="2000" dirty="0"/>
          </a:p>
        </p:txBody>
      </p:sp>
      <p:pic>
        <p:nvPicPr>
          <p:cNvPr id="14339" name="Picture 3" descr="https://lh3.googleusercontent.com/Lrf2kLmV2xkWadWrqqhypbg1TB_UA-HO2cAxcJ2mX-xuvusxViILiCUsxHWztsRP6auev8Ez_zBfEF95GZwcPtZPh0WtM_fHrtUsGSOcuBmcEvMnx86_hlAcy7nfosCPaFxIH5xoi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 y="2578519"/>
            <a:ext cx="4204117" cy="315834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854270" y="2620720"/>
            <a:ext cx="3065227" cy="3045284"/>
            <a:chOff x="4631635" y="2830729"/>
            <a:chExt cx="2862470" cy="2902096"/>
          </a:xfrm>
        </p:grpSpPr>
        <p:pic>
          <p:nvPicPr>
            <p:cNvPr id="10" name="Picture 4" descr="https://lh4.googleusercontent.com/IxtIfOnAcEuDCv5srmOfAVBexi8u1DBWy3MrN0Rsvjd1PiAM8tS0vOeTiX3u4CTeqD2wzoAwDVfhbpo7hBvqUVwZkWSZzIhzJMCUgW2Ywe-WlDy-6UgkGNl2TGyNjpXjJ6VdklBK83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70" r="17708" b="8282"/>
            <a:stretch/>
          </p:blipFill>
          <p:spPr bwMode="auto">
            <a:xfrm>
              <a:off x="4631635" y="2830729"/>
              <a:ext cx="2862470" cy="2866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lh4.googleusercontent.com/IxtIfOnAcEuDCv5srmOfAVBexi8u1DBWy3MrN0Rsvjd1PiAM8tS0vOeTiX3u4CTeqD2wzoAwDVfhbpo7hBvqUVwZkWSZzIhzJMCUgW2Ywe-WlDy-6UgkGNl2TGyNjpXjJ6VdklBK83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494" t="83282" r="-1375" b="2724"/>
            <a:stretch/>
          </p:blipFill>
          <p:spPr bwMode="auto">
            <a:xfrm>
              <a:off x="4631635" y="5295502"/>
              <a:ext cx="715618" cy="43732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Arrow Connector 11"/>
          <p:cNvCxnSpPr/>
          <p:nvPr/>
        </p:nvCxnSpPr>
        <p:spPr>
          <a:xfrm flipH="1">
            <a:off x="7060758" y="2711395"/>
            <a:ext cx="262396" cy="842838"/>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p:nvPr/>
        </p:nvCxnSpPr>
        <p:spPr>
          <a:xfrm>
            <a:off x="7307249" y="2711395"/>
            <a:ext cx="15904" cy="1064468"/>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cxnSp>
        <p:nvCxnSpPr>
          <p:cNvPr id="18" name="Straight Arrow Connector 17"/>
          <p:cNvCxnSpPr/>
          <p:nvPr/>
        </p:nvCxnSpPr>
        <p:spPr>
          <a:xfrm flipH="1" flipV="1">
            <a:off x="6386883" y="3775863"/>
            <a:ext cx="718514" cy="271350"/>
          </a:xfrm>
          <a:prstGeom prst="straightConnector1">
            <a:avLst/>
          </a:prstGeom>
          <a:ln w="76200">
            <a:solidFill>
              <a:srgbClr val="00646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7987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8" name="Rectangular Callout 7"/>
          <p:cNvSpPr/>
          <p:nvPr/>
        </p:nvSpPr>
        <p:spPr>
          <a:xfrm>
            <a:off x="1252171" y="3967900"/>
            <a:ext cx="2895286" cy="1622787"/>
          </a:xfrm>
          <a:prstGeom prst="wedgeRectCallout">
            <a:avLst>
              <a:gd name="adj1" fmla="val 63762"/>
              <a:gd name="adj2" fmla="val -19795"/>
            </a:avLst>
          </a:prstGeom>
          <a:solidFill>
            <a:schemeClr val="accent6">
              <a:lumMod val="20000"/>
              <a:lumOff val="80000"/>
            </a:schemeClr>
          </a:solidFill>
          <a:ln>
            <a:solidFill>
              <a:srgbClr val="0064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ular Callout 2"/>
          <p:cNvSpPr/>
          <p:nvPr/>
        </p:nvSpPr>
        <p:spPr>
          <a:xfrm>
            <a:off x="1252171" y="620486"/>
            <a:ext cx="2895286" cy="3300864"/>
          </a:xfrm>
          <a:prstGeom prst="wedgeRectCallout">
            <a:avLst>
              <a:gd name="adj1" fmla="val 67710"/>
              <a:gd name="adj2" fmla="val 20453"/>
            </a:avLst>
          </a:prstGeom>
          <a:solidFill>
            <a:schemeClr val="accent5">
              <a:lumMod val="20000"/>
              <a:lumOff val="80000"/>
            </a:schemeClr>
          </a:solidFill>
          <a:ln>
            <a:solidFill>
              <a:srgbClr val="0544B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9" name="Google Shape;259;g1178415e9bd_0_2"/>
          <p:cNvSpPr txBox="1">
            <a:spLocks noGrp="1"/>
          </p:cNvSpPr>
          <p:nvPr>
            <p:ph type="title"/>
          </p:nvPr>
        </p:nvSpPr>
        <p:spPr>
          <a:xfrm>
            <a:off x="541425" y="-147250"/>
            <a:ext cx="8190600" cy="11082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3500"/>
            </a:pPr>
            <a:r>
              <a:rPr lang="he-IL" dirty="0"/>
              <a:t>הדלקת לד להתראה על מרחק </a:t>
            </a:r>
            <a:r>
              <a:rPr lang="he-IL" dirty="0" smtClean="0"/>
              <a:t>קטן: העלאת </a:t>
            </a:r>
            <a:r>
              <a:rPr lang="he-IL" dirty="0"/>
              <a:t>התוכנה והרצתה</a:t>
            </a:r>
            <a:endParaRPr dirty="0"/>
          </a:p>
        </p:txBody>
      </p:sp>
      <p:sp>
        <p:nvSpPr>
          <p:cNvPr id="260" name="Google Shape;260;g1178415e9bd_0_2"/>
          <p:cNvSpPr txBox="1"/>
          <p:nvPr/>
        </p:nvSpPr>
        <p:spPr>
          <a:xfrm>
            <a:off x="4425043" y="794400"/>
            <a:ext cx="4428507" cy="5742567"/>
          </a:xfrm>
          <a:prstGeom prst="rect">
            <a:avLst/>
          </a:prstGeom>
          <a:noFill/>
          <a:ln>
            <a:noFill/>
          </a:ln>
        </p:spPr>
        <p:txBody>
          <a:bodyPr spcFirstLastPara="1" wrap="square" lIns="91425" tIns="91425" rIns="91425" bIns="91425" anchor="t" anchorCtr="0">
            <a:spAutoFit/>
          </a:bodyPr>
          <a:lstStyle/>
          <a:p>
            <a:pPr marL="285750" indent="-285750" fontAlgn="base">
              <a:buFont typeface="Arial" panose="020B0604020202020204" pitchFamily="34" charset="0"/>
              <a:buChar char="•"/>
            </a:pPr>
            <a:r>
              <a:rPr lang="he-IL" sz="2000" b="1" dirty="0"/>
              <a:t>הריצו את סביבת התוכנה של </a:t>
            </a:r>
            <a:r>
              <a:rPr lang="he-IL" sz="2000" b="1" dirty="0" smtClean="0"/>
              <a:t>הארדואינו. </a:t>
            </a:r>
          </a:p>
          <a:p>
            <a:pPr marL="285750" indent="-285750" fontAlgn="base">
              <a:buFont typeface="Arial" panose="020B0604020202020204" pitchFamily="34" charset="0"/>
              <a:buChar char="•"/>
            </a:pPr>
            <a:r>
              <a:rPr lang="he-IL" sz="2000" b="1" dirty="0" smtClean="0"/>
              <a:t>חברו </a:t>
            </a:r>
            <a:r>
              <a:rPr lang="he-IL" sz="2000" b="1" dirty="0"/>
              <a:t>את המעבד למחשב</a:t>
            </a:r>
            <a:r>
              <a:rPr lang="he-IL" sz="2000" dirty="0"/>
              <a:t> בעזרת חוט החיבור.</a:t>
            </a:r>
          </a:p>
          <a:p>
            <a:pPr marL="285750" indent="-285750" fontAlgn="base">
              <a:buFont typeface="Arial" panose="020B0604020202020204" pitchFamily="34" charset="0"/>
              <a:buChar char="•"/>
            </a:pPr>
            <a:r>
              <a:rPr lang="he-IL" sz="2000" b="1" dirty="0"/>
              <a:t>העתיקו את התוכנה </a:t>
            </a:r>
            <a:r>
              <a:rPr lang="he-IL" sz="2000" dirty="0" smtClean="0"/>
              <a:t>אל </a:t>
            </a:r>
            <a:r>
              <a:rPr lang="he-IL" sz="2000" dirty="0"/>
              <a:t>סביבת העבודה של ארדואינו.</a:t>
            </a:r>
          </a:p>
          <a:p>
            <a:pPr marL="285750" indent="-285750" fontAlgn="base">
              <a:buFont typeface="Arial" panose="020B0604020202020204" pitchFamily="34" charset="0"/>
              <a:buChar char="•"/>
            </a:pPr>
            <a:r>
              <a:rPr lang="he-IL" sz="2000" b="1" dirty="0"/>
              <a:t>ביחרו </a:t>
            </a:r>
            <a:r>
              <a:rPr lang="en-US" sz="2000" b="1" dirty="0" smtClean="0"/>
              <a:t>port </a:t>
            </a:r>
            <a:r>
              <a:rPr lang="he-IL" sz="2000" b="1" dirty="0" smtClean="0"/>
              <a:t>: </a:t>
            </a:r>
            <a:r>
              <a:rPr lang="he-IL" sz="2000" dirty="0" smtClean="0"/>
              <a:t>שימו </a:t>
            </a:r>
            <a:r>
              <a:rPr lang="he-IL" sz="2000" dirty="0"/>
              <a:t>לב שבדרך כלל יש לבחור </a:t>
            </a:r>
            <a:r>
              <a:rPr lang="he-IL" sz="2000" dirty="0" smtClean="0"/>
              <a:t>ב-</a:t>
            </a:r>
            <a:r>
              <a:rPr lang="en-US" sz="2000" dirty="0" smtClean="0"/>
              <a:t>port </a:t>
            </a:r>
            <a:r>
              <a:rPr lang="he-IL" sz="2000" dirty="0" smtClean="0"/>
              <a:t> עם </a:t>
            </a:r>
            <a:r>
              <a:rPr lang="he-IL" sz="2000" dirty="0"/>
              <a:t>המספר הגבוה ביותר שמופיע </a:t>
            </a:r>
            <a:r>
              <a:rPr lang="he-IL" sz="2000" dirty="0" smtClean="0"/>
              <a:t>ברשימה.</a:t>
            </a:r>
            <a:r>
              <a:rPr lang="he-IL" sz="2000" dirty="0"/>
              <a:t> </a:t>
            </a:r>
          </a:p>
          <a:p>
            <a:pPr marL="285750" indent="-285750" fontAlgn="base">
              <a:buFont typeface="Arial" panose="020B0604020202020204" pitchFamily="34" charset="0"/>
              <a:buChar char="•"/>
            </a:pPr>
            <a:r>
              <a:rPr lang="he-IL" sz="2000" b="1" dirty="0"/>
              <a:t>ליחצו על הכפתור להעלאת התוכנה אל המעבד </a:t>
            </a:r>
            <a:r>
              <a:rPr lang="he-IL" sz="2000" dirty="0" smtClean="0"/>
              <a:t>העלאת </a:t>
            </a:r>
            <a:r>
              <a:rPr lang="he-IL" sz="2000" dirty="0"/>
              <a:t>התוכנה תיארך מספר שניות ויש להמתין עד שתתקבל ההודעה (בתחתית המסך): </a:t>
            </a:r>
            <a:r>
              <a:rPr lang="en-US" sz="2000" dirty="0"/>
              <a:t>Upload </a:t>
            </a:r>
            <a:r>
              <a:rPr lang="en-US" sz="2000" dirty="0" smtClean="0"/>
              <a:t>completed</a:t>
            </a:r>
            <a:r>
              <a:rPr lang="he-IL" sz="2000" dirty="0" smtClean="0"/>
              <a:t>.</a:t>
            </a:r>
          </a:p>
          <a:p>
            <a:pPr marL="285750" indent="-285750" fontAlgn="base">
              <a:buFont typeface="Arial" panose="020B0604020202020204" pitchFamily="34" charset="0"/>
              <a:buChar char="•"/>
            </a:pPr>
            <a:endParaRPr lang="he-IL" sz="2000" dirty="0"/>
          </a:p>
          <a:p>
            <a:pPr marL="285750" indent="-285750" fontAlgn="base">
              <a:buFont typeface="Arial" panose="020B0604020202020204" pitchFamily="34" charset="0"/>
              <a:buChar char="•"/>
            </a:pPr>
            <a:endParaRPr lang="he-IL" sz="2000" dirty="0" smtClean="0"/>
          </a:p>
          <a:p>
            <a:pPr marL="457200" marR="0" lvl="0" indent="0" algn="r" rtl="1">
              <a:lnSpc>
                <a:spcPct val="150000"/>
              </a:lnSpc>
              <a:spcBef>
                <a:spcPts val="1600"/>
              </a:spcBef>
              <a:spcAft>
                <a:spcPts val="1600"/>
              </a:spcAft>
              <a:buNone/>
            </a:pPr>
            <a:endParaRPr sz="2300" dirty="0"/>
          </a:p>
        </p:txBody>
      </p:sp>
      <p:pic>
        <p:nvPicPr>
          <p:cNvPr id="261" name="Google Shape;261;g1178415e9bd_0_2"/>
          <p:cNvPicPr preferRelativeResize="0"/>
          <p:nvPr/>
        </p:nvPicPr>
        <p:blipFill>
          <a:blip r:embed="rId3">
            <a:alphaModFix/>
          </a:blip>
          <a:stretch>
            <a:fillRect/>
          </a:stretch>
        </p:blipFill>
        <p:spPr>
          <a:xfrm>
            <a:off x="1460273" y="4027899"/>
            <a:ext cx="2479082" cy="1502787"/>
          </a:xfrm>
          <a:prstGeom prst="rect">
            <a:avLst/>
          </a:prstGeom>
          <a:noFill/>
          <a:ln>
            <a:noFill/>
          </a:ln>
        </p:spPr>
      </p:pic>
      <p:pic>
        <p:nvPicPr>
          <p:cNvPr id="262" name="Google Shape;262;g1178415e9bd_0_2"/>
          <p:cNvPicPr preferRelativeResize="0"/>
          <p:nvPr/>
        </p:nvPicPr>
        <p:blipFill>
          <a:blip r:embed="rId4">
            <a:alphaModFix/>
          </a:blip>
          <a:stretch>
            <a:fillRect/>
          </a:stretch>
        </p:blipFill>
        <p:spPr>
          <a:xfrm>
            <a:off x="1402450" y="706073"/>
            <a:ext cx="2745007" cy="3201826"/>
          </a:xfrm>
          <a:prstGeom prst="rect">
            <a:avLst/>
          </a:prstGeom>
          <a:noFill/>
          <a:ln>
            <a:noFill/>
          </a:ln>
        </p:spPr>
      </p:pic>
      <p:sp>
        <p:nvSpPr>
          <p:cNvPr id="2" name="Rectangle 1"/>
          <p:cNvSpPr/>
          <p:nvPr/>
        </p:nvSpPr>
        <p:spPr>
          <a:xfrm>
            <a:off x="4453218" y="3244334"/>
            <a:ext cx="237565"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3222024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e-IL" dirty="0"/>
              <a:t>הדלקת לד להתראה על מרחק קטן </a:t>
            </a:r>
            <a:r>
              <a:rPr lang="he-IL" dirty="0" smtClean="0"/>
              <a:t>- שימוש </a:t>
            </a:r>
            <a:r>
              <a:rPr lang="he-IL" dirty="0"/>
              <a:t>במערכת</a:t>
            </a:r>
            <a:br>
              <a:rPr lang="he-IL" dirty="0"/>
            </a:b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59</a:t>
            </a:fld>
            <a:endParaRPr lang="en-US" dirty="0"/>
          </a:p>
        </p:txBody>
      </p:sp>
      <p:sp>
        <p:nvSpPr>
          <p:cNvPr id="6" name="Rectangle 5"/>
          <p:cNvSpPr/>
          <p:nvPr/>
        </p:nvSpPr>
        <p:spPr>
          <a:xfrm>
            <a:off x="628649" y="1621774"/>
            <a:ext cx="8141311" cy="4780796"/>
          </a:xfrm>
          <a:prstGeom prst="rect">
            <a:avLst/>
          </a:prstGeom>
        </p:spPr>
        <p:txBody>
          <a:bodyPr wrap="square">
            <a:spAutoFit/>
          </a:bodyPr>
          <a:lstStyle/>
          <a:p>
            <a:pPr>
              <a:spcAft>
                <a:spcPts val="1600"/>
              </a:spcAft>
            </a:pPr>
            <a:r>
              <a:rPr lang="he-IL" dirty="0"/>
              <a:t/>
            </a:r>
            <a:br>
              <a:rPr lang="he-IL" dirty="0"/>
            </a:br>
            <a:r>
              <a:rPr lang="he-IL" dirty="0"/>
              <a:t/>
            </a:r>
            <a:br>
              <a:rPr lang="he-IL" dirty="0"/>
            </a:br>
            <a:r>
              <a:rPr lang="he-IL" sz="2000" b="1" dirty="0">
                <a:solidFill>
                  <a:srgbClr val="000000"/>
                </a:solidFill>
                <a:latin typeface="Arial" panose="020B0604020202020204" pitchFamily="34" charset="0"/>
              </a:rPr>
              <a:t>בידקו את </a:t>
            </a:r>
            <a:r>
              <a:rPr lang="he-IL" sz="2000" b="1" dirty="0" smtClean="0">
                <a:solidFill>
                  <a:srgbClr val="000000"/>
                </a:solidFill>
                <a:latin typeface="Arial" panose="020B0604020202020204" pitchFamily="34" charset="0"/>
              </a:rPr>
              <a:t>תגובת המערכת:</a:t>
            </a:r>
            <a:r>
              <a:rPr lang="he-IL" sz="2000" dirty="0" smtClean="0">
                <a:solidFill>
                  <a:srgbClr val="000000"/>
                </a:solidFill>
                <a:latin typeface="Arial" panose="020B0604020202020204" pitchFamily="34" charset="0"/>
              </a:rPr>
              <a:t> </a:t>
            </a:r>
            <a:r>
              <a:rPr lang="he-IL" sz="2000" dirty="0">
                <a:solidFill>
                  <a:srgbClr val="000000"/>
                </a:solidFill>
                <a:latin typeface="Arial" panose="020B0604020202020204" pitchFamily="34" charset="0"/>
              </a:rPr>
              <a:t>קחו עצם כלשהו וקרבו אותו בהדרגה אל החיישן. </a:t>
            </a:r>
            <a:endParaRPr lang="he-IL" sz="2000" dirty="0" smtClean="0">
              <a:solidFill>
                <a:srgbClr val="000000"/>
              </a:solidFill>
              <a:latin typeface="Arial" panose="020B0604020202020204" pitchFamily="34" charset="0"/>
            </a:endParaRPr>
          </a:p>
          <a:p>
            <a:pPr marL="342900" indent="-342900">
              <a:spcAft>
                <a:spcPts val="1600"/>
              </a:spcAft>
              <a:buFont typeface="Arial" panose="020B0604020202020204" pitchFamily="34" charset="0"/>
              <a:buChar char="•"/>
            </a:pPr>
            <a:r>
              <a:rPr lang="he-IL" sz="2000" dirty="0" smtClean="0">
                <a:solidFill>
                  <a:srgbClr val="000000"/>
                </a:solidFill>
                <a:latin typeface="Arial" panose="020B0604020202020204" pitchFamily="34" charset="0"/>
              </a:rPr>
              <a:t>התחילו </a:t>
            </a:r>
            <a:r>
              <a:rPr lang="he-IL" sz="2000" dirty="0">
                <a:solidFill>
                  <a:srgbClr val="000000"/>
                </a:solidFill>
                <a:latin typeface="Arial" panose="020B0604020202020204" pitchFamily="34" charset="0"/>
              </a:rPr>
              <a:t>במרחק של 20 ס"מ וקרבו אותו בכל פעם בס"מ. </a:t>
            </a:r>
            <a:endParaRPr lang="he-IL" sz="2000" dirty="0" smtClean="0">
              <a:solidFill>
                <a:srgbClr val="000000"/>
              </a:solidFill>
              <a:latin typeface="Arial" panose="020B0604020202020204" pitchFamily="34" charset="0"/>
            </a:endParaRPr>
          </a:p>
          <a:p>
            <a:pPr marL="342900" indent="-342900">
              <a:spcAft>
                <a:spcPts val="1600"/>
              </a:spcAft>
              <a:buFont typeface="Arial" panose="020B0604020202020204" pitchFamily="34" charset="0"/>
              <a:buChar char="•"/>
            </a:pPr>
            <a:r>
              <a:rPr lang="he-IL" sz="2000" dirty="0" smtClean="0">
                <a:solidFill>
                  <a:srgbClr val="000000"/>
                </a:solidFill>
                <a:latin typeface="Arial" panose="020B0604020202020204" pitchFamily="34" charset="0"/>
              </a:rPr>
              <a:t>בצעו </a:t>
            </a:r>
            <a:r>
              <a:rPr lang="he-IL" sz="2000" dirty="0">
                <a:solidFill>
                  <a:srgbClr val="000000"/>
                </a:solidFill>
                <a:latin typeface="Arial" panose="020B0604020202020204" pitchFamily="34" charset="0"/>
              </a:rPr>
              <a:t>זאת מספר פעמים.  </a:t>
            </a:r>
            <a:endParaRPr lang="he-IL" sz="2000" dirty="0" smtClean="0">
              <a:solidFill>
                <a:srgbClr val="000000"/>
              </a:solidFill>
              <a:latin typeface="Arial" panose="020B0604020202020204" pitchFamily="34" charset="0"/>
            </a:endParaRPr>
          </a:p>
          <a:p>
            <a:pPr>
              <a:spcAft>
                <a:spcPts val="1600"/>
              </a:spcAft>
            </a:pPr>
            <a:r>
              <a:rPr lang="he-IL" sz="2000" dirty="0" smtClean="0">
                <a:solidFill>
                  <a:srgbClr val="000000"/>
                </a:solidFill>
                <a:latin typeface="Arial" panose="020B0604020202020204" pitchFamily="34" charset="0"/>
              </a:rPr>
              <a:t>מתי </a:t>
            </a:r>
            <a:r>
              <a:rPr lang="he-IL" sz="2000" dirty="0">
                <a:solidFill>
                  <a:srgbClr val="000000"/>
                </a:solidFill>
                <a:latin typeface="Arial" panose="020B0604020202020204" pitchFamily="34" charset="0"/>
              </a:rPr>
              <a:t>נדלקה הנורה?</a:t>
            </a:r>
            <a:r>
              <a:rPr lang="he-IL" sz="1400" dirty="0">
                <a:solidFill>
                  <a:srgbClr val="444444"/>
                </a:solidFill>
                <a:latin typeface="Arial" panose="020B0604020202020204" pitchFamily="34" charset="0"/>
              </a:rPr>
              <a:t/>
            </a:r>
            <a:br>
              <a:rPr lang="he-IL" sz="1400" dirty="0">
                <a:solidFill>
                  <a:srgbClr val="444444"/>
                </a:solidFill>
                <a:latin typeface="Arial" panose="020B0604020202020204" pitchFamily="34" charset="0"/>
              </a:rPr>
            </a:br>
            <a:r>
              <a:rPr lang="he-IL" sz="1400" dirty="0">
                <a:solidFill>
                  <a:srgbClr val="444444"/>
                </a:solidFill>
                <a:latin typeface="Arial" panose="020B0604020202020204" pitchFamily="34" charset="0"/>
              </a:rPr>
              <a:t/>
            </a:r>
            <a:br>
              <a:rPr lang="he-IL" sz="1400" dirty="0">
                <a:solidFill>
                  <a:srgbClr val="444444"/>
                </a:solidFill>
                <a:latin typeface="Arial" panose="020B0604020202020204" pitchFamily="34" charset="0"/>
              </a:rPr>
            </a:br>
            <a:endParaRPr lang="he-IL" dirty="0"/>
          </a:p>
          <a:p>
            <a:pPr>
              <a:spcAft>
                <a:spcPts val="1600"/>
              </a:spcAft>
            </a:pPr>
            <a:r>
              <a:rPr lang="he-IL" dirty="0"/>
              <a:t/>
            </a:r>
            <a:br>
              <a:rPr lang="he-IL" dirty="0"/>
            </a:br>
            <a:r>
              <a:rPr lang="he-IL" dirty="0"/>
              <a:t/>
            </a:r>
            <a:br>
              <a:rPr lang="he-IL" dirty="0"/>
            </a:br>
            <a:r>
              <a:rPr lang="he-IL" dirty="0" smtClean="0"/>
              <a:t>זכרו:</a:t>
            </a:r>
            <a:r>
              <a:rPr lang="en-US" dirty="0" smtClean="0"/>
              <a:t> </a:t>
            </a:r>
            <a:r>
              <a:rPr lang="he-IL" dirty="0" smtClean="0">
                <a:latin typeface="Arial" panose="020B0604020202020204" pitchFamily="34" charset="0"/>
              </a:rPr>
              <a:t>כמובן </a:t>
            </a:r>
            <a:r>
              <a:rPr lang="he-IL" dirty="0">
                <a:latin typeface="Arial" panose="020B0604020202020204" pitchFamily="34" charset="0"/>
              </a:rPr>
              <a:t>שתיתכן סטייה קלה במרחק ההפעלה </a:t>
            </a:r>
            <a:r>
              <a:rPr lang="he-IL" dirty="0" smtClean="0">
                <a:latin typeface="Arial" panose="020B0604020202020204" pitchFamily="34" charset="0"/>
              </a:rPr>
              <a:t>המדוייק, בעקבות הגורמים לשגיאות החיישן שקיימנו דיון לגביהם.</a:t>
            </a:r>
            <a:endParaRPr lang="he-IL" dirty="0"/>
          </a:p>
          <a:p>
            <a:pPr>
              <a:spcAft>
                <a:spcPts val="1600"/>
              </a:spcAft>
            </a:pPr>
            <a:endParaRPr lang="en-US" dirty="0"/>
          </a:p>
        </p:txBody>
      </p:sp>
    </p:spTree>
    <p:extLst>
      <p:ext uri="{BB962C8B-B14F-4D97-AF65-F5344CB8AC3E}">
        <p14:creationId xmlns:p14="http://schemas.microsoft.com/office/powerpoint/2010/main" val="4255402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1565b93550_0_47"/>
          <p:cNvSpPr txBox="1">
            <a:spLocks noGrp="1"/>
          </p:cNvSpPr>
          <p:nvPr>
            <p:ph type="title"/>
          </p:nvPr>
        </p:nvSpPr>
        <p:spPr>
          <a:xfrm>
            <a:off x="825725" y="0"/>
            <a:ext cx="8172000" cy="6261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rgbClr val="282828"/>
              </a:buClr>
              <a:buSzPts val="3500"/>
              <a:buFont typeface="Arial"/>
              <a:buNone/>
            </a:pPr>
            <a:r>
              <a:rPr lang="x-none"/>
              <a:t>חיישנים טכנולוגיים - סיכום תרגיל </a:t>
            </a:r>
            <a:endParaRPr sz="3166" b="0">
              <a:solidFill>
                <a:schemeClr val="dk1"/>
              </a:solidFill>
            </a:endParaRPr>
          </a:p>
        </p:txBody>
      </p:sp>
      <p:graphicFrame>
        <p:nvGraphicFramePr>
          <p:cNvPr id="136" name="Google Shape;136;g11565b93550_0_47"/>
          <p:cNvGraphicFramePr/>
          <p:nvPr>
            <p:extLst>
              <p:ext uri="{D42A27DB-BD31-4B8C-83A1-F6EECF244321}">
                <p14:modId xmlns:p14="http://schemas.microsoft.com/office/powerpoint/2010/main" val="3068465457"/>
              </p:ext>
            </p:extLst>
          </p:nvPr>
        </p:nvGraphicFramePr>
        <p:xfrm>
          <a:off x="1618325" y="806608"/>
          <a:ext cx="6912900" cy="5044675"/>
        </p:xfrm>
        <a:graphic>
          <a:graphicData uri="http://schemas.openxmlformats.org/drawingml/2006/table">
            <a:tbl>
              <a:tblPr>
                <a:noFill/>
              </a:tblPr>
              <a:tblGrid>
                <a:gridCol w="2304300"/>
                <a:gridCol w="2304300"/>
                <a:gridCol w="2304300"/>
              </a:tblGrid>
              <a:tr h="679800">
                <a:tc>
                  <a:txBody>
                    <a:bodyPr/>
                    <a:lstStyle/>
                    <a:p>
                      <a:pPr marL="0" lvl="0" indent="0" algn="r" rtl="1">
                        <a:spcBef>
                          <a:spcPts val="0"/>
                        </a:spcBef>
                        <a:spcAft>
                          <a:spcPts val="0"/>
                        </a:spcAft>
                        <a:buNone/>
                      </a:pPr>
                      <a:r>
                        <a:rPr lang="x-none" sz="1900" dirty="0"/>
                        <a:t>מערכת חישה</a:t>
                      </a:r>
                      <a:endParaRPr sz="1900" dirty="0"/>
                    </a:p>
                  </a:txBody>
                  <a:tcPr marL="91425" marR="91425" marT="91425" marB="91425">
                    <a:lnR w="12700" cap="flat" cmpd="sng">
                      <a:solidFill>
                        <a:srgbClr val="000000"/>
                      </a:solidFill>
                      <a:prstDash val="solid"/>
                      <a:round/>
                      <a:headEnd type="none" w="sm" len="sm"/>
                      <a:tailEnd type="none" w="sm" len="sm"/>
                    </a:lnR>
                  </a:tcPr>
                </a:tc>
                <a:tc>
                  <a:txBody>
                    <a:bodyPr/>
                    <a:lstStyle/>
                    <a:p>
                      <a:pPr marL="0" marR="0" lvl="0" indent="0" algn="r" rtl="1">
                        <a:lnSpc>
                          <a:spcPct val="100000"/>
                        </a:lnSpc>
                        <a:spcBef>
                          <a:spcPts val="0"/>
                        </a:spcBef>
                        <a:spcAft>
                          <a:spcPts val="0"/>
                        </a:spcAft>
                        <a:buNone/>
                      </a:pPr>
                      <a:r>
                        <a:rPr lang="x-none" sz="1700"/>
                        <a:t>מה הייצוג האנלוגי במערכת?</a:t>
                      </a:r>
                      <a:endParaRPr sz="17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1">
                        <a:lnSpc>
                          <a:spcPct val="100000"/>
                        </a:lnSpc>
                        <a:spcBef>
                          <a:spcPts val="0"/>
                        </a:spcBef>
                        <a:spcAft>
                          <a:spcPts val="0"/>
                        </a:spcAft>
                        <a:buNone/>
                      </a:pPr>
                      <a:r>
                        <a:rPr lang="x-none" sz="1700"/>
                        <a:t>מה הגודל הפיסיקלי שנמדד במערכת?</a:t>
                      </a:r>
                      <a:endParaRPr sz="1700"/>
                    </a:p>
                  </a:txBody>
                  <a:tcPr marL="91425" marR="91425" marT="91425" marB="91425">
                    <a:lnL w="12700" cap="flat" cmpd="sng">
                      <a:solidFill>
                        <a:srgbClr val="000000"/>
                      </a:solidFill>
                      <a:prstDash val="solid"/>
                      <a:round/>
                      <a:headEnd type="none" w="sm" len="sm"/>
                      <a:tailEnd type="none" w="sm" len="sm"/>
                    </a:lnL>
                  </a:tcPr>
                </a:tc>
              </a:tr>
              <a:tr h="948199">
                <a:tc>
                  <a:txBody>
                    <a:bodyPr/>
                    <a:lstStyle/>
                    <a:p>
                      <a:pPr marL="0" lvl="0" indent="0" algn="l" rtl="0">
                        <a:spcBef>
                          <a:spcPts val="0"/>
                        </a:spcBef>
                        <a:spcAft>
                          <a:spcPts val="0"/>
                        </a:spcAft>
                        <a:buNone/>
                      </a:pPr>
                      <a:endParaRPr sz="1400"/>
                    </a:p>
                  </a:txBody>
                  <a:tcPr marL="91425" marR="91425" marT="91425" marB="91425"/>
                </a:tc>
                <a:tc>
                  <a:txBody>
                    <a:bodyPr/>
                    <a:lstStyle/>
                    <a:p>
                      <a:pPr marL="0" lvl="0" indent="0" algn="r" rtl="1">
                        <a:spcBef>
                          <a:spcPts val="0"/>
                        </a:spcBef>
                        <a:spcAft>
                          <a:spcPts val="0"/>
                        </a:spcAft>
                        <a:buNone/>
                      </a:pPr>
                      <a:endParaRPr sz="2000" dirty="0"/>
                    </a:p>
                  </a:txBody>
                  <a:tcPr marL="91425" marR="91425" marT="91425" marB="91425">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dirty="0"/>
                    </a:p>
                  </a:txBody>
                  <a:tcPr marL="91425" marR="91425" marT="91425" marB="91425"/>
                </a:tc>
              </a:tr>
              <a:tr h="1034499">
                <a:tc>
                  <a:txBody>
                    <a:bodyPr/>
                    <a:lstStyle/>
                    <a:p>
                      <a:pPr marL="0" lvl="0" indent="0" algn="l" rtl="0">
                        <a:spcBef>
                          <a:spcPts val="0"/>
                        </a:spcBef>
                        <a:spcAft>
                          <a:spcPts val="0"/>
                        </a:spcAft>
                        <a:buNone/>
                      </a:pPr>
                      <a:endParaRPr sz="1400"/>
                    </a:p>
                  </a:txBody>
                  <a:tcPr marL="91425" marR="91425" marT="91425" marB="91425"/>
                </a:tc>
                <a:tc>
                  <a:txBody>
                    <a:bodyPr/>
                    <a:lstStyle/>
                    <a:p>
                      <a:pPr marL="0" lvl="0" indent="0" algn="r" rtl="1">
                        <a:spcBef>
                          <a:spcPts val="0"/>
                        </a:spcBef>
                        <a:spcAft>
                          <a:spcPts val="0"/>
                        </a:spcAft>
                        <a:buNone/>
                      </a:pPr>
                      <a:endParaRPr sz="2000" dirty="0"/>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1212313">
                <a:tc>
                  <a:txBody>
                    <a:bodyPr/>
                    <a:lstStyle/>
                    <a:p>
                      <a:pPr marL="0" lvl="0" indent="0" algn="l" rtl="0">
                        <a:spcBef>
                          <a:spcPts val="0"/>
                        </a:spcBef>
                        <a:spcAft>
                          <a:spcPts val="0"/>
                        </a:spcAft>
                        <a:buNone/>
                      </a:pPr>
                      <a:endParaRPr sz="1400"/>
                    </a:p>
                  </a:txBody>
                  <a:tcPr marL="91425" marR="91425" marT="91425" marB="91425"/>
                </a:tc>
                <a:tc>
                  <a:txBody>
                    <a:bodyPr/>
                    <a:lstStyle/>
                    <a:p>
                      <a:pPr marL="0" lvl="0" indent="0" algn="r" rtl="1">
                        <a:spcBef>
                          <a:spcPts val="0"/>
                        </a:spcBef>
                        <a:spcAft>
                          <a:spcPts val="0"/>
                        </a:spcAft>
                        <a:buNone/>
                      </a:pPr>
                      <a:endParaRPr sz="2000" dirty="0"/>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1148654">
                <a:tc>
                  <a:txBody>
                    <a:bodyPr/>
                    <a:lstStyle/>
                    <a:p>
                      <a:pPr marL="0" lvl="0" indent="0" algn="l" rtl="0">
                        <a:spcBef>
                          <a:spcPts val="0"/>
                        </a:spcBef>
                        <a:spcAft>
                          <a:spcPts val="0"/>
                        </a:spcAft>
                        <a:buNone/>
                      </a:pPr>
                      <a:endParaRPr sz="1400"/>
                    </a:p>
                  </a:txBody>
                  <a:tcPr marL="91425" marR="91425" marT="91425" marB="91425"/>
                </a:tc>
                <a:tc>
                  <a:txBody>
                    <a:bodyPr/>
                    <a:lstStyle/>
                    <a:p>
                      <a:pPr marL="0" lvl="0" indent="0" algn="r" rtl="1">
                        <a:spcBef>
                          <a:spcPts val="0"/>
                        </a:spcBef>
                        <a:spcAft>
                          <a:spcPts val="0"/>
                        </a:spcAft>
                        <a:buNone/>
                      </a:pPr>
                      <a:endParaRPr sz="2000" dirty="0"/>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tr>
            </a:tbl>
          </a:graphicData>
        </a:graphic>
      </p:graphicFrame>
      <p:pic>
        <p:nvPicPr>
          <p:cNvPr id="137" name="Google Shape;137;g11565b93550_0_47"/>
          <p:cNvPicPr preferRelativeResize="0"/>
          <p:nvPr/>
        </p:nvPicPr>
        <p:blipFill>
          <a:blip r:embed="rId3">
            <a:alphaModFix/>
          </a:blip>
          <a:stretch>
            <a:fillRect/>
          </a:stretch>
        </p:blipFill>
        <p:spPr>
          <a:xfrm>
            <a:off x="2414305" y="1327107"/>
            <a:ext cx="736733" cy="1067345"/>
          </a:xfrm>
          <a:prstGeom prst="rect">
            <a:avLst/>
          </a:prstGeom>
          <a:noFill/>
          <a:ln>
            <a:noFill/>
          </a:ln>
        </p:spPr>
      </p:pic>
      <p:pic>
        <p:nvPicPr>
          <p:cNvPr id="138" name="Google Shape;138;g11565b93550_0_47"/>
          <p:cNvPicPr preferRelativeResize="0"/>
          <p:nvPr/>
        </p:nvPicPr>
        <p:blipFill>
          <a:blip r:embed="rId4">
            <a:alphaModFix/>
          </a:blip>
          <a:stretch>
            <a:fillRect/>
          </a:stretch>
        </p:blipFill>
        <p:spPr>
          <a:xfrm>
            <a:off x="2120411" y="2521082"/>
            <a:ext cx="1324521" cy="858863"/>
          </a:xfrm>
          <a:prstGeom prst="rect">
            <a:avLst/>
          </a:prstGeom>
          <a:noFill/>
          <a:ln>
            <a:noFill/>
          </a:ln>
        </p:spPr>
      </p:pic>
      <p:pic>
        <p:nvPicPr>
          <p:cNvPr id="139" name="Google Shape;139;g11565b93550_0_47"/>
          <p:cNvPicPr preferRelativeResize="0"/>
          <p:nvPr/>
        </p:nvPicPr>
        <p:blipFill>
          <a:blip r:embed="rId5">
            <a:alphaModFix/>
          </a:blip>
          <a:stretch>
            <a:fillRect/>
          </a:stretch>
        </p:blipFill>
        <p:spPr>
          <a:xfrm>
            <a:off x="2120415" y="3614331"/>
            <a:ext cx="1324513" cy="973348"/>
          </a:xfrm>
          <a:prstGeom prst="rect">
            <a:avLst/>
          </a:prstGeom>
          <a:noFill/>
          <a:ln>
            <a:noFill/>
          </a:ln>
        </p:spPr>
      </p:pic>
      <p:pic>
        <p:nvPicPr>
          <p:cNvPr id="140" name="Google Shape;140;g11565b93550_0_47"/>
          <p:cNvPicPr preferRelativeResize="0"/>
          <p:nvPr/>
        </p:nvPicPr>
        <p:blipFill>
          <a:blip r:embed="rId6">
            <a:alphaModFix/>
          </a:blip>
          <a:stretch>
            <a:fillRect/>
          </a:stretch>
        </p:blipFill>
        <p:spPr>
          <a:xfrm>
            <a:off x="2030114" y="4768187"/>
            <a:ext cx="1505114" cy="1061233"/>
          </a:xfrm>
          <a:prstGeom prst="rect">
            <a:avLst/>
          </a:prstGeom>
          <a:noFill/>
          <a:ln>
            <a:noFill/>
          </a:ln>
        </p:spPr>
      </p:pic>
    </p:spTree>
    <p:extLst>
      <p:ext uri="{BB962C8B-B14F-4D97-AF65-F5344CB8AC3E}">
        <p14:creationId xmlns:p14="http://schemas.microsoft.com/office/powerpoint/2010/main" val="2514145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187e1ec113_0_15"/>
          <p:cNvSpPr txBox="1">
            <a:spLocks noGrp="1"/>
          </p:cNvSpPr>
          <p:nvPr>
            <p:ph type="title"/>
          </p:nvPr>
        </p:nvSpPr>
        <p:spPr>
          <a:xfrm>
            <a:off x="942225" y="-357625"/>
            <a:ext cx="7886700" cy="1108200"/>
          </a:xfrm>
          <a:prstGeom prst="rect">
            <a:avLst/>
          </a:prstGeom>
          <a:noFill/>
          <a:ln>
            <a:noFill/>
          </a:ln>
        </p:spPr>
        <p:txBody>
          <a:bodyPr spcFirstLastPara="1" wrap="square" lIns="91425" tIns="45700" rIns="91425" bIns="45700" anchor="ctr" anchorCtr="0">
            <a:normAutofit/>
          </a:bodyPr>
          <a:lstStyle/>
          <a:p>
            <a:pPr marL="0" lvl="0" indent="0" algn="r" rtl="1">
              <a:spcBef>
                <a:spcPts val="0"/>
              </a:spcBef>
              <a:spcAft>
                <a:spcPts val="0"/>
              </a:spcAft>
              <a:buClr>
                <a:schemeClr val="dk1"/>
              </a:buClr>
              <a:buSzPts val="3500"/>
              <a:buFont typeface="Arial"/>
              <a:buNone/>
            </a:pPr>
            <a:r>
              <a:rPr lang="x-none" dirty="0"/>
              <a:t>להבין את הקוד</a:t>
            </a:r>
            <a:r>
              <a:rPr lang="he-IL" dirty="0"/>
              <a:t> – הוראות הפעולה למעבד</a:t>
            </a:r>
            <a:r>
              <a:rPr lang="x-none" dirty="0"/>
              <a:t> </a:t>
            </a:r>
            <a:endParaRPr dirty="0"/>
          </a:p>
        </p:txBody>
      </p:sp>
      <p:sp>
        <p:nvSpPr>
          <p:cNvPr id="345" name="Google Shape;345;g1187e1ec113_0_15"/>
          <p:cNvSpPr txBox="1"/>
          <p:nvPr/>
        </p:nvSpPr>
        <p:spPr>
          <a:xfrm>
            <a:off x="508201" y="35665"/>
            <a:ext cx="8147284" cy="6832609"/>
          </a:xfrm>
          <a:prstGeom prst="rect">
            <a:avLst/>
          </a:prstGeom>
          <a:noFill/>
          <a:ln>
            <a:noFill/>
          </a:ln>
        </p:spPr>
        <p:txBody>
          <a:bodyPr spcFirstLastPara="1" wrap="square" lIns="91425" tIns="91425" rIns="91425" bIns="91425" anchor="t" anchorCtr="0">
            <a:spAutoFit/>
          </a:bodyPr>
          <a:lstStyle/>
          <a:p>
            <a:pPr algn="l" rtl="0"/>
            <a:r>
              <a:rPr lang="en-US" sz="1600" dirty="0" smtClean="0"/>
              <a:t>void loop() {</a:t>
            </a:r>
          </a:p>
          <a:p>
            <a:pPr algn="l" rtl="0"/>
            <a:r>
              <a:rPr lang="en-US" sz="1600" dirty="0" smtClean="0"/>
              <a:t>    </a:t>
            </a:r>
            <a:r>
              <a:rPr lang="en-US" sz="1600" dirty="0" err="1" smtClean="0"/>
              <a:t>digitalWrite</a:t>
            </a:r>
            <a:r>
              <a:rPr lang="en-US" sz="1600" dirty="0" smtClean="0"/>
              <a:t>(</a:t>
            </a:r>
            <a:r>
              <a:rPr lang="en-US" sz="1600" dirty="0" err="1" smtClean="0"/>
              <a:t>trigPin</a:t>
            </a:r>
            <a:r>
              <a:rPr lang="en-US" sz="1600" dirty="0" smtClean="0"/>
              <a:t>, LOW);</a:t>
            </a:r>
          </a:p>
          <a:p>
            <a:pPr algn="l" rtl="0"/>
            <a:r>
              <a:rPr lang="en-US" sz="1600" dirty="0" smtClean="0"/>
              <a:t>    </a:t>
            </a:r>
            <a:r>
              <a:rPr lang="en-US" sz="1600" dirty="0" err="1" smtClean="0"/>
              <a:t>delayMicroseconds</a:t>
            </a:r>
            <a:r>
              <a:rPr lang="en-US" sz="1600" dirty="0" smtClean="0"/>
              <a:t>(2);</a:t>
            </a:r>
          </a:p>
          <a:p>
            <a:pPr algn="l" rtl="0"/>
            <a:r>
              <a:rPr lang="en-US" sz="1600" dirty="0" smtClean="0"/>
              <a:t>    </a:t>
            </a:r>
            <a:r>
              <a:rPr lang="en-US" sz="1600" dirty="0" err="1" smtClean="0"/>
              <a:t>digitalWrite</a:t>
            </a:r>
            <a:r>
              <a:rPr lang="en-US" sz="1600" dirty="0" smtClean="0"/>
              <a:t>(</a:t>
            </a:r>
            <a:r>
              <a:rPr lang="en-US" sz="1600" dirty="0" err="1" smtClean="0"/>
              <a:t>trigPin</a:t>
            </a:r>
            <a:r>
              <a:rPr lang="en-US" sz="1600" dirty="0" smtClean="0"/>
              <a:t>, HIGH);</a:t>
            </a:r>
          </a:p>
          <a:p>
            <a:pPr algn="l" rtl="0"/>
            <a:r>
              <a:rPr lang="en-US" sz="1600" dirty="0" smtClean="0"/>
              <a:t>    </a:t>
            </a:r>
            <a:r>
              <a:rPr lang="en-US" sz="1600" dirty="0" err="1" smtClean="0"/>
              <a:t>delayMicroseconds</a:t>
            </a:r>
            <a:r>
              <a:rPr lang="en-US" sz="1600" dirty="0" smtClean="0"/>
              <a:t>(10);</a:t>
            </a:r>
          </a:p>
          <a:p>
            <a:pPr algn="l" rtl="0"/>
            <a:r>
              <a:rPr lang="en-US" sz="1600" dirty="0" smtClean="0"/>
              <a:t>    </a:t>
            </a:r>
            <a:r>
              <a:rPr lang="en-US" sz="1600" dirty="0" err="1" smtClean="0"/>
              <a:t>digitalWrite</a:t>
            </a:r>
            <a:r>
              <a:rPr lang="en-US" sz="1600" dirty="0" smtClean="0"/>
              <a:t>(</a:t>
            </a:r>
            <a:r>
              <a:rPr lang="en-US" sz="1600" dirty="0" err="1" smtClean="0"/>
              <a:t>trigPin</a:t>
            </a:r>
            <a:r>
              <a:rPr lang="en-US" sz="1600" dirty="0" smtClean="0"/>
              <a:t>, LOW);</a:t>
            </a:r>
          </a:p>
          <a:p>
            <a:pPr algn="l" rtl="0"/>
            <a:r>
              <a:rPr lang="en-US" sz="1600" dirty="0" smtClean="0"/>
              <a:t>    duration = </a:t>
            </a:r>
            <a:r>
              <a:rPr lang="en-US" sz="1600" dirty="0" err="1" smtClean="0"/>
              <a:t>pulseIn</a:t>
            </a:r>
            <a:r>
              <a:rPr lang="en-US" sz="1600" dirty="0" smtClean="0"/>
              <a:t>(</a:t>
            </a:r>
            <a:r>
              <a:rPr lang="en-US" sz="1600" dirty="0" err="1" smtClean="0"/>
              <a:t>echoPin</a:t>
            </a:r>
            <a:r>
              <a:rPr lang="en-US" sz="1600" dirty="0" smtClean="0"/>
              <a:t>, HIGH);</a:t>
            </a:r>
          </a:p>
          <a:p>
            <a:pPr algn="l" rtl="0"/>
            <a:r>
              <a:rPr lang="en-US" sz="1600" dirty="0" smtClean="0"/>
              <a:t>    distance = (duration * 0.034 / 2);</a:t>
            </a:r>
          </a:p>
          <a:p>
            <a:pPr algn="l" rtl="0"/>
            <a:r>
              <a:rPr lang="en-US" sz="1600" dirty="0" smtClean="0"/>
              <a:t>    </a:t>
            </a:r>
            <a:r>
              <a:rPr lang="en-US" sz="1600" dirty="0" err="1" smtClean="0"/>
              <a:t>Serial.print</a:t>
            </a:r>
            <a:r>
              <a:rPr lang="en-US" sz="1600" dirty="0" smtClean="0"/>
              <a:t>("Distance: ");</a:t>
            </a:r>
          </a:p>
          <a:p>
            <a:pPr algn="l" rtl="0"/>
            <a:r>
              <a:rPr lang="en-US" sz="1600" dirty="0" smtClean="0"/>
              <a:t>    </a:t>
            </a:r>
            <a:r>
              <a:rPr lang="en-US" sz="1600" dirty="0" err="1" smtClean="0"/>
              <a:t>Serial.print</a:t>
            </a:r>
            <a:r>
              <a:rPr lang="en-US" sz="1600" dirty="0" smtClean="0"/>
              <a:t>(distance);</a:t>
            </a:r>
          </a:p>
          <a:p>
            <a:pPr algn="l" rtl="0"/>
            <a:r>
              <a:rPr lang="en-US" sz="1600" dirty="0" smtClean="0"/>
              <a:t>    </a:t>
            </a:r>
            <a:r>
              <a:rPr lang="en-US" sz="1600" dirty="0" err="1" smtClean="0"/>
              <a:t>Serial.println</a:t>
            </a:r>
            <a:r>
              <a:rPr lang="en-US" sz="1600" dirty="0" smtClean="0"/>
              <a:t>(" cm");</a:t>
            </a:r>
          </a:p>
          <a:p>
            <a:pPr algn="l" rtl="0"/>
            <a:r>
              <a:rPr lang="en-US" sz="1600" dirty="0" smtClean="0"/>
              <a:t>    if (distance&lt;10)</a:t>
            </a:r>
          </a:p>
          <a:p>
            <a:pPr algn="l" rtl="0"/>
            <a:r>
              <a:rPr lang="en-US" sz="1600" dirty="0" smtClean="0"/>
              <a:t>   </a:t>
            </a:r>
            <a:r>
              <a:rPr lang="en-US" sz="1400" dirty="0" smtClean="0"/>
              <a:t> {</a:t>
            </a:r>
          </a:p>
          <a:p>
            <a:pPr algn="l" rtl="0"/>
            <a:r>
              <a:rPr lang="en-US" sz="1600" dirty="0" smtClean="0"/>
              <a:t>     </a:t>
            </a:r>
            <a:r>
              <a:rPr lang="en-US" sz="1600" dirty="0" err="1" smtClean="0"/>
              <a:t>digitalWrite</a:t>
            </a:r>
            <a:r>
              <a:rPr lang="en-US" sz="1600" dirty="0" smtClean="0"/>
              <a:t>(</a:t>
            </a:r>
            <a:r>
              <a:rPr lang="en-US" sz="1600" dirty="0" err="1" smtClean="0"/>
              <a:t>LEDPin</a:t>
            </a:r>
            <a:r>
              <a:rPr lang="en-US" sz="1600" dirty="0" smtClean="0"/>
              <a:t>, HIGH);</a:t>
            </a:r>
          </a:p>
          <a:p>
            <a:pPr algn="l" rtl="0"/>
            <a:r>
              <a:rPr lang="en-US" sz="1600" dirty="0" smtClean="0"/>
              <a:t>     delay(1000);</a:t>
            </a:r>
          </a:p>
          <a:p>
            <a:pPr algn="l" rtl="0"/>
            <a:r>
              <a:rPr lang="en-US" sz="1600" dirty="0" smtClean="0"/>
              <a:t>     </a:t>
            </a:r>
            <a:r>
              <a:rPr lang="en-US" sz="1600" dirty="0" err="1" smtClean="0"/>
              <a:t>digitalWrite</a:t>
            </a:r>
            <a:r>
              <a:rPr lang="en-US" sz="1600" dirty="0" smtClean="0"/>
              <a:t>(</a:t>
            </a:r>
            <a:r>
              <a:rPr lang="en-US" sz="1600" dirty="0" err="1" smtClean="0"/>
              <a:t>LEDPin</a:t>
            </a:r>
            <a:r>
              <a:rPr lang="en-US" sz="1600" dirty="0" smtClean="0"/>
              <a:t>, HIGH);</a:t>
            </a:r>
          </a:p>
          <a:p>
            <a:pPr algn="l" rtl="0"/>
            <a:r>
              <a:rPr lang="en-US" sz="1600" dirty="0" smtClean="0"/>
              <a:t>     delay(</a:t>
            </a:r>
            <a:r>
              <a:rPr lang="en-US" sz="1600" dirty="0" err="1" smtClean="0"/>
              <a:t>blinkDelay</a:t>
            </a:r>
            <a:r>
              <a:rPr lang="en-US" sz="1600" dirty="0" smtClean="0"/>
              <a:t>);</a:t>
            </a:r>
          </a:p>
          <a:p>
            <a:pPr algn="l" rtl="0"/>
            <a:r>
              <a:rPr lang="en-US" sz="1600" dirty="0" smtClean="0"/>
              <a:t>     </a:t>
            </a:r>
            <a:r>
              <a:rPr lang="en-US" sz="1600" dirty="0" err="1" smtClean="0"/>
              <a:t>digitalWrite</a:t>
            </a:r>
            <a:r>
              <a:rPr lang="en-US" sz="1600" dirty="0" smtClean="0"/>
              <a:t>(</a:t>
            </a:r>
            <a:r>
              <a:rPr lang="en-US" sz="1600" dirty="0" err="1" smtClean="0"/>
              <a:t>LEDPin</a:t>
            </a:r>
            <a:r>
              <a:rPr lang="en-US" sz="1600" dirty="0" smtClean="0"/>
              <a:t>, LOW);</a:t>
            </a:r>
          </a:p>
          <a:p>
            <a:pPr algn="l" rtl="0"/>
            <a:r>
              <a:rPr lang="en-US" sz="1600" dirty="0" smtClean="0"/>
              <a:t>     delay(</a:t>
            </a:r>
            <a:r>
              <a:rPr lang="en-US" sz="1600" dirty="0" err="1" smtClean="0"/>
              <a:t>blinkDelay</a:t>
            </a:r>
            <a:r>
              <a:rPr lang="en-US" sz="1600" dirty="0" smtClean="0"/>
              <a:t>);*/</a:t>
            </a:r>
          </a:p>
          <a:p>
            <a:pPr algn="l" rtl="0"/>
            <a:r>
              <a:rPr lang="en-US" sz="1400" dirty="0" smtClean="0"/>
              <a:t>    }</a:t>
            </a:r>
          </a:p>
          <a:p>
            <a:pPr algn="l" rtl="0"/>
            <a:r>
              <a:rPr lang="en-US" sz="1600" dirty="0" smtClean="0"/>
              <a:t>    else</a:t>
            </a:r>
          </a:p>
          <a:p>
            <a:pPr algn="l" rtl="0"/>
            <a:r>
              <a:rPr lang="en-US" sz="1600" dirty="0" smtClean="0"/>
              <a:t> </a:t>
            </a:r>
            <a:r>
              <a:rPr lang="en-US" sz="1400" dirty="0" smtClean="0"/>
              <a:t>   {</a:t>
            </a:r>
          </a:p>
          <a:p>
            <a:pPr algn="l" rtl="0"/>
            <a:r>
              <a:rPr lang="en-US" sz="1600" dirty="0" smtClean="0"/>
              <a:t>      </a:t>
            </a:r>
            <a:r>
              <a:rPr lang="en-US" sz="1600" dirty="0" err="1" smtClean="0"/>
              <a:t>digitalWrite</a:t>
            </a:r>
            <a:r>
              <a:rPr lang="en-US" sz="1600" dirty="0" smtClean="0"/>
              <a:t>(</a:t>
            </a:r>
            <a:r>
              <a:rPr lang="en-US" sz="1600" dirty="0" err="1" smtClean="0"/>
              <a:t>LEDPin</a:t>
            </a:r>
            <a:r>
              <a:rPr lang="en-US" sz="1600" dirty="0" smtClean="0"/>
              <a:t>, LOW);</a:t>
            </a:r>
          </a:p>
          <a:p>
            <a:pPr algn="l" rtl="0"/>
            <a:r>
              <a:rPr lang="en-US" sz="1600" dirty="0" smtClean="0"/>
              <a:t>     delay(1000);</a:t>
            </a:r>
          </a:p>
          <a:p>
            <a:pPr algn="l" rtl="0"/>
            <a:r>
              <a:rPr lang="en-US" sz="1400" dirty="0" smtClean="0"/>
              <a:t>    }</a:t>
            </a:r>
          </a:p>
          <a:p>
            <a:pPr algn="l"/>
            <a:r>
              <a:rPr lang="en-US" sz="1600" dirty="0" smtClean="0"/>
              <a:t/>
            </a:r>
            <a:br>
              <a:rPr lang="en-US" sz="1600" dirty="0" smtClean="0"/>
            </a:br>
            <a:endParaRPr sz="1600" dirty="0"/>
          </a:p>
        </p:txBody>
      </p:sp>
      <p:sp>
        <p:nvSpPr>
          <p:cNvPr id="2" name="Right Brace 1"/>
          <p:cNvSpPr/>
          <p:nvPr/>
        </p:nvSpPr>
        <p:spPr>
          <a:xfrm>
            <a:off x="3301280" y="481991"/>
            <a:ext cx="411480" cy="1043935"/>
          </a:xfrm>
          <a:prstGeom prst="rightBrace">
            <a:avLst/>
          </a:prstGeom>
          <a:ln w="19050">
            <a:solidFill>
              <a:srgbClr val="02616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3886200" y="781700"/>
            <a:ext cx="2225288" cy="369332"/>
          </a:xfrm>
          <a:prstGeom prst="rect">
            <a:avLst/>
          </a:prstGeom>
        </p:spPr>
        <p:txBody>
          <a:bodyPr wrap="none">
            <a:spAutoFit/>
          </a:bodyPr>
          <a:lstStyle/>
          <a:p>
            <a:r>
              <a:rPr lang="he-IL" b="1" dirty="0">
                <a:solidFill>
                  <a:srgbClr val="000000"/>
                </a:solidFill>
                <a:latin typeface="Calibri" panose="020F0502020204030204" pitchFamily="34" charset="0"/>
              </a:rPr>
              <a:t>הפעלת חיישן המרחק </a:t>
            </a:r>
            <a:endParaRPr lang="en-US" dirty="0"/>
          </a:p>
        </p:txBody>
      </p:sp>
      <p:sp>
        <p:nvSpPr>
          <p:cNvPr id="6" name="Right Brace 5"/>
          <p:cNvSpPr/>
          <p:nvPr/>
        </p:nvSpPr>
        <p:spPr>
          <a:xfrm>
            <a:off x="3276430" y="3360420"/>
            <a:ext cx="411480" cy="1331642"/>
          </a:xfrm>
          <a:prstGeom prst="rightBrace">
            <a:avLst/>
          </a:prstGeom>
          <a:ln w="19050">
            <a:solidFill>
              <a:srgbClr val="02616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4801514" y="1544322"/>
            <a:ext cx="1309974" cy="369332"/>
          </a:xfrm>
          <a:prstGeom prst="rect">
            <a:avLst/>
          </a:prstGeom>
        </p:spPr>
        <p:txBody>
          <a:bodyPr wrap="none">
            <a:spAutoFit/>
          </a:bodyPr>
          <a:lstStyle/>
          <a:p>
            <a:r>
              <a:rPr lang="he-IL" b="1" dirty="0" smtClean="0">
                <a:solidFill>
                  <a:srgbClr val="000000"/>
                </a:solidFill>
                <a:latin typeface="Calibri" panose="020F0502020204030204" pitchFamily="34" charset="0"/>
              </a:rPr>
              <a:t>מדידת הזמן</a:t>
            </a:r>
            <a:endParaRPr lang="en-US" dirty="0"/>
          </a:p>
        </p:txBody>
      </p:sp>
      <p:sp>
        <p:nvSpPr>
          <p:cNvPr id="8" name="Rectangle 7"/>
          <p:cNvSpPr/>
          <p:nvPr/>
        </p:nvSpPr>
        <p:spPr>
          <a:xfrm>
            <a:off x="3495708" y="3754949"/>
            <a:ext cx="2611612" cy="646331"/>
          </a:xfrm>
          <a:prstGeom prst="rect">
            <a:avLst/>
          </a:prstGeom>
        </p:spPr>
        <p:txBody>
          <a:bodyPr wrap="none">
            <a:spAutoFit/>
          </a:bodyPr>
          <a:lstStyle/>
          <a:p>
            <a:r>
              <a:rPr lang="he-IL" b="1" dirty="0" smtClean="0">
                <a:solidFill>
                  <a:srgbClr val="000000"/>
                </a:solidFill>
                <a:latin typeface="Calibri" panose="020F0502020204030204" pitchFamily="34" charset="0"/>
              </a:rPr>
              <a:t>הדלקת הנורה וכיבויה </a:t>
            </a:r>
          </a:p>
          <a:p>
            <a:r>
              <a:rPr lang="he-IL" b="1" dirty="0" smtClean="0">
                <a:solidFill>
                  <a:srgbClr val="000000"/>
                </a:solidFill>
                <a:latin typeface="Calibri" panose="020F0502020204030204" pitchFamily="34" charset="0"/>
              </a:rPr>
              <a:t>אם המרחק קטן מ-10 ס"מ</a:t>
            </a:r>
            <a:endParaRPr lang="en-US" dirty="0"/>
          </a:p>
        </p:txBody>
      </p:sp>
      <p:sp>
        <p:nvSpPr>
          <p:cNvPr id="9" name="Rectangle 8"/>
          <p:cNvSpPr/>
          <p:nvPr/>
        </p:nvSpPr>
        <p:spPr>
          <a:xfrm>
            <a:off x="4615566" y="1784031"/>
            <a:ext cx="1495922" cy="369332"/>
          </a:xfrm>
          <a:prstGeom prst="rect">
            <a:avLst/>
          </a:prstGeom>
        </p:spPr>
        <p:txBody>
          <a:bodyPr wrap="none">
            <a:spAutoFit/>
          </a:bodyPr>
          <a:lstStyle/>
          <a:p>
            <a:r>
              <a:rPr lang="he-IL" b="1" dirty="0" smtClean="0">
                <a:solidFill>
                  <a:srgbClr val="000000"/>
                </a:solidFill>
                <a:latin typeface="Calibri" panose="020F0502020204030204" pitchFamily="34" charset="0"/>
              </a:rPr>
              <a:t>חישוב המרחק</a:t>
            </a:r>
            <a:endParaRPr lang="en-US" dirty="0"/>
          </a:p>
        </p:txBody>
      </p:sp>
      <p:cxnSp>
        <p:nvCxnSpPr>
          <p:cNvPr id="5" name="Straight Connector 4"/>
          <p:cNvCxnSpPr/>
          <p:nvPr/>
        </p:nvCxnSpPr>
        <p:spPr>
          <a:xfrm>
            <a:off x="3712760" y="1728988"/>
            <a:ext cx="1088754" cy="0"/>
          </a:xfrm>
          <a:prstGeom prst="line">
            <a:avLst/>
          </a:prstGeom>
          <a:ln w="19050">
            <a:solidFill>
              <a:srgbClr val="02616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07020" y="1995688"/>
            <a:ext cx="1088754" cy="0"/>
          </a:xfrm>
          <a:prstGeom prst="line">
            <a:avLst/>
          </a:prstGeom>
          <a:ln w="19050">
            <a:solidFill>
              <a:srgbClr val="026163"/>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059837" y="2707401"/>
            <a:ext cx="2045753" cy="369332"/>
          </a:xfrm>
          <a:prstGeom prst="rect">
            <a:avLst/>
          </a:prstGeom>
        </p:spPr>
        <p:txBody>
          <a:bodyPr wrap="none">
            <a:spAutoFit/>
          </a:bodyPr>
          <a:lstStyle/>
          <a:p>
            <a:r>
              <a:rPr lang="he-IL" b="1" dirty="0" smtClean="0">
                <a:solidFill>
                  <a:srgbClr val="000000"/>
                </a:solidFill>
                <a:latin typeface="Calibri" panose="020F0502020204030204" pitchFamily="34" charset="0"/>
              </a:rPr>
              <a:t>בדיקת תנאי המרחק</a:t>
            </a:r>
            <a:endParaRPr lang="en-US" dirty="0"/>
          </a:p>
        </p:txBody>
      </p:sp>
      <p:cxnSp>
        <p:nvCxnSpPr>
          <p:cNvPr id="19" name="Straight Connector 18"/>
          <p:cNvCxnSpPr/>
          <p:nvPr/>
        </p:nvCxnSpPr>
        <p:spPr>
          <a:xfrm>
            <a:off x="2599156" y="2940964"/>
            <a:ext cx="1088754" cy="0"/>
          </a:xfrm>
          <a:prstGeom prst="line">
            <a:avLst/>
          </a:prstGeom>
          <a:ln w="19050">
            <a:solidFill>
              <a:srgbClr val="026163"/>
            </a:solidFill>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a:off x="3203299" y="5125080"/>
            <a:ext cx="303721" cy="877786"/>
          </a:xfrm>
          <a:prstGeom prst="rightBrace">
            <a:avLst/>
          </a:prstGeom>
          <a:ln w="19050">
            <a:solidFill>
              <a:srgbClr val="02616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3554120" y="5370278"/>
            <a:ext cx="2662909" cy="369332"/>
          </a:xfrm>
          <a:prstGeom prst="rect">
            <a:avLst/>
          </a:prstGeom>
        </p:spPr>
        <p:txBody>
          <a:bodyPr wrap="none">
            <a:spAutoFit/>
          </a:bodyPr>
          <a:lstStyle/>
          <a:p>
            <a:r>
              <a:rPr lang="he-IL" b="1" dirty="0" smtClean="0">
                <a:solidFill>
                  <a:srgbClr val="000000"/>
                </a:solidFill>
                <a:latin typeface="Calibri" panose="020F0502020204030204" pitchFamily="34" charset="0"/>
              </a:rPr>
              <a:t>אחרת הנורה נשארת כבויה</a:t>
            </a:r>
            <a:endParaRPr lang="en-US" dirty="0"/>
          </a:p>
        </p:txBody>
      </p:sp>
    </p:spTree>
    <p:extLst>
      <p:ext uri="{BB962C8B-B14F-4D97-AF65-F5344CB8AC3E}">
        <p14:creationId xmlns:p14="http://schemas.microsoft.com/office/powerpoint/2010/main" val="21446061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משימת </a:t>
            </a:r>
            <a:r>
              <a:rPr lang="he-IL" dirty="0" smtClean="0"/>
              <a:t>הרחבה 2- </a:t>
            </a:r>
            <a:r>
              <a:rPr lang="he-IL" dirty="0"/>
              <a:t>שינוי </a:t>
            </a:r>
            <a:r>
              <a:rPr lang="he-IL" dirty="0" smtClean="0"/>
              <a:t>המרחק</a:t>
            </a:r>
            <a:endParaRPr lang="en-US" dirty="0"/>
          </a:p>
        </p:txBody>
      </p:sp>
      <p:sp>
        <p:nvSpPr>
          <p:cNvPr id="3" name="Content Placeholder 2"/>
          <p:cNvSpPr>
            <a:spLocks noGrp="1"/>
          </p:cNvSpPr>
          <p:nvPr>
            <p:ph idx="1"/>
          </p:nvPr>
        </p:nvSpPr>
        <p:spPr>
          <a:xfrm>
            <a:off x="628650" y="1745653"/>
            <a:ext cx="8128000" cy="4229037"/>
          </a:xfrm>
        </p:spPr>
        <p:txBody>
          <a:bodyPr/>
          <a:lstStyle/>
          <a:p>
            <a:pPr marL="0" indent="0" algn="ctr">
              <a:buNone/>
            </a:pPr>
            <a:r>
              <a:rPr lang="he-IL" sz="2000" dirty="0" smtClean="0"/>
              <a:t>לעיתים נרצה לשנות את המרחק שבו הנורה נדלקת.</a:t>
            </a:r>
          </a:p>
          <a:p>
            <a:pPr marL="0" indent="0" algn="ctr">
              <a:buNone/>
            </a:pPr>
            <a:endParaRPr lang="he-IL" sz="2000" dirty="0"/>
          </a:p>
          <a:p>
            <a:pPr marL="0" indent="0" algn="ctr">
              <a:buNone/>
            </a:pPr>
            <a:r>
              <a:rPr lang="he-IL" sz="2000" dirty="0"/>
              <a:t>לאיזה צורך יכול לשמש שינוי המרחק אם נרצה ליצור מערכת משוב? </a:t>
            </a:r>
          </a:p>
          <a:p>
            <a:pPr marL="0" indent="0" algn="ctr">
              <a:buNone/>
            </a:pPr>
            <a:r>
              <a:rPr lang="he-IL" sz="2000" dirty="0" smtClean="0"/>
              <a:t> </a:t>
            </a:r>
            <a:r>
              <a:rPr lang="he-IL" dirty="0"/>
              <a:t/>
            </a:r>
            <a:br>
              <a:rPr lang="he-IL" dirty="0"/>
            </a:b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61</a:t>
            </a:fld>
            <a:endParaRPr lang="en-US" dirty="0"/>
          </a:p>
        </p:txBody>
      </p:sp>
    </p:spTree>
    <p:extLst>
      <p:ext uri="{BB962C8B-B14F-4D97-AF65-F5344CB8AC3E}">
        <p14:creationId xmlns:p14="http://schemas.microsoft.com/office/powerpoint/2010/main" val="40894050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45653"/>
            <a:ext cx="8128000" cy="4229037"/>
          </a:xfrm>
        </p:spPr>
        <p:txBody>
          <a:bodyPr/>
          <a:lstStyle/>
          <a:p>
            <a:r>
              <a:rPr lang="he-IL" sz="2000" dirty="0" smtClean="0"/>
              <a:t>קראו את הקוד (התוכנה) של מערכת זו וזהו </a:t>
            </a:r>
            <a:r>
              <a:rPr lang="he-IL" sz="2000" dirty="0"/>
              <a:t>את החלק שגורם להדלקת הנורה במרחק של 10 ס"מ</a:t>
            </a:r>
            <a:r>
              <a:rPr lang="he-IL" sz="2000" dirty="0" smtClean="0"/>
              <a:t>.</a:t>
            </a:r>
          </a:p>
          <a:p>
            <a:r>
              <a:rPr lang="he-IL" sz="2000" dirty="0" smtClean="0"/>
              <a:t>שנו מרחק </a:t>
            </a:r>
            <a:r>
              <a:rPr lang="he-IL" sz="2000" dirty="0"/>
              <a:t>זה ל 15 ס"מ. </a:t>
            </a:r>
            <a:endParaRPr lang="he-IL" sz="2000" dirty="0" smtClean="0"/>
          </a:p>
          <a:p>
            <a:r>
              <a:rPr lang="he-IL" sz="2000" dirty="0" smtClean="0"/>
              <a:t>בדקו </a:t>
            </a:r>
            <a:r>
              <a:rPr lang="he-IL" sz="2000" dirty="0"/>
              <a:t>האם הצלחתם</a:t>
            </a:r>
            <a:r>
              <a:rPr lang="he-IL" sz="2000" dirty="0" smtClean="0"/>
              <a:t>.</a:t>
            </a:r>
          </a:p>
          <a:p>
            <a:endParaRPr lang="he-IL" sz="2000" dirty="0"/>
          </a:p>
          <a:p>
            <a:pPr marL="0" indent="0" algn="ctr">
              <a:buNone/>
            </a:pPr>
            <a:r>
              <a:rPr lang="he-IL" sz="2000" dirty="0" smtClean="0"/>
              <a:t> </a:t>
            </a:r>
            <a:r>
              <a:rPr lang="he-IL" dirty="0"/>
              <a:t/>
            </a:r>
            <a:br>
              <a:rPr lang="he-IL" dirty="0"/>
            </a:b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62</a:t>
            </a:fld>
            <a:endParaRPr lang="en-US" dirty="0"/>
          </a:p>
        </p:txBody>
      </p:sp>
      <p:sp>
        <p:nvSpPr>
          <p:cNvPr id="8" name="Title 1"/>
          <p:cNvSpPr>
            <a:spLocks noGrp="1"/>
          </p:cNvSpPr>
          <p:nvPr>
            <p:ph type="title"/>
          </p:nvPr>
        </p:nvSpPr>
        <p:spPr>
          <a:xfrm>
            <a:off x="628650" y="209963"/>
            <a:ext cx="8141311" cy="1154029"/>
          </a:xfrm>
        </p:spPr>
        <p:txBody>
          <a:bodyPr/>
          <a:lstStyle/>
          <a:p>
            <a:r>
              <a:rPr lang="he-IL" dirty="0"/>
              <a:t>משימת </a:t>
            </a:r>
            <a:r>
              <a:rPr lang="he-IL" dirty="0" smtClean="0"/>
              <a:t>הרחבה 2- </a:t>
            </a:r>
            <a:r>
              <a:rPr lang="he-IL" dirty="0"/>
              <a:t>שינוי </a:t>
            </a:r>
            <a:r>
              <a:rPr lang="he-IL" dirty="0" smtClean="0"/>
              <a:t>המרחק</a:t>
            </a:r>
            <a:endParaRPr lang="en-US" dirty="0"/>
          </a:p>
        </p:txBody>
      </p:sp>
    </p:spTree>
    <p:extLst>
      <p:ext uri="{BB962C8B-B14F-4D97-AF65-F5344CB8AC3E}">
        <p14:creationId xmlns:p14="http://schemas.microsoft.com/office/powerpoint/2010/main" val="17495820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45653"/>
            <a:ext cx="8128000" cy="4229037"/>
          </a:xfrm>
        </p:spPr>
        <p:txBody>
          <a:bodyPr/>
          <a:lstStyle/>
          <a:p>
            <a:r>
              <a:rPr lang="he-IL" sz="2000" dirty="0" smtClean="0"/>
              <a:t>קראו את הקוד (התוכנה) של מערכת זו וזהו </a:t>
            </a:r>
            <a:r>
              <a:rPr lang="he-IL" sz="2000" dirty="0"/>
              <a:t>את החלק שגורם להדלקת הנורה במרחק של 10 ס"מ</a:t>
            </a:r>
            <a:r>
              <a:rPr lang="he-IL" sz="2000" dirty="0" smtClean="0"/>
              <a:t>.</a:t>
            </a:r>
          </a:p>
          <a:p>
            <a:r>
              <a:rPr lang="he-IL" sz="2000" dirty="0" smtClean="0"/>
              <a:t>שנו מרחק </a:t>
            </a:r>
            <a:r>
              <a:rPr lang="he-IL" sz="2000" dirty="0"/>
              <a:t>זה ל 15 ס"מ. </a:t>
            </a:r>
            <a:endParaRPr lang="he-IL" sz="2000" dirty="0" smtClean="0"/>
          </a:p>
          <a:p>
            <a:r>
              <a:rPr lang="he-IL" sz="2000" dirty="0" smtClean="0"/>
              <a:t>בדקו </a:t>
            </a:r>
            <a:r>
              <a:rPr lang="he-IL" sz="2000" dirty="0"/>
              <a:t>האם הצלחתם.</a:t>
            </a:r>
          </a:p>
          <a:p>
            <a:pPr marL="0" indent="0">
              <a:buNone/>
            </a:pPr>
            <a:r>
              <a:rPr lang="he-IL" dirty="0"/>
              <a:t/>
            </a:r>
            <a:br>
              <a:rPr lang="he-IL" dirty="0"/>
            </a:b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63</a:t>
            </a:fld>
            <a:endParaRPr lang="en-US" dirty="0"/>
          </a:p>
        </p:txBody>
      </p:sp>
      <p:sp>
        <p:nvSpPr>
          <p:cNvPr id="6" name="Rectangle 5"/>
          <p:cNvSpPr/>
          <p:nvPr/>
        </p:nvSpPr>
        <p:spPr>
          <a:xfrm>
            <a:off x="546056" y="3266222"/>
            <a:ext cx="8051887" cy="3477875"/>
          </a:xfrm>
          <a:prstGeom prst="rect">
            <a:avLst/>
          </a:prstGeom>
        </p:spPr>
        <p:txBody>
          <a:bodyPr wrap="square">
            <a:spAutoFit/>
          </a:bodyPr>
          <a:lstStyle/>
          <a:p>
            <a:pPr>
              <a:spcAft>
                <a:spcPts val="1600"/>
              </a:spcAft>
            </a:pPr>
            <a:r>
              <a:rPr lang="he-IL" dirty="0">
                <a:solidFill>
                  <a:srgbClr val="217F2C"/>
                </a:solidFill>
                <a:latin typeface="Arial" panose="020B0604020202020204" pitchFamily="34" charset="0"/>
              </a:rPr>
              <a:t>המשתנה שמאחסן את המרחק שנקרא מהחיישן הוא המשתנה ששמו </a:t>
            </a:r>
            <a:r>
              <a:rPr lang="en-US" b="1" dirty="0" smtClean="0">
                <a:solidFill>
                  <a:srgbClr val="217F2C"/>
                </a:solidFill>
                <a:latin typeface="Arial" panose="020B0604020202020204" pitchFamily="34" charset="0"/>
              </a:rPr>
              <a:t>distance</a:t>
            </a:r>
            <a:r>
              <a:rPr lang="he-IL" b="1" dirty="0" smtClean="0">
                <a:solidFill>
                  <a:srgbClr val="217F2C"/>
                </a:solidFill>
                <a:latin typeface="Arial" panose="020B0604020202020204" pitchFamily="34" charset="0"/>
              </a:rPr>
              <a:t>.</a:t>
            </a:r>
            <a:endParaRPr lang="he-IL" dirty="0" smtClean="0">
              <a:solidFill>
                <a:srgbClr val="217F2C"/>
              </a:solidFill>
              <a:latin typeface="Arial" panose="020B0604020202020204" pitchFamily="34" charset="0"/>
            </a:endParaRPr>
          </a:p>
          <a:p>
            <a:pPr>
              <a:spcAft>
                <a:spcPts val="1600"/>
              </a:spcAft>
            </a:pPr>
            <a:r>
              <a:rPr lang="he-IL" dirty="0" smtClean="0">
                <a:solidFill>
                  <a:srgbClr val="217F2C"/>
                </a:solidFill>
                <a:latin typeface="Arial" panose="020B0604020202020204" pitchFamily="34" charset="0"/>
              </a:rPr>
              <a:t>השורה </a:t>
            </a:r>
            <a:r>
              <a:rPr lang="he-IL" dirty="0">
                <a:solidFill>
                  <a:srgbClr val="217F2C"/>
                </a:solidFill>
                <a:latin typeface="Arial" panose="020B0604020202020204" pitchFamily="34" charset="0"/>
              </a:rPr>
              <a:t>הראשונה </a:t>
            </a:r>
            <a:r>
              <a:rPr lang="he-IL" dirty="0" smtClean="0">
                <a:solidFill>
                  <a:srgbClr val="217F2C"/>
                </a:solidFill>
                <a:latin typeface="Arial" panose="020B0604020202020204" pitchFamily="34" charset="0"/>
              </a:rPr>
              <a:t>בחלק הרלוונטי של הקוד </a:t>
            </a:r>
            <a:r>
              <a:rPr lang="he-IL" dirty="0">
                <a:solidFill>
                  <a:srgbClr val="217F2C"/>
                </a:solidFill>
                <a:latin typeface="Arial" panose="020B0604020202020204" pitchFamily="34" charset="0"/>
              </a:rPr>
              <a:t>היא הבדיקה אם המרחק קטן מ 10 </a:t>
            </a:r>
            <a:r>
              <a:rPr lang="he-IL" dirty="0" smtClean="0">
                <a:solidFill>
                  <a:srgbClr val="217F2C"/>
                </a:solidFill>
                <a:latin typeface="Arial" panose="020B0604020202020204" pitchFamily="34" charset="0"/>
              </a:rPr>
              <a:t>ועלינו </a:t>
            </a:r>
            <a:r>
              <a:rPr lang="he-IL" dirty="0">
                <a:solidFill>
                  <a:srgbClr val="217F2C"/>
                </a:solidFill>
                <a:latin typeface="Arial" panose="020B0604020202020204" pitchFamily="34" charset="0"/>
              </a:rPr>
              <a:t>לשנותה אם ברצוננו לשנות את מרחק הפעלת הנורה.</a:t>
            </a:r>
            <a:endParaRPr lang="he-IL" dirty="0"/>
          </a:p>
          <a:p>
            <a:pPr marL="457200" algn="l" rtl="0">
              <a:spcBef>
                <a:spcPts val="0"/>
              </a:spcBef>
              <a:spcAft>
                <a:spcPts val="1600"/>
              </a:spcAft>
            </a:pPr>
            <a:r>
              <a:rPr lang="he-IL" b="1" dirty="0">
                <a:solidFill>
                  <a:srgbClr val="444444"/>
                </a:solidFill>
                <a:latin typeface="Arial" panose="020B0604020202020204" pitchFamily="34" charset="0"/>
              </a:rPr>
              <a:t> </a:t>
            </a:r>
            <a:r>
              <a:rPr lang="en-US" dirty="0">
                <a:solidFill>
                  <a:srgbClr val="217F2C"/>
                </a:solidFill>
                <a:latin typeface="Arial" panose="020B0604020202020204" pitchFamily="34" charset="0"/>
              </a:rPr>
              <a:t>if(</a:t>
            </a:r>
            <a:r>
              <a:rPr lang="en-US" b="1" dirty="0">
                <a:solidFill>
                  <a:srgbClr val="217F2C"/>
                </a:solidFill>
                <a:latin typeface="Arial" panose="020B0604020202020204" pitchFamily="34" charset="0"/>
              </a:rPr>
              <a:t>distance&lt;10</a:t>
            </a:r>
            <a:r>
              <a:rPr lang="en-US" dirty="0">
                <a:solidFill>
                  <a:srgbClr val="217F2C"/>
                </a:solidFill>
                <a:latin typeface="Arial" panose="020B0604020202020204" pitchFamily="34" charset="0"/>
              </a:rPr>
              <a:t>)</a:t>
            </a:r>
            <a:br>
              <a:rPr lang="en-US" dirty="0">
                <a:solidFill>
                  <a:srgbClr val="217F2C"/>
                </a:solidFill>
                <a:latin typeface="Arial" panose="020B0604020202020204" pitchFamily="34" charset="0"/>
              </a:rPr>
            </a:br>
            <a:r>
              <a:rPr lang="en-US" dirty="0">
                <a:solidFill>
                  <a:srgbClr val="217F2C"/>
                </a:solidFill>
                <a:latin typeface="Arial" panose="020B0604020202020204" pitchFamily="34" charset="0"/>
              </a:rPr>
              <a:t>      </a:t>
            </a:r>
            <a:r>
              <a:rPr lang="en-US" dirty="0" err="1">
                <a:solidFill>
                  <a:srgbClr val="217F2C"/>
                </a:solidFill>
                <a:latin typeface="Arial" panose="020B0604020202020204" pitchFamily="34" charset="0"/>
              </a:rPr>
              <a:t>digitalWrite</a:t>
            </a:r>
            <a:r>
              <a:rPr lang="en-US" dirty="0">
                <a:solidFill>
                  <a:srgbClr val="217F2C"/>
                </a:solidFill>
                <a:latin typeface="Arial" panose="020B0604020202020204" pitchFamily="34" charset="0"/>
              </a:rPr>
              <a:t>(</a:t>
            </a:r>
            <a:r>
              <a:rPr lang="en-US" dirty="0" err="1">
                <a:solidFill>
                  <a:srgbClr val="217F2C"/>
                </a:solidFill>
                <a:latin typeface="Arial" panose="020B0604020202020204" pitchFamily="34" charset="0"/>
              </a:rPr>
              <a:t>LEDPin</a:t>
            </a:r>
            <a:r>
              <a:rPr lang="en-US" dirty="0">
                <a:solidFill>
                  <a:srgbClr val="217F2C"/>
                </a:solidFill>
                <a:latin typeface="Arial" panose="020B0604020202020204" pitchFamily="34" charset="0"/>
              </a:rPr>
              <a:t>, HIGH);</a:t>
            </a:r>
            <a:br>
              <a:rPr lang="en-US" dirty="0">
                <a:solidFill>
                  <a:srgbClr val="217F2C"/>
                </a:solidFill>
                <a:latin typeface="Arial" panose="020B0604020202020204" pitchFamily="34" charset="0"/>
              </a:rPr>
            </a:br>
            <a:r>
              <a:rPr lang="en-US" dirty="0">
                <a:solidFill>
                  <a:srgbClr val="217F2C"/>
                </a:solidFill>
                <a:latin typeface="Arial" panose="020B0604020202020204" pitchFamily="34" charset="0"/>
              </a:rPr>
              <a:t>  else</a:t>
            </a:r>
            <a:br>
              <a:rPr lang="en-US" dirty="0">
                <a:solidFill>
                  <a:srgbClr val="217F2C"/>
                </a:solidFill>
                <a:latin typeface="Arial" panose="020B0604020202020204" pitchFamily="34" charset="0"/>
              </a:rPr>
            </a:br>
            <a:r>
              <a:rPr lang="en-US" dirty="0">
                <a:solidFill>
                  <a:srgbClr val="217F2C"/>
                </a:solidFill>
                <a:latin typeface="Arial" panose="020B0604020202020204" pitchFamily="34" charset="0"/>
              </a:rPr>
              <a:t>    </a:t>
            </a:r>
            <a:r>
              <a:rPr lang="en-US" dirty="0" err="1">
                <a:solidFill>
                  <a:srgbClr val="217F2C"/>
                </a:solidFill>
                <a:latin typeface="Arial" panose="020B0604020202020204" pitchFamily="34" charset="0"/>
              </a:rPr>
              <a:t>digitalWrite</a:t>
            </a:r>
            <a:r>
              <a:rPr lang="en-US" dirty="0">
                <a:solidFill>
                  <a:srgbClr val="217F2C"/>
                </a:solidFill>
                <a:latin typeface="Arial" panose="020B0604020202020204" pitchFamily="34" charset="0"/>
              </a:rPr>
              <a:t>(</a:t>
            </a:r>
            <a:r>
              <a:rPr lang="en-US" dirty="0" err="1">
                <a:solidFill>
                  <a:srgbClr val="217F2C"/>
                </a:solidFill>
                <a:latin typeface="Arial" panose="020B0604020202020204" pitchFamily="34" charset="0"/>
              </a:rPr>
              <a:t>LEDPin</a:t>
            </a:r>
            <a:r>
              <a:rPr lang="en-US" dirty="0">
                <a:solidFill>
                  <a:srgbClr val="217F2C"/>
                </a:solidFill>
                <a:latin typeface="Arial" panose="020B0604020202020204" pitchFamily="34" charset="0"/>
              </a:rPr>
              <a:t>, LOW);</a:t>
            </a:r>
            <a:br>
              <a:rPr lang="en-US" dirty="0">
                <a:solidFill>
                  <a:srgbClr val="217F2C"/>
                </a:solidFill>
                <a:latin typeface="Arial" panose="020B0604020202020204" pitchFamily="34" charset="0"/>
              </a:rPr>
            </a:br>
            <a:r>
              <a:rPr lang="en-US" dirty="0">
                <a:solidFill>
                  <a:srgbClr val="217F2C"/>
                </a:solidFill>
                <a:latin typeface="Arial" panose="020B0604020202020204" pitchFamily="34" charset="0"/>
              </a:rPr>
              <a:t> </a:t>
            </a:r>
            <a:endParaRPr lang="en-US" dirty="0"/>
          </a:p>
          <a:p>
            <a:r>
              <a:rPr lang="en-US" dirty="0"/>
              <a:t/>
            </a:r>
            <a:br>
              <a:rPr lang="en-US" dirty="0"/>
            </a:br>
            <a:endParaRPr lang="en-US" dirty="0"/>
          </a:p>
        </p:txBody>
      </p:sp>
      <p:sp>
        <p:nvSpPr>
          <p:cNvPr id="8" name="Title 1"/>
          <p:cNvSpPr>
            <a:spLocks noGrp="1"/>
          </p:cNvSpPr>
          <p:nvPr>
            <p:ph type="title"/>
          </p:nvPr>
        </p:nvSpPr>
        <p:spPr>
          <a:xfrm>
            <a:off x="628650" y="209963"/>
            <a:ext cx="8141311" cy="1154029"/>
          </a:xfrm>
        </p:spPr>
        <p:txBody>
          <a:bodyPr/>
          <a:lstStyle/>
          <a:p>
            <a:r>
              <a:rPr lang="he-IL" dirty="0"/>
              <a:t>משימת </a:t>
            </a:r>
            <a:r>
              <a:rPr lang="he-IL" dirty="0" smtClean="0"/>
              <a:t>הרחבה 2- </a:t>
            </a:r>
            <a:r>
              <a:rPr lang="he-IL" dirty="0"/>
              <a:t>שינוי </a:t>
            </a:r>
            <a:r>
              <a:rPr lang="he-IL" dirty="0" smtClean="0"/>
              <a:t>המרחק</a:t>
            </a:r>
            <a:endParaRPr lang="en-US" dirty="0"/>
          </a:p>
        </p:txBody>
      </p:sp>
    </p:spTree>
    <p:extLst>
      <p:ext uri="{BB962C8B-B14F-4D97-AF65-F5344CB8AC3E}">
        <p14:creationId xmlns:p14="http://schemas.microsoft.com/office/powerpoint/2010/main" val="19739174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4006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1565b93550_0_47"/>
          <p:cNvSpPr txBox="1">
            <a:spLocks noGrp="1"/>
          </p:cNvSpPr>
          <p:nvPr>
            <p:ph type="title"/>
          </p:nvPr>
        </p:nvSpPr>
        <p:spPr>
          <a:xfrm>
            <a:off x="825725" y="0"/>
            <a:ext cx="8172000" cy="6261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rgbClr val="282828"/>
              </a:buClr>
              <a:buSzPts val="3500"/>
              <a:buFont typeface="Arial"/>
              <a:buNone/>
            </a:pPr>
            <a:r>
              <a:rPr lang="x-none" dirty="0"/>
              <a:t>חיישנים </a:t>
            </a:r>
            <a:r>
              <a:rPr lang="x-none" dirty="0" smtClean="0"/>
              <a:t>טכנולוגיים</a:t>
            </a:r>
            <a:r>
              <a:rPr lang="he-IL" dirty="0" smtClean="0"/>
              <a:t> - </a:t>
            </a:r>
            <a:r>
              <a:rPr lang="x-none" dirty="0" smtClean="0"/>
              <a:t>סיכום </a:t>
            </a:r>
            <a:r>
              <a:rPr lang="x-none" dirty="0"/>
              <a:t>תרגיל </a:t>
            </a:r>
            <a:endParaRPr sz="3166" b="0" dirty="0">
              <a:solidFill>
                <a:schemeClr val="dk1"/>
              </a:solidFill>
            </a:endParaRPr>
          </a:p>
        </p:txBody>
      </p:sp>
      <p:graphicFrame>
        <p:nvGraphicFramePr>
          <p:cNvPr id="136" name="Google Shape;136;g11565b93550_0_47"/>
          <p:cNvGraphicFramePr/>
          <p:nvPr>
            <p:extLst>
              <p:ext uri="{D42A27DB-BD31-4B8C-83A1-F6EECF244321}">
                <p14:modId xmlns:p14="http://schemas.microsoft.com/office/powerpoint/2010/main" val="1062273465"/>
              </p:ext>
            </p:extLst>
          </p:nvPr>
        </p:nvGraphicFramePr>
        <p:xfrm>
          <a:off x="1618325" y="806608"/>
          <a:ext cx="6912900" cy="5044675"/>
        </p:xfrm>
        <a:graphic>
          <a:graphicData uri="http://schemas.openxmlformats.org/drawingml/2006/table">
            <a:tbl>
              <a:tblPr>
                <a:noFill/>
              </a:tblPr>
              <a:tblGrid>
                <a:gridCol w="2304300"/>
                <a:gridCol w="2304300"/>
                <a:gridCol w="2304300"/>
              </a:tblGrid>
              <a:tr h="679800">
                <a:tc>
                  <a:txBody>
                    <a:bodyPr/>
                    <a:lstStyle/>
                    <a:p>
                      <a:pPr marL="0" lvl="0" indent="0" algn="r" rtl="1">
                        <a:spcBef>
                          <a:spcPts val="0"/>
                        </a:spcBef>
                        <a:spcAft>
                          <a:spcPts val="0"/>
                        </a:spcAft>
                        <a:buNone/>
                      </a:pPr>
                      <a:r>
                        <a:rPr lang="x-none" sz="1900" dirty="0"/>
                        <a:t>מערכת חישה</a:t>
                      </a:r>
                      <a:endParaRPr sz="1900" dirty="0"/>
                    </a:p>
                  </a:txBody>
                  <a:tcPr marL="91425" marR="91425" marT="91425" marB="91425">
                    <a:lnR w="12700" cap="flat" cmpd="sng">
                      <a:solidFill>
                        <a:srgbClr val="000000"/>
                      </a:solidFill>
                      <a:prstDash val="solid"/>
                      <a:round/>
                      <a:headEnd type="none" w="sm" len="sm"/>
                      <a:tailEnd type="none" w="sm" len="sm"/>
                    </a:lnR>
                  </a:tcPr>
                </a:tc>
                <a:tc>
                  <a:txBody>
                    <a:bodyPr/>
                    <a:lstStyle/>
                    <a:p>
                      <a:pPr marL="0" marR="0" lvl="0" indent="0" algn="r" rtl="1">
                        <a:lnSpc>
                          <a:spcPct val="100000"/>
                        </a:lnSpc>
                        <a:spcBef>
                          <a:spcPts val="0"/>
                        </a:spcBef>
                        <a:spcAft>
                          <a:spcPts val="0"/>
                        </a:spcAft>
                        <a:buNone/>
                      </a:pPr>
                      <a:r>
                        <a:rPr lang="x-none" sz="1700" dirty="0"/>
                        <a:t>מה הייצוג האנלוגי במערכת?</a:t>
                      </a:r>
                      <a:endParaRPr sz="17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1">
                        <a:lnSpc>
                          <a:spcPct val="100000"/>
                        </a:lnSpc>
                        <a:spcBef>
                          <a:spcPts val="0"/>
                        </a:spcBef>
                        <a:spcAft>
                          <a:spcPts val="0"/>
                        </a:spcAft>
                        <a:buNone/>
                      </a:pPr>
                      <a:r>
                        <a:rPr lang="x-none" sz="1700" dirty="0"/>
                        <a:t>מה הגודל הפיסיקלי שנמדד במערכת?</a:t>
                      </a:r>
                      <a:endParaRPr sz="1700" dirty="0"/>
                    </a:p>
                  </a:txBody>
                  <a:tcPr marL="91425" marR="91425" marT="91425" marB="91425">
                    <a:lnL w="12700" cap="flat" cmpd="sng">
                      <a:solidFill>
                        <a:srgbClr val="000000"/>
                      </a:solidFill>
                      <a:prstDash val="solid"/>
                      <a:round/>
                      <a:headEnd type="none" w="sm" len="sm"/>
                      <a:tailEnd type="none" w="sm" len="sm"/>
                    </a:lnL>
                  </a:tcPr>
                </a:tc>
              </a:tr>
              <a:tr h="948199">
                <a:tc>
                  <a:txBody>
                    <a:bodyPr/>
                    <a:lstStyle/>
                    <a:p>
                      <a:pPr marL="0" lvl="0" indent="0" algn="l" rtl="0">
                        <a:spcBef>
                          <a:spcPts val="0"/>
                        </a:spcBef>
                        <a:spcAft>
                          <a:spcPts val="0"/>
                        </a:spcAft>
                        <a:buNone/>
                      </a:pPr>
                      <a:endParaRPr sz="1400"/>
                    </a:p>
                  </a:txBody>
                  <a:tcPr marL="91425" marR="91425" marT="91425" marB="91425"/>
                </a:tc>
                <a:tc>
                  <a:txBody>
                    <a:bodyPr/>
                    <a:lstStyle/>
                    <a:p>
                      <a:pPr marL="0" lvl="0" indent="0" algn="r" rtl="1">
                        <a:spcBef>
                          <a:spcPts val="0"/>
                        </a:spcBef>
                        <a:spcAft>
                          <a:spcPts val="0"/>
                        </a:spcAft>
                        <a:buNone/>
                      </a:pPr>
                      <a:r>
                        <a:rPr lang="x-none" sz="2000" dirty="0"/>
                        <a:t>כמות החול בתחתית השעון</a:t>
                      </a:r>
                      <a:endParaRPr sz="2000" dirty="0"/>
                    </a:p>
                  </a:txBody>
                  <a:tcPr marL="91425" marR="91425" marT="91425" marB="91425">
                    <a:lnT w="12700" cap="flat" cmpd="sng">
                      <a:solidFill>
                        <a:srgbClr val="000000"/>
                      </a:solidFill>
                      <a:prstDash val="solid"/>
                      <a:round/>
                      <a:headEnd type="none" w="sm" len="sm"/>
                      <a:tailEnd type="none" w="sm" len="sm"/>
                    </a:lnT>
                  </a:tcPr>
                </a:tc>
                <a:tc>
                  <a:txBody>
                    <a:bodyPr/>
                    <a:lstStyle/>
                    <a:p>
                      <a:pPr marL="0" lvl="0" indent="0" algn="r" rtl="1">
                        <a:spcBef>
                          <a:spcPts val="0"/>
                        </a:spcBef>
                        <a:spcAft>
                          <a:spcPts val="0"/>
                        </a:spcAft>
                        <a:buNone/>
                      </a:pPr>
                      <a:r>
                        <a:rPr lang="he-IL" dirty="0" smtClean="0"/>
                        <a:t>זמן שחלף</a:t>
                      </a:r>
                      <a:endParaRPr dirty="0"/>
                    </a:p>
                  </a:txBody>
                  <a:tcPr marL="91425" marR="91425" marT="91425" marB="91425"/>
                </a:tc>
              </a:tr>
              <a:tr h="1034499">
                <a:tc>
                  <a:txBody>
                    <a:bodyPr/>
                    <a:lstStyle/>
                    <a:p>
                      <a:pPr marL="0" lvl="0" indent="0" algn="l" rtl="0">
                        <a:spcBef>
                          <a:spcPts val="0"/>
                        </a:spcBef>
                        <a:spcAft>
                          <a:spcPts val="0"/>
                        </a:spcAft>
                        <a:buNone/>
                      </a:pPr>
                      <a:endParaRPr sz="1400"/>
                    </a:p>
                  </a:txBody>
                  <a:tcPr marL="91425" marR="91425" marT="91425" marB="91425"/>
                </a:tc>
                <a:tc>
                  <a:txBody>
                    <a:bodyPr/>
                    <a:lstStyle/>
                    <a:p>
                      <a:pPr marL="0" lvl="0" indent="0" algn="r" rtl="1">
                        <a:spcBef>
                          <a:spcPts val="0"/>
                        </a:spcBef>
                        <a:spcAft>
                          <a:spcPts val="0"/>
                        </a:spcAft>
                        <a:buNone/>
                      </a:pPr>
                      <a:r>
                        <a:rPr lang="x-none" sz="2000" dirty="0"/>
                        <a:t>מיקום הצל</a:t>
                      </a:r>
                      <a:endParaRPr sz="2000" dirty="0"/>
                    </a:p>
                  </a:txBody>
                  <a:tcPr marL="91425" marR="91425" marT="91425" marB="91425"/>
                </a:tc>
                <a:tc>
                  <a:txBody>
                    <a:bodyPr/>
                    <a:lstStyle/>
                    <a:p>
                      <a:pPr marL="0" lvl="0" indent="0" algn="r" rtl="1">
                        <a:spcBef>
                          <a:spcPts val="0"/>
                        </a:spcBef>
                        <a:spcAft>
                          <a:spcPts val="0"/>
                        </a:spcAft>
                        <a:buNone/>
                      </a:pPr>
                      <a:r>
                        <a:rPr lang="he-IL" dirty="0" smtClean="0"/>
                        <a:t>השעה ביום</a:t>
                      </a:r>
                      <a:endParaRPr dirty="0"/>
                    </a:p>
                  </a:txBody>
                  <a:tcPr marL="91425" marR="91425" marT="91425" marB="91425"/>
                </a:tc>
              </a:tr>
              <a:tr h="1212313">
                <a:tc>
                  <a:txBody>
                    <a:bodyPr/>
                    <a:lstStyle/>
                    <a:p>
                      <a:pPr marL="0" lvl="0" indent="0" algn="l" rtl="0">
                        <a:spcBef>
                          <a:spcPts val="0"/>
                        </a:spcBef>
                        <a:spcAft>
                          <a:spcPts val="0"/>
                        </a:spcAft>
                        <a:buNone/>
                      </a:pPr>
                      <a:endParaRPr sz="1400" dirty="0"/>
                    </a:p>
                  </a:txBody>
                  <a:tcPr marL="91425" marR="91425" marT="91425" marB="91425"/>
                </a:tc>
                <a:tc>
                  <a:txBody>
                    <a:bodyPr/>
                    <a:lstStyle/>
                    <a:p>
                      <a:pPr marL="0" lvl="0" indent="0" algn="r" rtl="1">
                        <a:spcBef>
                          <a:spcPts val="0"/>
                        </a:spcBef>
                        <a:spcAft>
                          <a:spcPts val="0"/>
                        </a:spcAft>
                        <a:buNone/>
                      </a:pPr>
                      <a:r>
                        <a:rPr lang="x-none" sz="2000" dirty="0"/>
                        <a:t>גובה עמוד הכספית במדחום</a:t>
                      </a:r>
                      <a:endParaRPr sz="2000" dirty="0"/>
                    </a:p>
                  </a:txBody>
                  <a:tcPr marL="91425" marR="91425" marT="91425" marB="91425"/>
                </a:tc>
                <a:tc>
                  <a:txBody>
                    <a:bodyPr/>
                    <a:lstStyle/>
                    <a:p>
                      <a:pPr marL="0" lvl="0" indent="0" algn="r" rtl="1">
                        <a:spcBef>
                          <a:spcPts val="0"/>
                        </a:spcBef>
                        <a:spcAft>
                          <a:spcPts val="0"/>
                        </a:spcAft>
                        <a:buNone/>
                      </a:pPr>
                      <a:r>
                        <a:rPr lang="he-IL" dirty="0" smtClean="0"/>
                        <a:t>טמפרטורת הגוף</a:t>
                      </a:r>
                      <a:endParaRPr dirty="0"/>
                    </a:p>
                  </a:txBody>
                  <a:tcPr marL="91425" marR="91425" marT="91425" marB="91425"/>
                </a:tc>
              </a:tr>
              <a:tr h="1148654">
                <a:tc>
                  <a:txBody>
                    <a:bodyPr/>
                    <a:lstStyle/>
                    <a:p>
                      <a:pPr marL="0" lvl="0" indent="0" algn="l" rtl="0">
                        <a:spcBef>
                          <a:spcPts val="0"/>
                        </a:spcBef>
                        <a:spcAft>
                          <a:spcPts val="0"/>
                        </a:spcAft>
                        <a:buNone/>
                      </a:pPr>
                      <a:endParaRPr sz="1400"/>
                    </a:p>
                  </a:txBody>
                  <a:tcPr marL="91425" marR="91425" marT="91425" marB="91425"/>
                </a:tc>
                <a:tc>
                  <a:txBody>
                    <a:bodyPr/>
                    <a:lstStyle/>
                    <a:p>
                      <a:pPr marL="0" lvl="0" indent="0" algn="r" rtl="1">
                        <a:spcBef>
                          <a:spcPts val="0"/>
                        </a:spcBef>
                        <a:spcAft>
                          <a:spcPts val="0"/>
                        </a:spcAft>
                        <a:buNone/>
                      </a:pPr>
                      <a:r>
                        <a:rPr lang="x-none" sz="2000" dirty="0"/>
                        <a:t>מיקום המחט</a:t>
                      </a:r>
                      <a:endParaRPr sz="2000" dirty="0"/>
                    </a:p>
                  </a:txBody>
                  <a:tcPr marL="91425" marR="91425" marT="91425" marB="91425"/>
                </a:tc>
                <a:tc>
                  <a:txBody>
                    <a:bodyPr/>
                    <a:lstStyle/>
                    <a:p>
                      <a:pPr marL="0" lvl="0" indent="0" algn="r" rtl="1">
                        <a:spcBef>
                          <a:spcPts val="0"/>
                        </a:spcBef>
                        <a:spcAft>
                          <a:spcPts val="0"/>
                        </a:spcAft>
                        <a:buNone/>
                      </a:pPr>
                      <a:r>
                        <a:rPr lang="he-IL" dirty="0" smtClean="0"/>
                        <a:t>משקל בהשוואה</a:t>
                      </a:r>
                      <a:r>
                        <a:rPr lang="he-IL" baseline="0" dirty="0" smtClean="0"/>
                        <a:t> למשקולת</a:t>
                      </a:r>
                      <a:endParaRPr dirty="0"/>
                    </a:p>
                  </a:txBody>
                  <a:tcPr marL="91425" marR="91425" marT="91425" marB="91425"/>
                </a:tc>
              </a:tr>
            </a:tbl>
          </a:graphicData>
        </a:graphic>
      </p:graphicFrame>
      <p:pic>
        <p:nvPicPr>
          <p:cNvPr id="137" name="Google Shape;137;g11565b93550_0_47"/>
          <p:cNvPicPr preferRelativeResize="0"/>
          <p:nvPr/>
        </p:nvPicPr>
        <p:blipFill>
          <a:blip r:embed="rId3">
            <a:alphaModFix/>
          </a:blip>
          <a:stretch>
            <a:fillRect/>
          </a:stretch>
        </p:blipFill>
        <p:spPr>
          <a:xfrm>
            <a:off x="2414305" y="1327107"/>
            <a:ext cx="736733" cy="1067345"/>
          </a:xfrm>
          <a:prstGeom prst="rect">
            <a:avLst/>
          </a:prstGeom>
          <a:noFill/>
          <a:ln>
            <a:noFill/>
          </a:ln>
        </p:spPr>
      </p:pic>
      <p:pic>
        <p:nvPicPr>
          <p:cNvPr id="138" name="Google Shape;138;g11565b93550_0_47"/>
          <p:cNvPicPr preferRelativeResize="0"/>
          <p:nvPr/>
        </p:nvPicPr>
        <p:blipFill>
          <a:blip r:embed="rId4">
            <a:alphaModFix/>
          </a:blip>
          <a:stretch>
            <a:fillRect/>
          </a:stretch>
        </p:blipFill>
        <p:spPr>
          <a:xfrm>
            <a:off x="2120411" y="2521082"/>
            <a:ext cx="1324521" cy="858863"/>
          </a:xfrm>
          <a:prstGeom prst="rect">
            <a:avLst/>
          </a:prstGeom>
          <a:noFill/>
          <a:ln>
            <a:noFill/>
          </a:ln>
        </p:spPr>
      </p:pic>
      <p:pic>
        <p:nvPicPr>
          <p:cNvPr id="139" name="Google Shape;139;g11565b93550_0_47"/>
          <p:cNvPicPr preferRelativeResize="0"/>
          <p:nvPr/>
        </p:nvPicPr>
        <p:blipFill>
          <a:blip r:embed="rId5">
            <a:alphaModFix/>
          </a:blip>
          <a:stretch>
            <a:fillRect/>
          </a:stretch>
        </p:blipFill>
        <p:spPr>
          <a:xfrm>
            <a:off x="2120415" y="3614331"/>
            <a:ext cx="1324513" cy="973348"/>
          </a:xfrm>
          <a:prstGeom prst="rect">
            <a:avLst/>
          </a:prstGeom>
          <a:noFill/>
          <a:ln>
            <a:noFill/>
          </a:ln>
        </p:spPr>
      </p:pic>
      <p:pic>
        <p:nvPicPr>
          <p:cNvPr id="140" name="Google Shape;140;g11565b93550_0_47"/>
          <p:cNvPicPr preferRelativeResize="0"/>
          <p:nvPr/>
        </p:nvPicPr>
        <p:blipFill>
          <a:blip r:embed="rId6">
            <a:alphaModFix/>
          </a:blip>
          <a:stretch>
            <a:fillRect/>
          </a:stretch>
        </p:blipFill>
        <p:spPr>
          <a:xfrm>
            <a:off x="2030114" y="4768187"/>
            <a:ext cx="1505114" cy="1061233"/>
          </a:xfrm>
          <a:prstGeom prst="rect">
            <a:avLst/>
          </a:prstGeom>
          <a:noFill/>
          <a:ln>
            <a:noFill/>
          </a:ln>
        </p:spPr>
      </p:pic>
    </p:spTree>
    <p:extLst>
      <p:ext uri="{BB962C8B-B14F-4D97-AF65-F5344CB8AC3E}">
        <p14:creationId xmlns:p14="http://schemas.microsoft.com/office/powerpoint/2010/main" val="2130320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176fd1d998_1_68"/>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marL="0" indent="0">
              <a:spcBef>
                <a:spcPts val="0"/>
              </a:spcBef>
              <a:spcAft>
                <a:spcPts val="0"/>
              </a:spcAft>
              <a:buClr>
                <a:schemeClr val="dk1"/>
              </a:buClr>
              <a:buSzPts val="3500"/>
            </a:pPr>
            <a:r>
              <a:rPr lang="x-none" dirty="0"/>
              <a:t>חיישנים</a:t>
            </a:r>
            <a:r>
              <a:rPr lang="he-IL" dirty="0"/>
              <a:t> טכנולוגים מוכרים</a:t>
            </a:r>
            <a:endParaRPr dirty="0"/>
          </a:p>
        </p:txBody>
      </p:sp>
      <p:sp>
        <p:nvSpPr>
          <p:cNvPr id="147" name="Google Shape;147;g1176fd1d998_1_68"/>
          <p:cNvSpPr txBox="1"/>
          <p:nvPr/>
        </p:nvSpPr>
        <p:spPr>
          <a:xfrm>
            <a:off x="522515" y="960950"/>
            <a:ext cx="8403236" cy="2400627"/>
          </a:xfrm>
          <a:prstGeom prst="rect">
            <a:avLst/>
          </a:prstGeom>
          <a:noFill/>
          <a:ln>
            <a:noFill/>
          </a:ln>
        </p:spPr>
        <p:txBody>
          <a:bodyPr spcFirstLastPara="1" wrap="square" lIns="91425" tIns="91425" rIns="91425" bIns="91425" anchor="t" anchorCtr="0">
            <a:spAutoFit/>
          </a:bodyPr>
          <a:lstStyle/>
          <a:p>
            <a:pPr marL="0" lvl="0" indent="0" algn="r" rtl="1">
              <a:lnSpc>
                <a:spcPct val="115000"/>
              </a:lnSpc>
              <a:spcBef>
                <a:spcPts val="0"/>
              </a:spcBef>
              <a:spcAft>
                <a:spcPts val="0"/>
              </a:spcAft>
              <a:buNone/>
            </a:pPr>
            <a:r>
              <a:rPr lang="he-IL" sz="2000" dirty="0" smtClean="0"/>
              <a:t>חיישן </a:t>
            </a:r>
            <a:r>
              <a:rPr lang="x-none" sz="2000" dirty="0" smtClean="0"/>
              <a:t>במערכת </a:t>
            </a:r>
            <a:r>
              <a:rPr lang="x-none" sz="2000" dirty="0"/>
              <a:t>אלקטרונית </a:t>
            </a:r>
            <a:r>
              <a:rPr lang="he-IL" sz="2000" dirty="0" smtClean="0"/>
              <a:t>צריך </a:t>
            </a:r>
            <a:r>
              <a:rPr lang="x-none" sz="2000" dirty="0" smtClean="0"/>
              <a:t>לייצר </a:t>
            </a:r>
            <a:r>
              <a:rPr lang="x-none" sz="2000" dirty="0"/>
              <a:t>גודל </a:t>
            </a:r>
            <a:r>
              <a:rPr lang="he-IL" sz="2000" dirty="0" smtClean="0"/>
              <a:t>אנלוגי </a:t>
            </a:r>
            <a:r>
              <a:rPr lang="x-none" sz="2000" dirty="0" smtClean="0"/>
              <a:t>חשמלי </a:t>
            </a:r>
            <a:r>
              <a:rPr lang="he-IL" sz="2000" dirty="0" smtClean="0"/>
              <a:t>נמדד, </a:t>
            </a:r>
            <a:r>
              <a:rPr lang="x-none" sz="2000" dirty="0" smtClean="0"/>
              <a:t>למשל מתח</a:t>
            </a:r>
            <a:r>
              <a:rPr lang="he-IL" sz="2000" dirty="0" smtClean="0"/>
              <a:t>.</a:t>
            </a:r>
          </a:p>
          <a:p>
            <a:pPr marL="0" lvl="0" indent="0" algn="r" rtl="1">
              <a:lnSpc>
                <a:spcPct val="115000"/>
              </a:lnSpc>
              <a:spcBef>
                <a:spcPts val="0"/>
              </a:spcBef>
              <a:spcAft>
                <a:spcPts val="0"/>
              </a:spcAft>
              <a:buNone/>
            </a:pPr>
            <a:endParaRPr lang="he-IL" sz="2000" dirty="0"/>
          </a:p>
          <a:p>
            <a:pPr marL="0" lvl="0" indent="0" algn="r" rtl="1">
              <a:lnSpc>
                <a:spcPct val="115000"/>
              </a:lnSpc>
              <a:spcBef>
                <a:spcPts val="0"/>
              </a:spcBef>
              <a:spcAft>
                <a:spcPts val="0"/>
              </a:spcAft>
              <a:buNone/>
            </a:pPr>
            <a:r>
              <a:rPr lang="he-IL" sz="2000" dirty="0" smtClean="0"/>
              <a:t>כולנו משתמשים ביומיום בחיישנים אנלוגיים כאלה בלי שנהיה מודעים לכך, לדוגמה בחיישנים רבים בטלפון החכם שמודדים</a:t>
            </a:r>
            <a:r>
              <a:rPr lang="en-US" sz="2000" dirty="0" smtClean="0"/>
              <a:t> </a:t>
            </a:r>
            <a:r>
              <a:rPr lang="he-IL" sz="2000" dirty="0" smtClean="0"/>
              <a:t>תאורה, כיוון, תאוצה, מגע ועוד. </a:t>
            </a:r>
            <a:endParaRPr lang="he-IL" sz="2000" dirty="0"/>
          </a:p>
          <a:p>
            <a:pPr marL="0" lvl="0" indent="0" algn="r" rtl="1">
              <a:lnSpc>
                <a:spcPct val="115000"/>
              </a:lnSpc>
              <a:spcBef>
                <a:spcPts val="0"/>
              </a:spcBef>
              <a:spcAft>
                <a:spcPts val="0"/>
              </a:spcAft>
              <a:buNone/>
            </a:pPr>
            <a:endParaRPr lang="he-IL" sz="2000" dirty="0" smtClean="0"/>
          </a:p>
          <a:p>
            <a:pPr marL="0" marR="0" lvl="0" indent="0" algn="r" rtl="1">
              <a:lnSpc>
                <a:spcPct val="100000"/>
              </a:lnSpc>
              <a:spcBef>
                <a:spcPts val="0"/>
              </a:spcBef>
              <a:spcAft>
                <a:spcPts val="0"/>
              </a:spcAft>
              <a:buNone/>
            </a:pPr>
            <a:endParaRPr sz="2900" dirty="0"/>
          </a:p>
        </p:txBody>
      </p:sp>
      <p:pic>
        <p:nvPicPr>
          <p:cNvPr id="148" name="Google Shape;148;g1176fd1d998_1_68"/>
          <p:cNvPicPr preferRelativeResize="0"/>
          <p:nvPr/>
        </p:nvPicPr>
        <p:blipFill>
          <a:blip r:embed="rId3">
            <a:alphaModFix/>
          </a:blip>
          <a:stretch>
            <a:fillRect/>
          </a:stretch>
        </p:blipFill>
        <p:spPr>
          <a:xfrm>
            <a:off x="6248451" y="2520002"/>
            <a:ext cx="2677300" cy="1949775"/>
          </a:xfrm>
          <a:prstGeom prst="rect">
            <a:avLst/>
          </a:prstGeom>
          <a:noFill/>
          <a:ln>
            <a:noFill/>
          </a:ln>
        </p:spPr>
      </p:pic>
      <p:pic>
        <p:nvPicPr>
          <p:cNvPr id="149" name="Google Shape;149;g1176fd1d998_1_68"/>
          <p:cNvPicPr preferRelativeResize="0"/>
          <p:nvPr/>
        </p:nvPicPr>
        <p:blipFill>
          <a:blip r:embed="rId4">
            <a:alphaModFix/>
          </a:blip>
          <a:stretch>
            <a:fillRect/>
          </a:stretch>
        </p:blipFill>
        <p:spPr>
          <a:xfrm>
            <a:off x="1084218" y="3999024"/>
            <a:ext cx="4206746" cy="2284209"/>
          </a:xfrm>
          <a:prstGeom prst="rect">
            <a:avLst/>
          </a:prstGeom>
          <a:noFill/>
          <a:ln>
            <a:noFill/>
          </a:ln>
        </p:spPr>
      </p:pic>
      <p:sp>
        <p:nvSpPr>
          <p:cNvPr id="2" name="Rectangle 1"/>
          <p:cNvSpPr/>
          <p:nvPr/>
        </p:nvSpPr>
        <p:spPr>
          <a:xfrm>
            <a:off x="522515" y="2811625"/>
            <a:ext cx="5725936" cy="1339469"/>
          </a:xfrm>
          <a:prstGeom prst="rect">
            <a:avLst/>
          </a:prstGeom>
        </p:spPr>
        <p:txBody>
          <a:bodyPr wrap="square">
            <a:spAutoFit/>
          </a:bodyPr>
          <a:lstStyle/>
          <a:p>
            <a:pPr lvl="0">
              <a:lnSpc>
                <a:spcPct val="115000"/>
              </a:lnSpc>
            </a:pPr>
            <a:r>
              <a:rPr lang="he-IL" dirty="0"/>
              <a:t>בואו נכיר חיישן טכנולוגי מאוד שימושי בחיי היומיום- </a:t>
            </a:r>
            <a:r>
              <a:rPr lang="he-IL" b="1" dirty="0"/>
              <a:t>חיישן מרחק אולטרא-סוני</a:t>
            </a:r>
            <a:r>
              <a:rPr lang="he-IL" dirty="0"/>
              <a:t>. </a:t>
            </a:r>
            <a:endParaRPr lang="he-IL" dirty="0" smtClean="0"/>
          </a:p>
          <a:p>
            <a:pPr lvl="0">
              <a:lnSpc>
                <a:spcPct val="115000"/>
              </a:lnSpc>
            </a:pPr>
            <a:r>
              <a:rPr lang="he-IL" dirty="0" smtClean="0"/>
              <a:t>משמש </a:t>
            </a:r>
            <a:r>
              <a:rPr lang="he-IL" dirty="0"/>
              <a:t>למשל </a:t>
            </a:r>
            <a:r>
              <a:rPr lang="he-IL" dirty="0" smtClean="0"/>
              <a:t>בכלי </a:t>
            </a:r>
            <a:r>
              <a:rPr lang="he-IL" dirty="0"/>
              <a:t>רכב כדי להתריע על המרחק בזמן נסיעה לאחור.</a:t>
            </a:r>
          </a:p>
        </p:txBody>
      </p:sp>
    </p:spTree>
    <p:extLst>
      <p:ext uri="{BB962C8B-B14F-4D97-AF65-F5344CB8AC3E}">
        <p14:creationId xmlns:p14="http://schemas.microsoft.com/office/powerpoint/2010/main" val="620954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274e140df0_0_2"/>
          <p:cNvSpPr txBox="1">
            <a:spLocks noGrp="1"/>
          </p:cNvSpPr>
          <p:nvPr>
            <p:ph type="title"/>
          </p:nvPr>
        </p:nvSpPr>
        <p:spPr>
          <a:xfrm>
            <a:off x="845175" y="-147250"/>
            <a:ext cx="7886700" cy="1108200"/>
          </a:xfrm>
          <a:prstGeom prst="rect">
            <a:avLst/>
          </a:prstGeom>
          <a:noFill/>
          <a:ln>
            <a:noFill/>
          </a:ln>
        </p:spPr>
        <p:txBody>
          <a:bodyPr spcFirstLastPara="1" wrap="square" lIns="91425" tIns="45700" rIns="91425" bIns="45700" anchor="ctr" anchorCtr="0">
            <a:normAutofit/>
          </a:bodyPr>
          <a:lstStyle/>
          <a:p>
            <a:pPr marL="0" indent="0">
              <a:spcBef>
                <a:spcPts val="0"/>
              </a:spcBef>
              <a:spcAft>
                <a:spcPts val="0"/>
              </a:spcAft>
              <a:buClr>
                <a:schemeClr val="dk1"/>
              </a:buClr>
              <a:buSzPts val="3500"/>
            </a:pPr>
            <a:r>
              <a:rPr lang="x-none" dirty="0"/>
              <a:t>חיישן אולטרא-סוני</a:t>
            </a:r>
            <a:r>
              <a:rPr lang="he-IL" dirty="0"/>
              <a:t>: </a:t>
            </a:r>
            <a:r>
              <a:rPr lang="x-none" dirty="0"/>
              <a:t>עקרון פעולה</a:t>
            </a:r>
            <a:endParaRPr dirty="0"/>
          </a:p>
        </p:txBody>
      </p:sp>
      <p:sp>
        <p:nvSpPr>
          <p:cNvPr id="156" name="Google Shape;156;g1274e140df0_0_2"/>
          <p:cNvSpPr txBox="1"/>
          <p:nvPr/>
        </p:nvSpPr>
        <p:spPr>
          <a:xfrm>
            <a:off x="1039050" y="804825"/>
            <a:ext cx="7886700" cy="1461908"/>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0"/>
              </a:spcAft>
              <a:buClr>
                <a:srgbClr val="000000"/>
              </a:buClr>
              <a:buSzPts val="2000"/>
              <a:buFont typeface="Arial"/>
              <a:buNone/>
            </a:pPr>
            <a:r>
              <a:rPr lang="x-none" sz="2000" dirty="0" smtClean="0"/>
              <a:t>חייש</a:t>
            </a:r>
            <a:r>
              <a:rPr lang="he-IL" sz="2000" dirty="0" smtClean="0"/>
              <a:t>ן</a:t>
            </a:r>
            <a:r>
              <a:rPr lang="x-none" sz="2000" dirty="0" smtClean="0"/>
              <a:t> </a:t>
            </a:r>
            <a:r>
              <a:rPr lang="x-none" sz="2000" dirty="0"/>
              <a:t>מרחק </a:t>
            </a:r>
            <a:r>
              <a:rPr lang="x-none" sz="2000" dirty="0" smtClean="0"/>
              <a:t>אולטרא</a:t>
            </a:r>
            <a:r>
              <a:rPr lang="he-IL" sz="2000" dirty="0" smtClean="0"/>
              <a:t>-</a:t>
            </a:r>
            <a:r>
              <a:rPr lang="x-none" sz="2000" dirty="0" smtClean="0"/>
              <a:t>סוני</a:t>
            </a:r>
            <a:r>
              <a:rPr lang="he-IL" sz="2000" dirty="0" smtClean="0"/>
              <a:t> מודד </a:t>
            </a:r>
            <a:r>
              <a:rPr lang="he-IL" sz="2000" dirty="0"/>
              <a:t>את המרחק אל העצם הקרוב ביותר</a:t>
            </a:r>
          </a:p>
          <a:p>
            <a:pPr fontAlgn="base"/>
            <a:r>
              <a:rPr lang="he-IL" sz="2000" dirty="0" smtClean="0"/>
              <a:t>שולח גלי </a:t>
            </a:r>
            <a:r>
              <a:rPr lang="he-IL" sz="2000" dirty="0"/>
              <a:t>קול (אולטרא סוניים) </a:t>
            </a:r>
            <a:r>
              <a:rPr lang="he-IL" sz="2000" dirty="0" smtClean="0"/>
              <a:t>ומודד את הזמן </a:t>
            </a:r>
            <a:r>
              <a:rPr lang="he-IL" sz="2000" dirty="0"/>
              <a:t>שלוקח להם לחזור</a:t>
            </a:r>
          </a:p>
          <a:p>
            <a:r>
              <a:rPr lang="he-IL" sz="2000" dirty="0"/>
              <a:t/>
            </a:r>
            <a:br>
              <a:rPr lang="he-IL" sz="2000" dirty="0"/>
            </a:br>
            <a:endParaRPr sz="2000" dirty="0"/>
          </a:p>
        </p:txBody>
      </p:sp>
      <p:pic>
        <p:nvPicPr>
          <p:cNvPr id="157" name="Google Shape;157;g1274e140df0_0_2"/>
          <p:cNvPicPr preferRelativeResize="0"/>
          <p:nvPr/>
        </p:nvPicPr>
        <p:blipFill>
          <a:blip r:embed="rId3">
            <a:alphaModFix/>
          </a:blip>
          <a:stretch>
            <a:fillRect/>
          </a:stretch>
        </p:blipFill>
        <p:spPr>
          <a:xfrm>
            <a:off x="588150" y="95575"/>
            <a:ext cx="1752600" cy="1276350"/>
          </a:xfrm>
          <a:prstGeom prst="rect">
            <a:avLst/>
          </a:prstGeom>
          <a:noFill/>
          <a:ln>
            <a:noFill/>
          </a:ln>
        </p:spPr>
      </p:pic>
      <p:pic>
        <p:nvPicPr>
          <p:cNvPr id="158" name="Google Shape;158;g1274e140df0_0_2"/>
          <p:cNvPicPr preferRelativeResize="0"/>
          <p:nvPr/>
        </p:nvPicPr>
        <p:blipFill>
          <a:blip r:embed="rId4">
            <a:alphaModFix/>
          </a:blip>
          <a:stretch>
            <a:fillRect/>
          </a:stretch>
        </p:blipFill>
        <p:spPr>
          <a:xfrm>
            <a:off x="2369374" y="1670200"/>
            <a:ext cx="5667375" cy="2428875"/>
          </a:xfrm>
          <a:prstGeom prst="rect">
            <a:avLst/>
          </a:prstGeom>
          <a:noFill/>
          <a:ln>
            <a:noFill/>
          </a:ln>
        </p:spPr>
      </p:pic>
      <p:sp>
        <p:nvSpPr>
          <p:cNvPr id="2" name="Rectangle 1"/>
          <p:cNvSpPr/>
          <p:nvPr/>
        </p:nvSpPr>
        <p:spPr>
          <a:xfrm>
            <a:off x="2621897" y="4161994"/>
            <a:ext cx="5162327" cy="646331"/>
          </a:xfrm>
          <a:prstGeom prst="rect">
            <a:avLst/>
          </a:prstGeom>
        </p:spPr>
        <p:txBody>
          <a:bodyPr wrap="square">
            <a:spAutoFit/>
          </a:bodyPr>
          <a:lstStyle/>
          <a:p>
            <a:pPr algn="ctr"/>
            <a:r>
              <a:rPr lang="he-IL" dirty="0" smtClean="0">
                <a:solidFill>
                  <a:srgbClr val="000000"/>
                </a:solidFill>
                <a:latin typeface="Arial" panose="020B0604020202020204" pitchFamily="34" charset="0"/>
              </a:rPr>
              <a:t>הילוך </a:t>
            </a:r>
            <a:r>
              <a:rPr lang="he-IL" dirty="0">
                <a:solidFill>
                  <a:srgbClr val="000000"/>
                </a:solidFill>
                <a:latin typeface="Arial" panose="020B0604020202020204" pitchFamily="34" charset="0"/>
              </a:rPr>
              <a:t>איטי </a:t>
            </a:r>
            <a:r>
              <a:rPr lang="he-IL" dirty="0" smtClean="0">
                <a:solidFill>
                  <a:srgbClr val="000000"/>
                </a:solidFill>
                <a:latin typeface="Arial" panose="020B0604020202020204" pitchFamily="34" charset="0"/>
              </a:rPr>
              <a:t>של </a:t>
            </a:r>
            <a:r>
              <a:rPr lang="he-IL" dirty="0">
                <a:solidFill>
                  <a:srgbClr val="000000"/>
                </a:solidFill>
                <a:latin typeface="Arial" panose="020B0604020202020204" pitchFamily="34" charset="0"/>
              </a:rPr>
              <a:t>גל הקול </a:t>
            </a:r>
            <a:r>
              <a:rPr lang="he-IL" dirty="0" smtClean="0">
                <a:solidFill>
                  <a:srgbClr val="000000"/>
                </a:solidFill>
                <a:latin typeface="Arial" panose="020B0604020202020204" pitchFamily="34" charset="0"/>
              </a:rPr>
              <a:t>שיוצא </a:t>
            </a:r>
            <a:r>
              <a:rPr lang="he-IL" dirty="0">
                <a:solidFill>
                  <a:srgbClr val="000000"/>
                </a:solidFill>
                <a:latin typeface="Arial" panose="020B0604020202020204" pitchFamily="34" charset="0"/>
              </a:rPr>
              <a:t>מהמשדר, פוגע במכשול, ומוחזר למקלט.</a:t>
            </a:r>
            <a:endParaRPr lang="en-US" dirty="0"/>
          </a:p>
        </p:txBody>
      </p:sp>
      <p:sp>
        <p:nvSpPr>
          <p:cNvPr id="3" name="TextBox 2"/>
          <p:cNvSpPr txBox="1"/>
          <p:nvPr/>
        </p:nvSpPr>
        <p:spPr>
          <a:xfrm>
            <a:off x="5423072" y="3678142"/>
            <a:ext cx="1286046" cy="338554"/>
          </a:xfrm>
          <a:prstGeom prst="rect">
            <a:avLst/>
          </a:prstGeom>
          <a:noFill/>
        </p:spPr>
        <p:txBody>
          <a:bodyPr wrap="square" rtlCol="0">
            <a:spAutoFit/>
          </a:bodyPr>
          <a:lstStyle/>
          <a:p>
            <a:r>
              <a:rPr lang="he-IL" sz="1600" dirty="0" smtClean="0">
                <a:solidFill>
                  <a:schemeClr val="tx1">
                    <a:lumMod val="65000"/>
                    <a:lumOff val="35000"/>
                  </a:schemeClr>
                </a:solidFill>
              </a:rPr>
              <a:t>שניות</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1917415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התאמה אישית 1">
      <a:majorFont>
        <a:latin typeface="Calibri Light"/>
        <a:ea typeface=""/>
        <a:cs typeface="Calibri"/>
      </a:majorFont>
      <a:minorFont>
        <a:latin typeface="Calibri"/>
        <a:ea typeface=""/>
        <a:cs typeface="Arial"/>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114794</TotalTime>
  <Words>4665</Words>
  <Application>Microsoft Office PowerPoint</Application>
  <PresentationFormat>‫הצגה על המסך (4:3)</PresentationFormat>
  <Paragraphs>677</Paragraphs>
  <Slides>64</Slides>
  <Notes>60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64</vt:i4>
      </vt:variant>
    </vt:vector>
  </HeadingPairs>
  <TitlesOfParts>
    <vt:vector size="70" baseType="lpstr">
      <vt:lpstr>Arial</vt:lpstr>
      <vt:lpstr>Calibri</vt:lpstr>
      <vt:lpstr>Calibri Light</vt:lpstr>
      <vt:lpstr>Cambria Math</vt:lpstr>
      <vt:lpstr>Wingdings</vt:lpstr>
      <vt:lpstr>ערכת נושא Office</vt:lpstr>
      <vt:lpstr>מערכות בקרה אוטומטיות</vt:lpstr>
      <vt:lpstr>מערכות בקרה - תזכורת</vt:lpstr>
      <vt:lpstr>מערכות בקרה טכנולוגיות</vt:lpstr>
      <vt:lpstr>חיישנים טכנולוגיים</vt:lpstr>
      <vt:lpstr>חיישנים טכנולוגיים - דף עבודה מקוון </vt:lpstr>
      <vt:lpstr>חיישנים טכנולוגיים - סיכום תרגיל </vt:lpstr>
      <vt:lpstr>חיישנים טכנולוגיים - סיכום תרגיל </vt:lpstr>
      <vt:lpstr>חיישנים טכנולוגים מוכרים</vt:lpstr>
      <vt:lpstr>חיישן אולטרא-סוני: עקרון פעולה</vt:lpstr>
      <vt:lpstr>חיישן אולטרא-סוני: עקרון פעולה</vt:lpstr>
      <vt:lpstr>חיישן אולטרא-סוני: עקרון פעולה ודרך חישוב המרחק</vt:lpstr>
      <vt:lpstr>חיישן אולטרא-סוני: חישוב המרחק</vt:lpstr>
      <vt:lpstr>מהירות הקול באוויר בסנטימטרים למיקרו שנייה</vt:lpstr>
      <vt:lpstr>חיישן אולטרא-סוני: תירגול</vt:lpstr>
      <vt:lpstr>חיישן אולטרא-סוני: תירגול</vt:lpstr>
      <vt:lpstr>חיישן אולטרא-סוני: הפעלה וקריאה</vt:lpstr>
      <vt:lpstr>מעבדNodeMCU : הקדמה</vt:lpstr>
      <vt:lpstr>מעבדNodeMCU : הקדמה</vt:lpstr>
      <vt:lpstr>מעבדNodeMCU : משימת הבהוב נורה</vt:lpstr>
      <vt:lpstr>מעבדNodeMCU : העלאת התוכנה והרצתה</vt:lpstr>
      <vt:lpstr>מעבד NodeMCU: סיכום</vt:lpstr>
      <vt:lpstr>להבין את הקוד – הוראות הפעולה למעבד </vt:lpstr>
      <vt:lpstr>מעבד NodeMCU: משימה</vt:lpstr>
      <vt:lpstr>חיישן אולטרא-סוניHC-SR04 : הפעלה</vt:lpstr>
      <vt:lpstr>חיישן אולטרא-סוניHC-SR04 : מדידת מרחקים</vt:lpstr>
      <vt:lpstr>חיישן אולטרא-סוניHC-SR04 : שלבי חיבור והפעלה</vt:lpstr>
      <vt:lpstr>חיישן אולטרא-סוני : קבלת הודעות במסך הסיריאלי</vt:lpstr>
      <vt:lpstr>חיישן אולטרא-סוניHC-SR04 : מדידה</vt:lpstr>
      <vt:lpstr>טבלת תוצאות - דיון</vt:lpstr>
      <vt:lpstr>שיפור דיוק התוצאות</vt:lpstr>
      <vt:lpstr>מדידת מרחק בעזרת חיישן אולטרא-סוני -השוואה  </vt:lpstr>
      <vt:lpstr>מצגת של PowerPoint</vt:lpstr>
      <vt:lpstr>מדידת מרחק בעזרת חיישן אולטרא-סוני -השוואה  </vt:lpstr>
      <vt:lpstr>מדידת מרחק בעזרת חיישן אולטרא-סוני - מערכת משוב?</vt:lpstr>
      <vt:lpstr>מדידת מרחק בעזרת חיישן אולטרא-סוני - מערכת משוב?</vt:lpstr>
      <vt:lpstr>הדלקת לד להתראה על מרחק קטן – משימת הרחבה</vt:lpstr>
      <vt:lpstr>שימוש מעשי במערכת בקרה – מדידת כמות מים בכלי</vt:lpstr>
      <vt:lpstr>שימוש מעשי במערכת בקרה – מדידת כמות מים בכלי</vt:lpstr>
      <vt:lpstr>שימוש מעשי במערכת בקרה – מדידת כמות מים בכלי</vt:lpstr>
      <vt:lpstr>שימוש מעשי במערכת בקרה – מדידת כמות מים בכלי</vt:lpstr>
      <vt:lpstr>מצגת של PowerPoint</vt:lpstr>
      <vt:lpstr>משימת הבהוב נורה - השימוש במטריצה</vt:lpstr>
      <vt:lpstr>מצגת של PowerPoint</vt:lpstr>
      <vt:lpstr>מעבדNodeMCU : הכרות ראשונה</vt:lpstr>
      <vt:lpstr>מצגת של PowerPoint</vt:lpstr>
      <vt:lpstr>מעבדNodeMCU : הכרות ראשונה</vt:lpstr>
      <vt:lpstr>מעבדNodeMCU : הכרות ראשונה</vt:lpstr>
      <vt:lpstr>מצגת של PowerPoint</vt:lpstr>
      <vt:lpstr>חיישן אולטרא-סוני :HC-SR04 שלבי חיבור והפעלה</vt:lpstr>
      <vt:lpstr>מצגת של PowerPoint</vt:lpstr>
      <vt:lpstr>מצגת של PowerPoint</vt:lpstr>
      <vt:lpstr>מצגת של PowerPoint</vt:lpstr>
      <vt:lpstr>מצגת של PowerPoint</vt:lpstr>
      <vt:lpstr>מצגת של PowerPoint</vt:lpstr>
      <vt:lpstr> הדלקת לד להתראה על מרחק קטן – משימת הרחבה  1 </vt:lpstr>
      <vt:lpstr>  הדלקת לד להתראה על מרחק קטן - בניית המעגל  </vt:lpstr>
      <vt:lpstr> הדלקת לד להתראה על מרחק קטן - בניית המעגל  </vt:lpstr>
      <vt:lpstr>הדלקת לד להתראה על מרחק קטן: העלאת התוכנה והרצתה</vt:lpstr>
      <vt:lpstr>הדלקת לד להתראה על מרחק קטן - שימוש במערכת </vt:lpstr>
      <vt:lpstr>להבין את הקוד – הוראות הפעולה למעבד </vt:lpstr>
      <vt:lpstr>משימת הרחבה 2- שינוי המרחק</vt:lpstr>
      <vt:lpstr>משימת הרחבה 2- שינוי המרחק</vt:lpstr>
      <vt:lpstr>משימת הרחבה 2- שינוי המרחק</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Hagit Matok</dc:creator>
  <cp:lastModifiedBy>Sarah Gropper</cp:lastModifiedBy>
  <cp:revision>272</cp:revision>
  <cp:lastPrinted>2022-07-20T08:27:08Z</cp:lastPrinted>
  <dcterms:created xsi:type="dcterms:W3CDTF">2017-06-14T10:47:07Z</dcterms:created>
  <dcterms:modified xsi:type="dcterms:W3CDTF">2022-07-20T13:58:03Z</dcterms:modified>
</cp:coreProperties>
</file>