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61" r:id="rId1"/>
  </p:sldMasterIdLst>
  <p:notesMasterIdLst>
    <p:notesMasterId r:id="rId33"/>
  </p:notesMasterIdLst>
  <p:sldIdLst>
    <p:sldId id="334" r:id="rId2"/>
    <p:sldId id="335" r:id="rId3"/>
    <p:sldId id="349" r:id="rId4"/>
    <p:sldId id="336" r:id="rId5"/>
    <p:sldId id="350" r:id="rId6"/>
    <p:sldId id="352" r:id="rId7"/>
    <p:sldId id="337" r:id="rId8"/>
    <p:sldId id="353" r:id="rId9"/>
    <p:sldId id="338" r:id="rId10"/>
    <p:sldId id="354" r:id="rId11"/>
    <p:sldId id="339" r:id="rId12"/>
    <p:sldId id="355" r:id="rId13"/>
    <p:sldId id="340" r:id="rId14"/>
    <p:sldId id="341" r:id="rId15"/>
    <p:sldId id="364" r:id="rId16"/>
    <p:sldId id="342" r:id="rId17"/>
    <p:sldId id="343" r:id="rId18"/>
    <p:sldId id="356" r:id="rId19"/>
    <p:sldId id="366" r:id="rId20"/>
    <p:sldId id="360" r:id="rId21"/>
    <p:sldId id="357" r:id="rId22"/>
    <p:sldId id="358" r:id="rId23"/>
    <p:sldId id="345" r:id="rId24"/>
    <p:sldId id="359" r:id="rId25"/>
    <p:sldId id="367" r:id="rId26"/>
    <p:sldId id="347" r:id="rId27"/>
    <p:sldId id="365" r:id="rId28"/>
    <p:sldId id="333" r:id="rId29"/>
    <p:sldId id="361" r:id="rId30"/>
    <p:sldId id="362" r:id="rId31"/>
    <p:sldId id="332" r:id="rId32"/>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8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8D3E"/>
    <a:srgbClr val="29797B"/>
    <a:srgbClr val="D5E8D4"/>
    <a:srgbClr val="D9E8FB"/>
    <a:srgbClr val="FFF3CD"/>
    <a:srgbClr val="026163"/>
    <a:srgbClr val="0CC6EB"/>
    <a:srgbClr val="F2F2F2"/>
    <a:srgbClr val="64C86E"/>
    <a:srgbClr val="4CC0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280" autoAdjust="0"/>
    <p:restoredTop sz="83513" autoAdjust="0"/>
  </p:normalViewPr>
  <p:slideViewPr>
    <p:cSldViewPr snapToGrid="0" showGuides="1">
      <p:cViewPr>
        <p:scale>
          <a:sx n="75" d="100"/>
          <a:sy n="75" d="100"/>
        </p:scale>
        <p:origin x="1548" y="906"/>
      </p:cViewPr>
      <p:guideLst>
        <p:guide orient="horz" pos="368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6" d="100"/>
          <a:sy n="86" d="100"/>
        </p:scale>
        <p:origin x="378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מציין מיקום של תאריך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B73474-1FEA-49EA-8573-334921A32CDD}" type="datetimeFigureOut">
              <a:rPr lang="en-US" smtClean="0"/>
              <a:t>5/26/2022</a:t>
            </a:fld>
            <a:endParaRPr lang="en-US"/>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6" name="מציין מיקום של כותרת תחתונה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מציין מיקום של מספר שקופית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349913-1ED4-42CF-A765-14932E9CC788}" type="slidenum">
              <a:rPr lang="en-US" smtClean="0"/>
              <a:t>‹#›</a:t>
            </a:fld>
            <a:endParaRPr lang="en-US"/>
          </a:p>
        </p:txBody>
      </p:sp>
    </p:spTree>
    <p:extLst>
      <p:ext uri="{BB962C8B-B14F-4D97-AF65-F5344CB8AC3E}">
        <p14:creationId xmlns:p14="http://schemas.microsoft.com/office/powerpoint/2010/main" val="466108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27719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25b76ac829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25b76ac82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lnSpc>
                <a:spcPct val="115000"/>
              </a:lnSpc>
              <a:spcBef>
                <a:spcPts val="0"/>
              </a:spcBef>
              <a:spcAft>
                <a:spcPts val="0"/>
              </a:spcAft>
              <a:buClr>
                <a:schemeClr val="dk1"/>
              </a:buClr>
              <a:buSzPts val="1100"/>
              <a:buFont typeface="Arial"/>
              <a:buNone/>
            </a:pPr>
            <a:endParaRPr dirty="0"/>
          </a:p>
        </p:txBody>
      </p:sp>
      <p:sp>
        <p:nvSpPr>
          <p:cNvPr id="133" name="Google Shape;133;g125b76ac82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x-none"/>
              <a:t>10</a:t>
            </a:fld>
            <a:endParaRPr/>
          </a:p>
        </p:txBody>
      </p:sp>
    </p:spTree>
    <p:extLst>
      <p:ext uri="{BB962C8B-B14F-4D97-AF65-F5344CB8AC3E}">
        <p14:creationId xmlns:p14="http://schemas.microsoft.com/office/powerpoint/2010/main" val="4258434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16e5fbe8d8_0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g116e5fbe8d8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2100" algn="r" rtl="1">
              <a:lnSpc>
                <a:spcPct val="107916"/>
              </a:lnSpc>
              <a:spcBef>
                <a:spcPts val="0"/>
              </a:spcBef>
              <a:spcAft>
                <a:spcPts val="0"/>
              </a:spcAft>
              <a:buClr>
                <a:srgbClr val="444444"/>
              </a:buClr>
              <a:buSzPts val="1000"/>
              <a:buFont typeface="Arial"/>
              <a:buAutoNum type="arabicPeriod"/>
            </a:pPr>
            <a:r>
              <a:rPr lang="x-none" sz="1000" dirty="0">
                <a:solidFill>
                  <a:srgbClr val="444444"/>
                </a:solidFill>
                <a:latin typeface="Arial"/>
                <a:ea typeface="Arial"/>
                <a:cs typeface="Arial"/>
                <a:sym typeface="Arial"/>
              </a:rPr>
              <a:t>בקרת הטמפרטורה: חיישנים שנמצאים במוח עוקבים באופן רציף אחרי הטמפרטורה. כשהטמפרטורה סוטה מהטווח התקין החיישנים הנ"ל מגלים את הסטייה וחלק אחר במוח מקבל החלטה להפעיל את מנגנון הקירור של הגוף (למשל- הזעה) ומפעיל את המנגנון המתאים (הפרשת זיעה מבלוטות הזיעה). אם טמפרטורת הגוף תרד מתחת לערך התקין יגלו זאת אותם חיישנים אך הפעם יופעל מנגנון אחר, מנגנון הרעידה, שתפקידו לחמם את הגוף.</a:t>
            </a:r>
            <a:endParaRPr sz="1000" dirty="0">
              <a:solidFill>
                <a:srgbClr val="444444"/>
              </a:solidFill>
              <a:latin typeface="Arial"/>
              <a:ea typeface="Arial"/>
              <a:cs typeface="Arial"/>
              <a:sym typeface="Arial"/>
            </a:endParaRPr>
          </a:p>
          <a:p>
            <a:pPr marL="457200" lvl="0" indent="-292100" algn="r" rtl="1">
              <a:lnSpc>
                <a:spcPct val="107916"/>
              </a:lnSpc>
              <a:spcBef>
                <a:spcPts val="0"/>
              </a:spcBef>
              <a:spcAft>
                <a:spcPts val="0"/>
              </a:spcAft>
              <a:buClr>
                <a:srgbClr val="444444"/>
              </a:buClr>
              <a:buSzPts val="1000"/>
              <a:buFont typeface="Arial"/>
              <a:buAutoNum type="arabicPeriod"/>
            </a:pPr>
            <a:r>
              <a:rPr lang="x-none" sz="1100" dirty="0">
                <a:latin typeface="Arial"/>
                <a:ea typeface="Arial"/>
                <a:cs typeface="Arial"/>
                <a:sym typeface="Arial"/>
              </a:rPr>
              <a:t>חשוב לציין כי זו הצגה פשטנית של מנגנון השמירה על הטמפרטורה בגוף שכן קיימים מנגנונים נוספים שמופעלים בתהליך (למשל: הרחבה וכיווץ של כלי דם) אך אנו לא נדון בהם כאן.</a:t>
            </a:r>
            <a:endParaRPr sz="1100" dirty="0">
              <a:latin typeface="Arial"/>
              <a:ea typeface="Arial"/>
              <a:cs typeface="Arial"/>
              <a:sym typeface="Arial"/>
            </a:endParaRPr>
          </a:p>
          <a:p>
            <a:pPr marL="0" lvl="0" indent="0" algn="l" rtl="0">
              <a:lnSpc>
                <a:spcPct val="100000"/>
              </a:lnSpc>
              <a:spcBef>
                <a:spcPts val="800"/>
              </a:spcBef>
              <a:spcAft>
                <a:spcPts val="0"/>
              </a:spcAft>
              <a:buSzPts val="1400"/>
              <a:buNone/>
            </a:pPr>
            <a:endParaRPr dirty="0"/>
          </a:p>
        </p:txBody>
      </p:sp>
      <p:sp>
        <p:nvSpPr>
          <p:cNvPr id="140" name="Google Shape;140;g116e5fbe8d8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x-none"/>
              <a:t>11</a:t>
            </a:fld>
            <a:endParaRPr/>
          </a:p>
        </p:txBody>
      </p:sp>
    </p:spTree>
    <p:extLst>
      <p:ext uri="{BB962C8B-B14F-4D97-AF65-F5344CB8AC3E}">
        <p14:creationId xmlns:p14="http://schemas.microsoft.com/office/powerpoint/2010/main" val="3637224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16e5fbe8d8_0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g116e5fbe8d8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2100" algn="r" rtl="1">
              <a:lnSpc>
                <a:spcPct val="107916"/>
              </a:lnSpc>
              <a:spcBef>
                <a:spcPts val="0"/>
              </a:spcBef>
              <a:spcAft>
                <a:spcPts val="0"/>
              </a:spcAft>
              <a:buClr>
                <a:srgbClr val="444444"/>
              </a:buClr>
              <a:buSzPts val="1000"/>
              <a:buFont typeface="Arial"/>
              <a:buAutoNum type="arabicPeriod"/>
            </a:pPr>
            <a:r>
              <a:rPr lang="x-none" sz="1000" dirty="0">
                <a:solidFill>
                  <a:srgbClr val="444444"/>
                </a:solidFill>
                <a:latin typeface="Arial"/>
                <a:ea typeface="Arial"/>
                <a:cs typeface="Arial"/>
                <a:sym typeface="Arial"/>
              </a:rPr>
              <a:t>בקרת הטמפרטורה: חיישנים שנמצאים במוח עוקבים באופן רציף אחרי הטמפרטורה. כשהטמפרטורה סוטה מהטווח התקין החיישנים הנ"ל מגלים את הסטייה וחלק אחר במוח מקבל החלטה להפעיל את מנגנון הקירור של הגוף (למשל- הזעה) ומפעיל את המנגנון המתאים (הפרשת זיעה מבלוטות הזיעה). אם טמפרטורת הגוף תרד מתחת לערך התקין יגלו זאת אותם חיישנים אך הפעם יופעל מנגנון אחר, מנגנון הרעידה, שתפקידו לחמם את הגוף.</a:t>
            </a:r>
            <a:endParaRPr sz="1000" dirty="0">
              <a:solidFill>
                <a:srgbClr val="444444"/>
              </a:solidFill>
              <a:latin typeface="Arial"/>
              <a:ea typeface="Arial"/>
              <a:cs typeface="Arial"/>
              <a:sym typeface="Arial"/>
            </a:endParaRPr>
          </a:p>
          <a:p>
            <a:pPr marL="457200" lvl="0" indent="-292100" algn="r" rtl="1">
              <a:lnSpc>
                <a:spcPct val="107916"/>
              </a:lnSpc>
              <a:spcBef>
                <a:spcPts val="0"/>
              </a:spcBef>
              <a:spcAft>
                <a:spcPts val="0"/>
              </a:spcAft>
              <a:buClr>
                <a:srgbClr val="444444"/>
              </a:buClr>
              <a:buSzPts val="1000"/>
              <a:buFont typeface="Arial"/>
              <a:buAutoNum type="arabicPeriod"/>
            </a:pPr>
            <a:r>
              <a:rPr lang="x-none" sz="1100" dirty="0">
                <a:latin typeface="Arial"/>
                <a:ea typeface="Arial"/>
                <a:cs typeface="Arial"/>
                <a:sym typeface="Arial"/>
              </a:rPr>
              <a:t>חשוב לציין כי זו הצגה פשטנית של מנגנון השמירה על הטמפרטורה בגוף שכן קיימים מנגנונים נוספים שמופעלים בתהליך (למשל: הרחבה וכיווץ של כלי דם) אך אנו לא נדון בהם כאן.</a:t>
            </a:r>
            <a:endParaRPr sz="1100" dirty="0">
              <a:latin typeface="Arial"/>
              <a:ea typeface="Arial"/>
              <a:cs typeface="Arial"/>
              <a:sym typeface="Arial"/>
            </a:endParaRPr>
          </a:p>
          <a:p>
            <a:pPr marL="0" lvl="0" indent="0" algn="l" rtl="0">
              <a:lnSpc>
                <a:spcPct val="100000"/>
              </a:lnSpc>
              <a:spcBef>
                <a:spcPts val="800"/>
              </a:spcBef>
              <a:spcAft>
                <a:spcPts val="0"/>
              </a:spcAft>
              <a:buSzPts val="1400"/>
              <a:buNone/>
            </a:pPr>
            <a:endParaRPr dirty="0"/>
          </a:p>
        </p:txBody>
      </p:sp>
      <p:sp>
        <p:nvSpPr>
          <p:cNvPr id="140" name="Google Shape;140;g116e5fbe8d8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x-none"/>
              <a:t>12</a:t>
            </a:fld>
            <a:endParaRPr/>
          </a:p>
        </p:txBody>
      </p:sp>
    </p:spTree>
    <p:extLst>
      <p:ext uri="{BB962C8B-B14F-4D97-AF65-F5344CB8AC3E}">
        <p14:creationId xmlns:p14="http://schemas.microsoft.com/office/powerpoint/2010/main" val="4140605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16e5fbe8d8_0_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116e5fbe8d8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endParaRPr dirty="0"/>
          </a:p>
        </p:txBody>
      </p:sp>
      <p:sp>
        <p:nvSpPr>
          <p:cNvPr id="148" name="Google Shape;148;g116e5fbe8d8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x-none"/>
              <a:t>13</a:t>
            </a:fld>
            <a:endParaRPr/>
          </a:p>
        </p:txBody>
      </p:sp>
    </p:spTree>
    <p:extLst>
      <p:ext uri="{BB962C8B-B14F-4D97-AF65-F5344CB8AC3E}">
        <p14:creationId xmlns:p14="http://schemas.microsoft.com/office/powerpoint/2010/main" val="1199299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25b76ac829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25b76ac829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i="0" u="none" strike="noStrike" kern="1200" dirty="0" smtClean="0">
                <a:solidFill>
                  <a:schemeClr val="tx1"/>
                </a:solidFill>
                <a:effectLst/>
                <a:latin typeface="+mn-lt"/>
                <a:ea typeface="+mn-ea"/>
                <a:cs typeface="+mn-cs"/>
              </a:rPr>
              <a:t>רשמו את כל הפעולות שעל הגוף לבצע בתהליך השמירה על טמפרטורת הגוף (לפחות 4 פעולות). לכל פעולה רישמו איזה חלק בגוף אחראי לביצוע הפעולה</a:t>
            </a:r>
            <a:r>
              <a:rPr lang="he-IL" sz="1200" b="0" i="0" u="none" strike="noStrike" kern="1200" baseline="0" dirty="0" smtClean="0">
                <a:solidFill>
                  <a:schemeClr val="tx1"/>
                </a:solidFill>
                <a:effectLst/>
                <a:latin typeface="+mn-lt"/>
                <a:ea typeface="+mn-ea"/>
                <a:cs typeface="+mn-cs"/>
              </a:rPr>
              <a:t> - </a:t>
            </a:r>
            <a:r>
              <a:rPr lang="he-IL" sz="1200" b="1" i="0" u="none" strike="noStrike" kern="1200" dirty="0" smtClean="0">
                <a:solidFill>
                  <a:schemeClr val="tx1"/>
                </a:solidFill>
                <a:effectLst/>
                <a:latin typeface="+mn-lt"/>
                <a:ea typeface="+mn-ea"/>
                <a:cs typeface="+mn-cs"/>
              </a:rPr>
              <a:t>קיים דף עבודה לפעילות זאת</a:t>
            </a:r>
            <a:endParaRPr lang="he-IL" b="1" dirty="0" smtClean="0"/>
          </a:p>
          <a:p>
            <a:pPr marL="0" lvl="0" indent="0" algn="r" rtl="1">
              <a:spcBef>
                <a:spcPts val="0"/>
              </a:spcBef>
              <a:spcAft>
                <a:spcPts val="0"/>
              </a:spcAft>
              <a:buNone/>
            </a:pPr>
            <a:endParaRPr lang="he-IL" sz="1200" b="0" i="0" u="none" strike="noStrike" kern="1200" dirty="0" smtClean="0">
              <a:solidFill>
                <a:schemeClr val="tx1"/>
              </a:solidFill>
              <a:effectLst/>
              <a:latin typeface="+mn-lt"/>
              <a:ea typeface="+mn-ea"/>
              <a:cs typeface="+mn-cs"/>
            </a:endParaRPr>
          </a:p>
          <a:p>
            <a:pPr marL="0" lvl="0" indent="0" algn="l" rtl="0">
              <a:spcBef>
                <a:spcPts val="0"/>
              </a:spcBef>
              <a:spcAft>
                <a:spcPts val="0"/>
              </a:spcAft>
              <a:buNone/>
            </a:pPr>
            <a:endParaRPr lang="he-IL" sz="1200" b="0" i="0" u="none" strike="noStrike" kern="1200" dirty="0" smtClean="0">
              <a:solidFill>
                <a:schemeClr val="tx1"/>
              </a:solidFill>
              <a:effectLst/>
              <a:latin typeface="+mn-lt"/>
              <a:ea typeface="+mn-ea"/>
              <a:cs typeface="+mn-cs"/>
            </a:endParaRPr>
          </a:p>
          <a:p>
            <a:pPr algn="r" rtl="1"/>
            <a:r>
              <a:rPr lang="he-IL" sz="1200" b="1" i="0" u="none" strike="noStrike" kern="1200" dirty="0" smtClean="0">
                <a:solidFill>
                  <a:schemeClr val="tx1"/>
                </a:solidFill>
                <a:effectLst/>
                <a:latin typeface="+mn-lt"/>
                <a:ea typeface="+mn-ea"/>
                <a:cs typeface="+mn-cs"/>
              </a:rPr>
              <a:t>משימה למתקדמים - הכנה לסכמת מלבנים</a:t>
            </a:r>
            <a:endParaRPr lang="he-IL" b="1" dirty="0" smtClean="0">
              <a:effectLst/>
            </a:endParaRPr>
          </a:p>
          <a:p>
            <a:pPr algn="r" rtl="1"/>
            <a:r>
              <a:rPr lang="he-IL" sz="1200" b="0" i="0" u="none" strike="noStrike" kern="1200" dirty="0" smtClean="0">
                <a:solidFill>
                  <a:schemeClr val="tx1"/>
                </a:solidFill>
                <a:effectLst/>
                <a:latin typeface="+mn-lt"/>
                <a:ea typeface="+mn-ea"/>
                <a:cs typeface="+mn-cs"/>
              </a:rPr>
              <a:t>נסו לסדר את הפעולות שכתבתם בטבלה כתרשים על דף, שבו הפעולות מחוברות עם חיצים המתארים את הקשר בין הפעולות. </a:t>
            </a:r>
            <a:endParaRPr lang="he-IL" b="0" dirty="0" smtClean="0">
              <a:effectLst/>
            </a:endParaRPr>
          </a:p>
          <a:p>
            <a:pPr algn="r" rtl="1"/>
            <a:r>
              <a:rPr lang="he-IL" dirty="0" smtClean="0"/>
              <a:t/>
            </a:r>
            <a:br>
              <a:rPr lang="he-IL" dirty="0" smtClean="0"/>
            </a:br>
            <a:endParaRPr lang="he-IL" sz="1200" b="0" i="0" u="none" strike="noStrike" kern="1200" dirty="0" smtClean="0">
              <a:solidFill>
                <a:schemeClr val="tx1"/>
              </a:solidFill>
              <a:effectLst/>
              <a:latin typeface="+mn-lt"/>
              <a:ea typeface="+mn-ea"/>
              <a:cs typeface="+mn-cs"/>
            </a:endParaRPr>
          </a:p>
        </p:txBody>
      </p:sp>
      <p:sp>
        <p:nvSpPr>
          <p:cNvPr id="158" name="Google Shape;158;g125b76ac829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x-none"/>
              <a:t>14</a:t>
            </a:fld>
            <a:endParaRPr/>
          </a:p>
        </p:txBody>
      </p:sp>
    </p:spTree>
    <p:extLst>
      <p:ext uri="{BB962C8B-B14F-4D97-AF65-F5344CB8AC3E}">
        <p14:creationId xmlns:p14="http://schemas.microsoft.com/office/powerpoint/2010/main" val="280873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25b76ac829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25b76ac829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i="0" u="none" strike="noStrike" kern="1200" dirty="0" smtClean="0">
                <a:solidFill>
                  <a:schemeClr val="tx1"/>
                </a:solidFill>
                <a:effectLst/>
                <a:latin typeface="+mn-lt"/>
                <a:ea typeface="+mn-ea"/>
                <a:cs typeface="+mn-cs"/>
              </a:rPr>
              <a:t>רשמו את כל הפעולות שהיה על הגוף לבצע בתהליך השמירה על טמפרטורת הגוף (לפחות 4 פעולות). לכל פעולה רישמו איזה חלק בגוף אחראי לביצוע הפעולה</a:t>
            </a:r>
            <a:r>
              <a:rPr lang="he-IL" sz="1200" b="0" i="0" u="none" strike="noStrike" kern="1200" baseline="0" dirty="0" smtClean="0">
                <a:solidFill>
                  <a:schemeClr val="tx1"/>
                </a:solidFill>
                <a:effectLst/>
                <a:latin typeface="+mn-lt"/>
                <a:ea typeface="+mn-ea"/>
                <a:cs typeface="+mn-cs"/>
              </a:rPr>
              <a:t> - </a:t>
            </a:r>
            <a:r>
              <a:rPr lang="he-IL" sz="1200" b="1" i="0" u="none" strike="noStrike" kern="1200" dirty="0" smtClean="0">
                <a:solidFill>
                  <a:schemeClr val="tx1"/>
                </a:solidFill>
                <a:effectLst/>
                <a:latin typeface="+mn-lt"/>
                <a:ea typeface="+mn-ea"/>
                <a:cs typeface="+mn-cs"/>
              </a:rPr>
              <a:t>קיים דף עבודה לפעילות זאת</a:t>
            </a:r>
            <a:endParaRPr lang="he-IL" b="1" dirty="0" smtClean="0"/>
          </a:p>
          <a:p>
            <a:pPr marL="0" lvl="0" indent="0" algn="r" rtl="1">
              <a:spcBef>
                <a:spcPts val="0"/>
              </a:spcBef>
              <a:spcAft>
                <a:spcPts val="0"/>
              </a:spcAft>
              <a:buNone/>
            </a:pPr>
            <a:endParaRPr lang="he-IL" sz="1200" b="0" i="0" u="none" strike="noStrike" kern="1200" dirty="0" smtClean="0">
              <a:solidFill>
                <a:schemeClr val="tx1"/>
              </a:solidFill>
              <a:effectLst/>
              <a:latin typeface="+mn-lt"/>
              <a:ea typeface="+mn-ea"/>
              <a:cs typeface="+mn-cs"/>
            </a:endParaRPr>
          </a:p>
          <a:p>
            <a:pPr marL="0" lvl="0" indent="0" algn="l" rtl="0">
              <a:spcBef>
                <a:spcPts val="0"/>
              </a:spcBef>
              <a:spcAft>
                <a:spcPts val="0"/>
              </a:spcAft>
              <a:buNone/>
            </a:pPr>
            <a:endParaRPr lang="he-IL" sz="1200" b="0" i="0" u="none" strike="noStrike" kern="1200" dirty="0" smtClean="0">
              <a:solidFill>
                <a:schemeClr val="tx1"/>
              </a:solidFill>
              <a:effectLst/>
              <a:latin typeface="+mn-lt"/>
              <a:ea typeface="+mn-ea"/>
              <a:cs typeface="+mn-cs"/>
            </a:endParaRPr>
          </a:p>
          <a:p>
            <a:pPr algn="r" rtl="1"/>
            <a:r>
              <a:rPr lang="he-IL" sz="1200" b="1" i="0" u="none" strike="noStrike" kern="1200" dirty="0" smtClean="0">
                <a:solidFill>
                  <a:schemeClr val="tx1"/>
                </a:solidFill>
                <a:effectLst/>
                <a:latin typeface="+mn-lt"/>
                <a:ea typeface="+mn-ea"/>
                <a:cs typeface="+mn-cs"/>
              </a:rPr>
              <a:t>משימה למתקדמים - הכנה לסכמת מלבנים</a:t>
            </a:r>
            <a:endParaRPr lang="he-IL" b="1" dirty="0" smtClean="0">
              <a:effectLst/>
            </a:endParaRPr>
          </a:p>
          <a:p>
            <a:pPr algn="r" rtl="1"/>
            <a:r>
              <a:rPr lang="he-IL" sz="1200" b="0" i="0" u="none" strike="noStrike" kern="1200" dirty="0" smtClean="0">
                <a:solidFill>
                  <a:schemeClr val="tx1"/>
                </a:solidFill>
                <a:effectLst/>
                <a:latin typeface="+mn-lt"/>
                <a:ea typeface="+mn-ea"/>
                <a:cs typeface="+mn-cs"/>
              </a:rPr>
              <a:t>נסו לסדר את הפעולות שכתבתם בטבלה כתרשים על דף, שבו הפעולות מחוברות עם חיצים המתארים את הקשר בין הפעולות. </a:t>
            </a:r>
            <a:endParaRPr lang="he-IL" b="0" dirty="0" smtClean="0">
              <a:effectLst/>
            </a:endParaRPr>
          </a:p>
          <a:p>
            <a:pPr algn="r" rtl="1"/>
            <a:r>
              <a:rPr lang="he-IL" dirty="0" smtClean="0"/>
              <a:t/>
            </a:r>
            <a:br>
              <a:rPr lang="he-IL" dirty="0" smtClean="0"/>
            </a:br>
            <a:endParaRPr lang="he-IL" sz="1200" b="0" i="0" u="none" strike="noStrike" kern="1200" dirty="0" smtClean="0">
              <a:solidFill>
                <a:schemeClr val="tx1"/>
              </a:solidFill>
              <a:effectLst/>
              <a:latin typeface="+mn-lt"/>
              <a:ea typeface="+mn-ea"/>
              <a:cs typeface="+mn-cs"/>
            </a:endParaRPr>
          </a:p>
        </p:txBody>
      </p:sp>
      <p:sp>
        <p:nvSpPr>
          <p:cNvPr id="158" name="Google Shape;158;g125b76ac829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x-none"/>
              <a:t>15</a:t>
            </a:fld>
            <a:endParaRPr/>
          </a:p>
        </p:txBody>
      </p:sp>
    </p:spTree>
    <p:extLst>
      <p:ext uri="{BB962C8B-B14F-4D97-AF65-F5344CB8AC3E}">
        <p14:creationId xmlns:p14="http://schemas.microsoft.com/office/powerpoint/2010/main" val="795940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16e5fbe8d8_0_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116e5fbe8d8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x-none" sz="1000" dirty="0">
                <a:solidFill>
                  <a:srgbClr val="444444"/>
                </a:solidFill>
                <a:latin typeface="Arial"/>
                <a:ea typeface="Arial"/>
                <a:cs typeface="Arial"/>
                <a:sym typeface="Arial"/>
              </a:rPr>
              <a:t>נרשום על פתקים את הפעולות שעלינו לבצע בתהליך בקרת הטמפרטורה וננסה לסדר אותן זו ליד זו כשחיצים מסמנים את סדר הפעולות</a:t>
            </a:r>
            <a:endParaRPr dirty="0"/>
          </a:p>
        </p:txBody>
      </p:sp>
      <p:sp>
        <p:nvSpPr>
          <p:cNvPr id="166" name="Google Shape;166;g116e5fbe8d8_0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x-none"/>
              <a:t>16</a:t>
            </a:fld>
            <a:endParaRPr/>
          </a:p>
        </p:txBody>
      </p:sp>
    </p:spTree>
    <p:extLst>
      <p:ext uri="{BB962C8B-B14F-4D97-AF65-F5344CB8AC3E}">
        <p14:creationId xmlns:p14="http://schemas.microsoft.com/office/powerpoint/2010/main" val="2674083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16e5fbe8d8_0_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116e5fbe8d8_0_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1">
              <a:lnSpc>
                <a:spcPct val="115000"/>
              </a:lnSpc>
              <a:spcBef>
                <a:spcPts val="0"/>
              </a:spcBef>
              <a:spcAft>
                <a:spcPts val="0"/>
              </a:spcAft>
              <a:buClr>
                <a:schemeClr val="dk1"/>
              </a:buClr>
              <a:buSzPts val="1100"/>
              <a:buFont typeface="Arial"/>
              <a:buNone/>
            </a:pPr>
            <a:r>
              <a:rPr lang="he-IL" sz="1100" dirty="0" smtClean="0">
                <a:latin typeface="Arial"/>
                <a:ea typeface="Arial"/>
                <a:cs typeface="Arial"/>
                <a:sym typeface="Arial"/>
              </a:rPr>
              <a:t>איך  מתארים מערכות?</a:t>
            </a:r>
          </a:p>
          <a:p>
            <a:pPr marL="0" lvl="0" indent="0" algn="r" rtl="1">
              <a:lnSpc>
                <a:spcPct val="115000"/>
              </a:lnSpc>
              <a:spcBef>
                <a:spcPts val="800"/>
              </a:spcBef>
              <a:spcAft>
                <a:spcPts val="0"/>
              </a:spcAft>
              <a:buSzPts val="1100"/>
              <a:buNone/>
            </a:pPr>
            <a:r>
              <a:rPr lang="he-IL" sz="1100" dirty="0" smtClean="0">
                <a:latin typeface="Arial"/>
                <a:ea typeface="Arial"/>
                <a:cs typeface="Arial"/>
                <a:sym typeface="Arial"/>
              </a:rPr>
              <a:t>הדרך המקובלת בעולם ההנדסה לתאר מערכות היא על ידי תיאור המרכיבים כמלבנים והקשר בין המרכיבים כחיצים. החיצים יכולים לייצג מידע, חומר או אנרגיה שעוברים בין המרכיבים השונים. כיוון החץ מייצג את כיוון ההעברה. כל רכיב (מלבן) יכול לקבל ולהעביר מספר משתנה (ובלתי מוגבל) של חיצים לרכיבים שונים.</a:t>
            </a:r>
          </a:p>
          <a:p>
            <a:pPr marL="0" lvl="0" indent="0" algn="r" rtl="1">
              <a:lnSpc>
                <a:spcPct val="115000"/>
              </a:lnSpc>
              <a:spcBef>
                <a:spcPts val="800"/>
              </a:spcBef>
              <a:spcAft>
                <a:spcPts val="0"/>
              </a:spcAft>
              <a:buClr>
                <a:schemeClr val="dk1"/>
              </a:buClr>
              <a:buSzPts val="1100"/>
              <a:buFont typeface="Arial"/>
              <a:buNone/>
            </a:pPr>
            <a:endParaRPr sz="1100" dirty="0">
              <a:latin typeface="Arial"/>
              <a:ea typeface="Arial"/>
              <a:cs typeface="Arial"/>
              <a:sym typeface="Arial"/>
            </a:endParaRPr>
          </a:p>
          <a:p>
            <a:pPr marL="0" lvl="0" indent="0" algn="l" rtl="0">
              <a:lnSpc>
                <a:spcPct val="100000"/>
              </a:lnSpc>
              <a:spcBef>
                <a:spcPts val="800"/>
              </a:spcBef>
              <a:spcAft>
                <a:spcPts val="0"/>
              </a:spcAft>
              <a:buSzPts val="1400"/>
              <a:buNone/>
            </a:pPr>
            <a:endParaRPr sz="1000" dirty="0">
              <a:solidFill>
                <a:srgbClr val="444444"/>
              </a:solidFill>
              <a:latin typeface="Arial"/>
              <a:ea typeface="Arial"/>
              <a:cs typeface="Arial"/>
              <a:sym typeface="Arial"/>
            </a:endParaRPr>
          </a:p>
        </p:txBody>
      </p:sp>
      <p:sp>
        <p:nvSpPr>
          <p:cNvPr id="181" name="Google Shape;181;g116e5fbe8d8_0_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x-none"/>
              <a:t>17</a:t>
            </a:fld>
            <a:endParaRPr/>
          </a:p>
        </p:txBody>
      </p:sp>
    </p:spTree>
    <p:extLst>
      <p:ext uri="{BB962C8B-B14F-4D97-AF65-F5344CB8AC3E}">
        <p14:creationId xmlns:p14="http://schemas.microsoft.com/office/powerpoint/2010/main" val="1240626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16e5fbe8d8_0_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116e5fbe8d8_0_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1">
              <a:lnSpc>
                <a:spcPct val="115000"/>
              </a:lnSpc>
              <a:spcBef>
                <a:spcPts val="0"/>
              </a:spcBef>
              <a:spcAft>
                <a:spcPts val="0"/>
              </a:spcAft>
              <a:buClr>
                <a:schemeClr val="dk1"/>
              </a:buClr>
              <a:buSzPts val="1100"/>
              <a:buFont typeface="Arial"/>
              <a:buNone/>
            </a:pPr>
            <a:r>
              <a:rPr lang="he-IL" sz="1000" dirty="0" smtClean="0">
                <a:latin typeface="Arial"/>
                <a:ea typeface="Arial"/>
                <a:cs typeface="Arial"/>
                <a:sym typeface="Arial"/>
              </a:rPr>
              <a:t>איך  מתארים מערכות?</a:t>
            </a:r>
          </a:p>
          <a:p>
            <a:pPr marL="0" lvl="0" indent="0" algn="r" rtl="1">
              <a:lnSpc>
                <a:spcPct val="115000"/>
              </a:lnSpc>
              <a:spcBef>
                <a:spcPts val="800"/>
              </a:spcBef>
              <a:spcAft>
                <a:spcPts val="0"/>
              </a:spcAft>
              <a:buSzPts val="1100"/>
              <a:buNone/>
            </a:pPr>
            <a:r>
              <a:rPr lang="he-IL" sz="1000" dirty="0" smtClean="0">
                <a:latin typeface="Arial"/>
                <a:ea typeface="Arial"/>
                <a:cs typeface="Arial"/>
                <a:sym typeface="Arial"/>
              </a:rPr>
              <a:t>הדרך המקובלת בעולם ההנדסה לתאר מערכות היא על ידי תיאור המרכיבים כמלבנים והקשר בין המרכיבים כחיצים. החיצים יכולים לייצג מידע, חומר או אנרגיה שעוברים בין המרכיבים השונים. כיוון החץ מייצג את כיוון ההעברה. כל רכיב (מלבן) יכול לקבל ולהעביר מספר משתנה (ובלתי מוגבל) של חיצים לרכיבים שונים.</a:t>
            </a:r>
          </a:p>
        </p:txBody>
      </p:sp>
      <p:sp>
        <p:nvSpPr>
          <p:cNvPr id="181" name="Google Shape;181;g116e5fbe8d8_0_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x-none"/>
              <a:t>18</a:t>
            </a:fld>
            <a:endParaRPr/>
          </a:p>
        </p:txBody>
      </p:sp>
    </p:spTree>
    <p:extLst>
      <p:ext uri="{BB962C8B-B14F-4D97-AF65-F5344CB8AC3E}">
        <p14:creationId xmlns:p14="http://schemas.microsoft.com/office/powerpoint/2010/main" val="2382354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16e5fbe8d8_0_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116e5fbe8d8_0_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1">
              <a:lnSpc>
                <a:spcPct val="115000"/>
              </a:lnSpc>
              <a:spcBef>
                <a:spcPts val="800"/>
              </a:spcBef>
              <a:spcAft>
                <a:spcPts val="800"/>
              </a:spcAft>
              <a:buClr>
                <a:schemeClr val="dk1"/>
              </a:buClr>
              <a:buSzPts val="1100"/>
              <a:buFont typeface="Arial"/>
              <a:buNone/>
            </a:pPr>
            <a:endParaRPr sz="1100" dirty="0">
              <a:latin typeface="Arial"/>
              <a:ea typeface="Arial"/>
              <a:cs typeface="Arial"/>
              <a:sym typeface="Arial"/>
            </a:endParaRPr>
          </a:p>
        </p:txBody>
      </p:sp>
      <p:sp>
        <p:nvSpPr>
          <p:cNvPr id="189" name="Google Shape;189;g116e5fbe8d8_0_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x-none"/>
              <a:t>19</a:t>
            </a:fld>
            <a:endParaRPr/>
          </a:p>
        </p:txBody>
      </p:sp>
    </p:spTree>
    <p:extLst>
      <p:ext uri="{BB962C8B-B14F-4D97-AF65-F5344CB8AC3E}">
        <p14:creationId xmlns:p14="http://schemas.microsoft.com/office/powerpoint/2010/main" val="2880605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1565b93550_0_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g11565b93550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x-none" dirty="0"/>
              <a:t>במפגש הקודם ראינו שכדי לאפשר גידול תקין של צמחים יש לספק להם סביבה </a:t>
            </a:r>
            <a:r>
              <a:rPr lang="x-none" dirty="0" smtClean="0"/>
              <a:t>שמאפייניה</a:t>
            </a:r>
            <a:r>
              <a:rPr lang="he-IL" dirty="0" smtClean="0"/>
              <a:t>:</a:t>
            </a:r>
            <a:r>
              <a:rPr lang="en-US" baseline="0" dirty="0" smtClean="0"/>
              <a:t> </a:t>
            </a:r>
            <a:r>
              <a:rPr lang="x-none" dirty="0" smtClean="0"/>
              <a:t>טמפרטורה</a:t>
            </a:r>
            <a:r>
              <a:rPr lang="x-none" dirty="0"/>
              <a:t>, מים, מזון, קרקע </a:t>
            </a:r>
            <a:r>
              <a:rPr lang="x-none" dirty="0" smtClean="0"/>
              <a:t>ועוד </a:t>
            </a:r>
            <a:r>
              <a:rPr lang="x-none" dirty="0"/>
              <a:t>נשמרים בטווח תקין. </a:t>
            </a:r>
            <a:endParaRPr dirty="0"/>
          </a:p>
        </p:txBody>
      </p:sp>
      <p:sp>
        <p:nvSpPr>
          <p:cNvPr id="106" name="Google Shape;106;g11565b93550_0_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x-none"/>
              <a:t>2</a:t>
            </a:fld>
            <a:endParaRPr/>
          </a:p>
        </p:txBody>
      </p:sp>
    </p:spTree>
    <p:extLst>
      <p:ext uri="{BB962C8B-B14F-4D97-AF65-F5344CB8AC3E}">
        <p14:creationId xmlns:p14="http://schemas.microsoft.com/office/powerpoint/2010/main" val="1914672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16e5fbe8d8_0_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116e5fbe8d8_0_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1">
              <a:lnSpc>
                <a:spcPct val="115000"/>
              </a:lnSpc>
              <a:spcBef>
                <a:spcPts val="800"/>
              </a:spcBef>
              <a:spcAft>
                <a:spcPts val="800"/>
              </a:spcAft>
              <a:buClr>
                <a:schemeClr val="dk1"/>
              </a:buClr>
              <a:buSzPts val="1100"/>
              <a:buFont typeface="Arial"/>
              <a:buNone/>
            </a:pPr>
            <a:endParaRPr sz="1100" dirty="0">
              <a:latin typeface="Arial"/>
              <a:ea typeface="Arial"/>
              <a:cs typeface="Arial"/>
              <a:sym typeface="Arial"/>
            </a:endParaRPr>
          </a:p>
        </p:txBody>
      </p:sp>
      <p:sp>
        <p:nvSpPr>
          <p:cNvPr id="189" name="Google Shape;189;g116e5fbe8d8_0_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x-none"/>
              <a:t>20</a:t>
            </a:fld>
            <a:endParaRPr/>
          </a:p>
        </p:txBody>
      </p:sp>
    </p:spTree>
    <p:extLst>
      <p:ext uri="{BB962C8B-B14F-4D97-AF65-F5344CB8AC3E}">
        <p14:creationId xmlns:p14="http://schemas.microsoft.com/office/powerpoint/2010/main" val="2181768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16e5fbe8d8_0_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116e5fbe8d8_0_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1">
              <a:lnSpc>
                <a:spcPct val="115000"/>
              </a:lnSpc>
              <a:spcBef>
                <a:spcPts val="800"/>
              </a:spcBef>
              <a:spcAft>
                <a:spcPts val="800"/>
              </a:spcAft>
              <a:buClr>
                <a:schemeClr val="dk1"/>
              </a:buClr>
              <a:buSzPts val="1100"/>
              <a:buFont typeface="Arial"/>
              <a:buNone/>
            </a:pPr>
            <a:endParaRPr sz="1100" dirty="0">
              <a:latin typeface="Arial"/>
              <a:ea typeface="Arial"/>
              <a:cs typeface="Arial"/>
              <a:sym typeface="Arial"/>
            </a:endParaRPr>
          </a:p>
        </p:txBody>
      </p:sp>
      <p:sp>
        <p:nvSpPr>
          <p:cNvPr id="189" name="Google Shape;189;g116e5fbe8d8_0_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x-none"/>
              <a:t>21</a:t>
            </a:fld>
            <a:endParaRPr/>
          </a:p>
        </p:txBody>
      </p:sp>
    </p:spTree>
    <p:extLst>
      <p:ext uri="{BB962C8B-B14F-4D97-AF65-F5344CB8AC3E}">
        <p14:creationId xmlns:p14="http://schemas.microsoft.com/office/powerpoint/2010/main" val="4089504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16e5fbe8d8_0_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116e5fbe8d8_0_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1">
              <a:lnSpc>
                <a:spcPct val="115000"/>
              </a:lnSpc>
              <a:spcBef>
                <a:spcPts val="800"/>
              </a:spcBef>
              <a:spcAft>
                <a:spcPts val="800"/>
              </a:spcAft>
              <a:buClr>
                <a:schemeClr val="dk1"/>
              </a:buClr>
              <a:buSzPts val="1100"/>
              <a:buFont typeface="Arial"/>
              <a:buNone/>
            </a:pPr>
            <a:endParaRPr sz="1100" dirty="0">
              <a:latin typeface="Arial"/>
              <a:ea typeface="Arial"/>
              <a:cs typeface="Arial"/>
              <a:sym typeface="Arial"/>
            </a:endParaRPr>
          </a:p>
        </p:txBody>
      </p:sp>
      <p:sp>
        <p:nvSpPr>
          <p:cNvPr id="189" name="Google Shape;189;g116e5fbe8d8_0_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x-none"/>
              <a:t>22</a:t>
            </a:fld>
            <a:endParaRPr/>
          </a:p>
        </p:txBody>
      </p:sp>
    </p:spTree>
    <p:extLst>
      <p:ext uri="{BB962C8B-B14F-4D97-AF65-F5344CB8AC3E}">
        <p14:creationId xmlns:p14="http://schemas.microsoft.com/office/powerpoint/2010/main" val="560759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25b76ac829_0_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g125b76ac829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1">
              <a:lnSpc>
                <a:spcPct val="115000"/>
              </a:lnSpc>
              <a:spcBef>
                <a:spcPts val="0"/>
              </a:spcBef>
              <a:spcAft>
                <a:spcPts val="0"/>
              </a:spcAft>
              <a:buClr>
                <a:schemeClr val="dk1"/>
              </a:buClr>
              <a:buSzPts val="1100"/>
              <a:buFont typeface="Arial"/>
              <a:buNone/>
            </a:pPr>
            <a:endParaRPr lang="he-IL" sz="1100" b="1" dirty="0" smtClean="0">
              <a:latin typeface="Arial"/>
              <a:ea typeface="Arial"/>
              <a:cs typeface="Arial"/>
              <a:sym typeface="Arial"/>
            </a:endParaRPr>
          </a:p>
          <a:p>
            <a:pPr marL="0" lvl="0" indent="0" algn="r" rtl="1">
              <a:lnSpc>
                <a:spcPct val="115000"/>
              </a:lnSpc>
              <a:spcBef>
                <a:spcPts val="0"/>
              </a:spcBef>
              <a:spcAft>
                <a:spcPts val="0"/>
              </a:spcAft>
              <a:buClr>
                <a:schemeClr val="dk1"/>
              </a:buClr>
              <a:buSzPts val="1100"/>
              <a:buFont typeface="Arial"/>
              <a:buNone/>
            </a:pPr>
            <a:r>
              <a:rPr lang="he-IL" sz="1100" b="1" dirty="0" smtClean="0">
                <a:latin typeface="Arial"/>
                <a:ea typeface="Arial"/>
                <a:cs typeface="Arial"/>
                <a:sym typeface="Arial"/>
              </a:rPr>
              <a:t>שאלה לתלמידים:</a:t>
            </a:r>
            <a:r>
              <a:rPr lang="en-US" sz="1100" b="1" dirty="0" smtClean="0">
                <a:latin typeface="Arial"/>
                <a:ea typeface="Arial"/>
                <a:cs typeface="Arial"/>
                <a:sym typeface="Arial"/>
              </a:rPr>
              <a:t> </a:t>
            </a:r>
            <a:r>
              <a:rPr lang="x-none" sz="1100" b="1" dirty="0" smtClean="0">
                <a:latin typeface="Arial"/>
                <a:ea typeface="Arial"/>
                <a:cs typeface="Arial"/>
                <a:sym typeface="Arial"/>
              </a:rPr>
              <a:t>למה </a:t>
            </a:r>
            <a:r>
              <a:rPr lang="x-none" sz="1100" b="1" dirty="0">
                <a:latin typeface="Arial"/>
                <a:ea typeface="Arial"/>
                <a:cs typeface="Arial"/>
                <a:sym typeface="Arial"/>
              </a:rPr>
              <a:t>כיוון החיצים בשירטוט הוא כפי </a:t>
            </a:r>
            <a:r>
              <a:rPr lang="he-IL" sz="1100" b="1" dirty="0" smtClean="0">
                <a:latin typeface="Arial"/>
                <a:ea typeface="Arial"/>
                <a:cs typeface="Arial"/>
                <a:sym typeface="Arial"/>
              </a:rPr>
              <a:t>שמתואר בתרשים</a:t>
            </a:r>
            <a:r>
              <a:rPr lang="x-none" sz="1100" b="1" dirty="0" smtClean="0">
                <a:latin typeface="Arial"/>
                <a:ea typeface="Arial"/>
                <a:cs typeface="Arial"/>
                <a:sym typeface="Arial"/>
              </a:rPr>
              <a:t>?</a:t>
            </a:r>
            <a:endParaRPr sz="1100" b="1" dirty="0">
              <a:latin typeface="Arial"/>
              <a:ea typeface="Arial"/>
              <a:cs typeface="Arial"/>
              <a:sym typeface="Arial"/>
            </a:endParaRPr>
          </a:p>
          <a:p>
            <a:pPr marL="0" lvl="0" indent="0" algn="r" rtl="1">
              <a:lnSpc>
                <a:spcPct val="115000"/>
              </a:lnSpc>
              <a:spcBef>
                <a:spcPts val="800"/>
              </a:spcBef>
              <a:spcAft>
                <a:spcPts val="0"/>
              </a:spcAft>
              <a:buClr>
                <a:schemeClr val="dk1"/>
              </a:buClr>
              <a:buSzPts val="1100"/>
              <a:buFont typeface="Arial"/>
              <a:buNone/>
            </a:pPr>
            <a:r>
              <a:rPr lang="x-none" sz="1100" dirty="0">
                <a:latin typeface="Arial"/>
                <a:ea typeface="Arial"/>
                <a:cs typeface="Arial"/>
                <a:sym typeface="Arial"/>
              </a:rPr>
              <a:t>המידע זורם במערכת שלנו מהחיישנים אל המעבד ומהמעבד אל המפעילים.</a:t>
            </a:r>
            <a:endParaRPr sz="1100" dirty="0">
              <a:latin typeface="Arial"/>
              <a:ea typeface="Arial"/>
              <a:cs typeface="Arial"/>
              <a:sym typeface="Arial"/>
            </a:endParaRPr>
          </a:p>
          <a:p>
            <a:pPr marL="0" lvl="0" indent="0" algn="r" rtl="1">
              <a:lnSpc>
                <a:spcPct val="115000"/>
              </a:lnSpc>
              <a:spcBef>
                <a:spcPts val="800"/>
              </a:spcBef>
              <a:spcAft>
                <a:spcPts val="800"/>
              </a:spcAft>
              <a:buClr>
                <a:schemeClr val="dk1"/>
              </a:buClr>
              <a:buSzPts val="1100"/>
              <a:buFont typeface="Arial"/>
              <a:buNone/>
            </a:pPr>
            <a:endParaRPr sz="1100" dirty="0">
              <a:latin typeface="Arial"/>
              <a:ea typeface="Arial"/>
              <a:cs typeface="Arial"/>
              <a:sym typeface="Arial"/>
            </a:endParaRPr>
          </a:p>
        </p:txBody>
      </p:sp>
      <p:sp>
        <p:nvSpPr>
          <p:cNvPr id="197" name="Google Shape;197;g125b76ac829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x-none"/>
              <a:t>23</a:t>
            </a:fld>
            <a:endParaRPr/>
          </a:p>
        </p:txBody>
      </p:sp>
    </p:spTree>
    <p:extLst>
      <p:ext uri="{BB962C8B-B14F-4D97-AF65-F5344CB8AC3E}">
        <p14:creationId xmlns:p14="http://schemas.microsoft.com/office/powerpoint/2010/main" val="377132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25b76ac829_0_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g125b76ac829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1">
              <a:lnSpc>
                <a:spcPct val="115000"/>
              </a:lnSpc>
              <a:spcBef>
                <a:spcPts val="0"/>
              </a:spcBef>
              <a:spcAft>
                <a:spcPts val="0"/>
              </a:spcAft>
              <a:buClr>
                <a:schemeClr val="dk1"/>
              </a:buClr>
              <a:buSzPts val="1100"/>
              <a:buFont typeface="Arial"/>
              <a:buNone/>
            </a:pPr>
            <a:endParaRPr lang="he-IL" sz="1100" b="1" dirty="0" smtClean="0">
              <a:latin typeface="Arial"/>
              <a:ea typeface="Arial"/>
              <a:cs typeface="Arial"/>
              <a:sym typeface="Arial"/>
            </a:endParaRPr>
          </a:p>
          <a:p>
            <a:pPr marL="0" lvl="0" indent="0" algn="r" rtl="1">
              <a:lnSpc>
                <a:spcPct val="115000"/>
              </a:lnSpc>
              <a:spcBef>
                <a:spcPts val="0"/>
              </a:spcBef>
              <a:spcAft>
                <a:spcPts val="0"/>
              </a:spcAft>
              <a:buClr>
                <a:schemeClr val="dk1"/>
              </a:buClr>
              <a:buSzPts val="1100"/>
              <a:buFont typeface="Arial"/>
              <a:buNone/>
            </a:pPr>
            <a:r>
              <a:rPr lang="he-IL" sz="1100" b="1" dirty="0" smtClean="0">
                <a:latin typeface="Arial"/>
                <a:ea typeface="Arial"/>
                <a:cs typeface="Arial"/>
                <a:sym typeface="Arial"/>
              </a:rPr>
              <a:t>שאלה לדיון: למה קוראים לזה מערכת משוב?</a:t>
            </a:r>
          </a:p>
          <a:p>
            <a:pPr marL="0" lvl="0" indent="0" algn="r" rtl="1">
              <a:lnSpc>
                <a:spcPct val="115000"/>
              </a:lnSpc>
              <a:spcBef>
                <a:spcPts val="800"/>
              </a:spcBef>
              <a:spcAft>
                <a:spcPts val="0"/>
              </a:spcAft>
              <a:buClr>
                <a:schemeClr val="dk1"/>
              </a:buClr>
              <a:buSzPts val="1100"/>
              <a:buFont typeface="Arial"/>
              <a:buNone/>
            </a:pPr>
            <a:r>
              <a:rPr lang="he-IL" sz="1100" dirty="0" smtClean="0">
                <a:latin typeface="Arial"/>
                <a:ea typeface="Arial"/>
                <a:cs typeface="Arial"/>
                <a:sym typeface="Arial"/>
              </a:rPr>
              <a:t>תשובה: ניתן לראות, כשמסתכלים על תרשים המלבנים של המערכת, שהיא פועלת את פעולתה על אותו גורם שגרם להפעלתה (טמפרטורת הגוף למשל), כלומר פעולתה חוזרת (שבה) אל המרכיב שגרם להפעלתה. </a:t>
            </a:r>
            <a:br>
              <a:rPr lang="he-IL" sz="1100" dirty="0" smtClean="0">
                <a:latin typeface="Arial"/>
                <a:ea typeface="Arial"/>
                <a:cs typeface="Arial"/>
                <a:sym typeface="Arial"/>
              </a:rPr>
            </a:br>
            <a:r>
              <a:rPr lang="he-IL" sz="1100" dirty="0" smtClean="0">
                <a:latin typeface="Arial"/>
                <a:ea typeface="Arial"/>
                <a:cs typeface="Arial"/>
                <a:sym typeface="Arial"/>
              </a:rPr>
              <a:t>מאחר שההשפעה על הטמפרטורה היא בכיוון הפוך לשינוי המקורי המשוב הזה נקרא "משוב שלילי" (או במילי אחרות - משוב שפעולתו הפוכה לשינוי שהפעיל אותו).</a:t>
            </a:r>
          </a:p>
          <a:p>
            <a:pPr marL="0" lvl="0" indent="0" algn="r" rtl="1">
              <a:lnSpc>
                <a:spcPct val="115000"/>
              </a:lnSpc>
              <a:spcBef>
                <a:spcPts val="800"/>
              </a:spcBef>
              <a:spcAft>
                <a:spcPts val="800"/>
              </a:spcAft>
              <a:buClr>
                <a:schemeClr val="dk1"/>
              </a:buClr>
              <a:buSzPts val="1100"/>
              <a:buFont typeface="Arial"/>
              <a:buNone/>
            </a:pPr>
            <a:endParaRPr sz="1100" dirty="0">
              <a:latin typeface="Arial"/>
              <a:ea typeface="Arial"/>
              <a:cs typeface="Arial"/>
              <a:sym typeface="Arial"/>
            </a:endParaRPr>
          </a:p>
        </p:txBody>
      </p:sp>
      <p:sp>
        <p:nvSpPr>
          <p:cNvPr id="197" name="Google Shape;197;g125b76ac829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x-none"/>
              <a:t>24</a:t>
            </a:fld>
            <a:endParaRPr/>
          </a:p>
        </p:txBody>
      </p:sp>
    </p:spTree>
    <p:extLst>
      <p:ext uri="{BB962C8B-B14F-4D97-AF65-F5344CB8AC3E}">
        <p14:creationId xmlns:p14="http://schemas.microsoft.com/office/powerpoint/2010/main" val="2864168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25b76ac829_0_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g125b76ac829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1">
              <a:lnSpc>
                <a:spcPct val="115000"/>
              </a:lnSpc>
              <a:spcBef>
                <a:spcPts val="0"/>
              </a:spcBef>
              <a:spcAft>
                <a:spcPts val="0"/>
              </a:spcAft>
              <a:buClr>
                <a:schemeClr val="dk1"/>
              </a:buClr>
              <a:buSzPts val="1100"/>
              <a:buFont typeface="Arial"/>
              <a:buNone/>
            </a:pPr>
            <a:endParaRPr lang="he-IL" sz="1100" b="1" dirty="0" smtClean="0">
              <a:latin typeface="Arial"/>
              <a:ea typeface="Arial"/>
              <a:cs typeface="Arial"/>
              <a:sym typeface="Arial"/>
            </a:endParaRPr>
          </a:p>
          <a:p>
            <a:pPr marL="0" lvl="0" indent="0" algn="r" rtl="1">
              <a:lnSpc>
                <a:spcPct val="115000"/>
              </a:lnSpc>
              <a:spcBef>
                <a:spcPts val="0"/>
              </a:spcBef>
              <a:spcAft>
                <a:spcPts val="0"/>
              </a:spcAft>
              <a:buClr>
                <a:schemeClr val="dk1"/>
              </a:buClr>
              <a:buSzPts val="1100"/>
              <a:buFont typeface="Arial"/>
              <a:buNone/>
            </a:pPr>
            <a:r>
              <a:rPr lang="he-IL" sz="1100" b="1" dirty="0" smtClean="0">
                <a:latin typeface="Arial"/>
                <a:ea typeface="Arial"/>
                <a:cs typeface="Arial"/>
                <a:sym typeface="Arial"/>
              </a:rPr>
              <a:t>שאלה לדיון: למה קוראים לזה מערכת משוב?</a:t>
            </a:r>
          </a:p>
          <a:p>
            <a:pPr marL="0" lvl="0" indent="0" algn="r" rtl="1">
              <a:lnSpc>
                <a:spcPct val="115000"/>
              </a:lnSpc>
              <a:spcBef>
                <a:spcPts val="800"/>
              </a:spcBef>
              <a:spcAft>
                <a:spcPts val="0"/>
              </a:spcAft>
              <a:buClr>
                <a:schemeClr val="dk1"/>
              </a:buClr>
              <a:buSzPts val="1100"/>
              <a:buFont typeface="Arial"/>
              <a:buNone/>
            </a:pPr>
            <a:r>
              <a:rPr lang="he-IL" sz="1100" dirty="0" smtClean="0">
                <a:latin typeface="Arial"/>
                <a:ea typeface="Arial"/>
                <a:cs typeface="Arial"/>
                <a:sym typeface="Arial"/>
              </a:rPr>
              <a:t>תשובה: ניתן לראות, כשמסתכלים על תרשים המלבנים של המערכת, שהיא פועלת את פעולתה על אותו גורם שגרם להפעלתה (טמפרטורת הגוף למשל), כלומר פעולתה חוזרת (שבה) אל המרכיב שגרם להפעלתה. </a:t>
            </a:r>
            <a:br>
              <a:rPr lang="he-IL" sz="1100" dirty="0" smtClean="0">
                <a:latin typeface="Arial"/>
                <a:ea typeface="Arial"/>
                <a:cs typeface="Arial"/>
                <a:sym typeface="Arial"/>
              </a:rPr>
            </a:br>
            <a:r>
              <a:rPr lang="he-IL" sz="1100" dirty="0" smtClean="0">
                <a:latin typeface="Arial"/>
                <a:ea typeface="Arial"/>
                <a:cs typeface="Arial"/>
                <a:sym typeface="Arial"/>
              </a:rPr>
              <a:t>מאחר שההשפעה על הטמפרטורה היא בכיוון הפוך לשינוי המקורי המשוב הזה נקרא "משוב שלילי" (או במילי אחרות - משוב שפעולתו הפוכה לשינוי שהפעיל אותו).</a:t>
            </a:r>
          </a:p>
          <a:p>
            <a:pPr marL="0" lvl="0" indent="0" algn="r" rtl="1">
              <a:lnSpc>
                <a:spcPct val="115000"/>
              </a:lnSpc>
              <a:spcBef>
                <a:spcPts val="800"/>
              </a:spcBef>
              <a:spcAft>
                <a:spcPts val="800"/>
              </a:spcAft>
              <a:buClr>
                <a:schemeClr val="dk1"/>
              </a:buClr>
              <a:buSzPts val="1100"/>
              <a:buFont typeface="Arial"/>
              <a:buNone/>
            </a:pPr>
            <a:endParaRPr sz="1100" dirty="0">
              <a:latin typeface="Arial"/>
              <a:ea typeface="Arial"/>
              <a:cs typeface="Arial"/>
              <a:sym typeface="Arial"/>
            </a:endParaRPr>
          </a:p>
        </p:txBody>
      </p:sp>
      <p:sp>
        <p:nvSpPr>
          <p:cNvPr id="197" name="Google Shape;197;g125b76ac829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x-none"/>
              <a:t>25</a:t>
            </a:fld>
            <a:endParaRPr/>
          </a:p>
        </p:txBody>
      </p:sp>
    </p:spTree>
    <p:extLst>
      <p:ext uri="{BB962C8B-B14F-4D97-AF65-F5344CB8AC3E}">
        <p14:creationId xmlns:p14="http://schemas.microsoft.com/office/powerpoint/2010/main" val="405999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25f1c13016_0_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125f1c13016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1">
              <a:lnSpc>
                <a:spcPct val="115000"/>
              </a:lnSpc>
              <a:spcBef>
                <a:spcPts val="800"/>
              </a:spcBef>
              <a:spcAft>
                <a:spcPts val="800"/>
              </a:spcAft>
              <a:buClr>
                <a:schemeClr val="dk1"/>
              </a:buClr>
              <a:buSzPts val="1100"/>
              <a:buFont typeface="Arial"/>
              <a:buNone/>
            </a:pPr>
            <a:endParaRPr sz="1100" dirty="0">
              <a:latin typeface="Arial"/>
              <a:ea typeface="Arial"/>
              <a:cs typeface="Arial"/>
              <a:sym typeface="Arial"/>
            </a:endParaRPr>
          </a:p>
        </p:txBody>
      </p:sp>
      <p:sp>
        <p:nvSpPr>
          <p:cNvPr id="213" name="Google Shape;213;g125f1c13016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x-none"/>
              <a:t>26</a:t>
            </a:fld>
            <a:endParaRPr/>
          </a:p>
        </p:txBody>
      </p:sp>
    </p:spTree>
    <p:extLst>
      <p:ext uri="{BB962C8B-B14F-4D97-AF65-F5344CB8AC3E}">
        <p14:creationId xmlns:p14="http://schemas.microsoft.com/office/powerpoint/2010/main" val="32069900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25f1c13016_0_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125f1c13016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1">
              <a:lnSpc>
                <a:spcPct val="115000"/>
              </a:lnSpc>
              <a:spcBef>
                <a:spcPts val="0"/>
              </a:spcBef>
              <a:spcAft>
                <a:spcPts val="0"/>
              </a:spcAft>
              <a:buClr>
                <a:schemeClr val="dk1"/>
              </a:buClr>
              <a:buSzPts val="1100"/>
              <a:buFont typeface="Arial"/>
              <a:buNone/>
            </a:pPr>
            <a:r>
              <a:rPr lang="he-IL" sz="1100" b="1" dirty="0" smtClean="0">
                <a:latin typeface="Arial"/>
                <a:ea typeface="Arial"/>
                <a:cs typeface="Arial"/>
                <a:sym typeface="Arial"/>
              </a:rPr>
              <a:t>ננסה להבין זאת על ידי מהלכי האירועים הבא:</a:t>
            </a:r>
          </a:p>
          <a:p>
            <a:pPr marL="457200" lvl="0" indent="-298450" algn="r" rtl="1">
              <a:lnSpc>
                <a:spcPct val="115000"/>
              </a:lnSpc>
              <a:spcBef>
                <a:spcPts val="800"/>
              </a:spcBef>
              <a:spcAft>
                <a:spcPts val="0"/>
              </a:spcAft>
              <a:buClr>
                <a:schemeClr val="dk1"/>
              </a:buClr>
              <a:buSzPts val="1100"/>
              <a:buAutoNum type="arabicPeriod"/>
            </a:pPr>
            <a:r>
              <a:rPr lang="he-IL" sz="1100" dirty="0" smtClean="0">
                <a:latin typeface="Arial"/>
                <a:ea typeface="Arial"/>
                <a:cs typeface="Arial"/>
                <a:sym typeface="Arial"/>
              </a:rPr>
              <a:t>טמפרטורת הגוף </a:t>
            </a:r>
            <a:r>
              <a:rPr lang="he-IL" sz="1100" b="1" dirty="0" smtClean="0">
                <a:latin typeface="Arial"/>
                <a:ea typeface="Arial"/>
                <a:cs typeface="Arial"/>
                <a:sym typeface="Arial"/>
              </a:rPr>
              <a:t>עולה </a:t>
            </a:r>
            <a:r>
              <a:rPr lang="he-IL" sz="1100" dirty="0" smtClean="0">
                <a:latin typeface="Arial"/>
                <a:ea typeface="Arial"/>
                <a:cs typeface="Arial"/>
                <a:sym typeface="Arial"/>
              </a:rPr>
              <a:t>ל 38מעלות (</a:t>
            </a:r>
            <a:r>
              <a:rPr lang="he-IL" sz="1100" b="1" dirty="0" smtClean="0">
                <a:latin typeface="Arial"/>
                <a:ea typeface="Arial"/>
                <a:cs typeface="Arial"/>
                <a:sym typeface="Arial"/>
              </a:rPr>
              <a:t>זה השינוי שמפעיל את המערכת</a:t>
            </a:r>
            <a:r>
              <a:rPr lang="he-IL" sz="1100" dirty="0" smtClean="0">
                <a:latin typeface="Arial"/>
                <a:ea typeface="Arial"/>
                <a:cs typeface="Arial"/>
                <a:sym typeface="Arial"/>
              </a:rPr>
              <a:t>)</a:t>
            </a:r>
          </a:p>
          <a:p>
            <a:pPr marL="457200" lvl="0" indent="-298450" algn="r" rtl="1">
              <a:lnSpc>
                <a:spcPct val="115000"/>
              </a:lnSpc>
              <a:spcBef>
                <a:spcPts val="0"/>
              </a:spcBef>
              <a:spcAft>
                <a:spcPts val="0"/>
              </a:spcAft>
              <a:buClr>
                <a:schemeClr val="dk1"/>
              </a:buClr>
              <a:buSzPts val="1100"/>
              <a:buAutoNum type="arabicPeriod"/>
            </a:pPr>
            <a:r>
              <a:rPr lang="he-IL" sz="1100" dirty="0" smtClean="0">
                <a:latin typeface="Arial"/>
                <a:ea typeface="Arial"/>
                <a:cs typeface="Arial"/>
                <a:sym typeface="Arial"/>
              </a:rPr>
              <a:t>חיישן הטמפרטורה בהיפותלמוס (מוח) מזהה את השינוי</a:t>
            </a:r>
          </a:p>
          <a:p>
            <a:pPr marL="457200" lvl="0" indent="-298450" algn="r" rtl="1">
              <a:lnSpc>
                <a:spcPct val="115000"/>
              </a:lnSpc>
              <a:spcBef>
                <a:spcPts val="0"/>
              </a:spcBef>
              <a:spcAft>
                <a:spcPts val="0"/>
              </a:spcAft>
              <a:buClr>
                <a:schemeClr val="dk1"/>
              </a:buClr>
              <a:buSzPts val="1100"/>
              <a:buAutoNum type="arabicPeriod"/>
            </a:pPr>
            <a:r>
              <a:rPr lang="he-IL" sz="1100" dirty="0" smtClean="0">
                <a:latin typeface="Arial"/>
                <a:ea typeface="Arial"/>
                <a:cs typeface="Arial"/>
                <a:sym typeface="Arial"/>
              </a:rPr>
              <a:t>המוח מפעיל את מנגנון ההזעה</a:t>
            </a:r>
          </a:p>
          <a:p>
            <a:pPr marL="457200" lvl="0" indent="-298450" algn="r" rtl="1">
              <a:lnSpc>
                <a:spcPct val="115000"/>
              </a:lnSpc>
              <a:spcBef>
                <a:spcPts val="0"/>
              </a:spcBef>
              <a:spcAft>
                <a:spcPts val="0"/>
              </a:spcAft>
              <a:buClr>
                <a:schemeClr val="dk1"/>
              </a:buClr>
              <a:buSzPts val="1100"/>
              <a:buAutoNum type="arabicPeriod"/>
            </a:pPr>
            <a:r>
              <a:rPr lang="he-IL" sz="1100" dirty="0" smtClean="0">
                <a:latin typeface="Arial"/>
                <a:ea typeface="Arial"/>
                <a:cs typeface="Arial"/>
                <a:sym typeface="Arial"/>
              </a:rPr>
              <a:t>ההזעה גורמת לטמפרטורה </a:t>
            </a:r>
            <a:r>
              <a:rPr lang="he-IL" sz="1100" b="1" dirty="0" smtClean="0">
                <a:latin typeface="Arial"/>
                <a:ea typeface="Arial"/>
                <a:cs typeface="Arial"/>
                <a:sym typeface="Arial"/>
              </a:rPr>
              <a:t>לרדת </a:t>
            </a:r>
            <a:r>
              <a:rPr lang="he-IL" sz="1100" dirty="0" smtClean="0">
                <a:latin typeface="Arial"/>
                <a:ea typeface="Arial"/>
                <a:cs typeface="Arial"/>
                <a:sym typeface="Arial"/>
              </a:rPr>
              <a:t>שוב לכיוון 37 מעלות</a:t>
            </a:r>
          </a:p>
          <a:p>
            <a:pPr marL="0" lvl="0" indent="0" algn="r" rtl="1">
              <a:lnSpc>
                <a:spcPct val="115000"/>
              </a:lnSpc>
              <a:spcBef>
                <a:spcPts val="800"/>
              </a:spcBef>
              <a:spcAft>
                <a:spcPts val="0"/>
              </a:spcAft>
              <a:buClr>
                <a:schemeClr val="dk1"/>
              </a:buClr>
              <a:buSzPts val="1100"/>
              <a:buFont typeface="Arial"/>
              <a:buNone/>
            </a:pPr>
            <a:r>
              <a:rPr lang="he-IL" sz="1100" b="1" dirty="0" smtClean="0">
                <a:latin typeface="Arial"/>
                <a:ea typeface="Arial"/>
                <a:cs typeface="Arial"/>
                <a:sym typeface="Arial"/>
              </a:rPr>
              <a:t>או הדוגמה ההפוכה:</a:t>
            </a:r>
          </a:p>
          <a:p>
            <a:pPr marL="457200" lvl="0" indent="-298450" algn="r" rtl="1">
              <a:lnSpc>
                <a:spcPct val="115000"/>
              </a:lnSpc>
              <a:spcBef>
                <a:spcPts val="800"/>
              </a:spcBef>
              <a:spcAft>
                <a:spcPts val="0"/>
              </a:spcAft>
              <a:buClr>
                <a:schemeClr val="dk1"/>
              </a:buClr>
              <a:buSzPts val="1100"/>
              <a:buAutoNum type="arabicPeriod"/>
            </a:pPr>
            <a:r>
              <a:rPr lang="he-IL" sz="1100" dirty="0" smtClean="0">
                <a:latin typeface="Arial"/>
                <a:ea typeface="Arial"/>
                <a:cs typeface="Arial"/>
                <a:sym typeface="Arial"/>
              </a:rPr>
              <a:t>טמפרטורת הגוף </a:t>
            </a:r>
            <a:r>
              <a:rPr lang="he-IL" sz="1100" b="1" dirty="0" smtClean="0">
                <a:latin typeface="Arial"/>
                <a:ea typeface="Arial"/>
                <a:cs typeface="Arial"/>
                <a:sym typeface="Arial"/>
              </a:rPr>
              <a:t>יורדת </a:t>
            </a:r>
            <a:r>
              <a:rPr lang="he-IL" sz="1100" dirty="0" smtClean="0">
                <a:latin typeface="Arial"/>
                <a:ea typeface="Arial"/>
                <a:cs typeface="Arial"/>
                <a:sym typeface="Arial"/>
              </a:rPr>
              <a:t>ל 36 מעלות (</a:t>
            </a:r>
            <a:r>
              <a:rPr lang="he-IL" sz="1100" b="1" dirty="0" smtClean="0">
                <a:latin typeface="Arial"/>
                <a:ea typeface="Arial"/>
                <a:cs typeface="Arial"/>
                <a:sym typeface="Arial"/>
              </a:rPr>
              <a:t>זה השינוי שמפעיל את המערכת</a:t>
            </a:r>
            <a:r>
              <a:rPr lang="he-IL" sz="1100" dirty="0" smtClean="0">
                <a:latin typeface="Arial"/>
                <a:ea typeface="Arial"/>
                <a:cs typeface="Arial"/>
                <a:sym typeface="Arial"/>
              </a:rPr>
              <a:t>)</a:t>
            </a:r>
          </a:p>
          <a:p>
            <a:pPr marL="457200" lvl="0" indent="-298450" algn="r" rtl="1">
              <a:lnSpc>
                <a:spcPct val="115000"/>
              </a:lnSpc>
              <a:spcBef>
                <a:spcPts val="0"/>
              </a:spcBef>
              <a:spcAft>
                <a:spcPts val="0"/>
              </a:spcAft>
              <a:buClr>
                <a:schemeClr val="dk1"/>
              </a:buClr>
              <a:buSzPts val="1100"/>
              <a:buAutoNum type="arabicPeriod"/>
            </a:pPr>
            <a:r>
              <a:rPr lang="he-IL" sz="1100" dirty="0" smtClean="0">
                <a:latin typeface="Arial"/>
                <a:ea typeface="Arial"/>
                <a:cs typeface="Arial"/>
                <a:sym typeface="Arial"/>
              </a:rPr>
              <a:t>חיישן הטמפרטורה בהיפותלמוס (מוח) מזהה את השינוי</a:t>
            </a:r>
          </a:p>
          <a:p>
            <a:pPr marL="457200" lvl="0" indent="-298450" algn="r" rtl="1">
              <a:lnSpc>
                <a:spcPct val="115000"/>
              </a:lnSpc>
              <a:spcBef>
                <a:spcPts val="0"/>
              </a:spcBef>
              <a:spcAft>
                <a:spcPts val="0"/>
              </a:spcAft>
              <a:buClr>
                <a:schemeClr val="dk1"/>
              </a:buClr>
              <a:buSzPts val="1100"/>
              <a:buAutoNum type="arabicPeriod"/>
            </a:pPr>
            <a:r>
              <a:rPr lang="he-IL" sz="1100" dirty="0" smtClean="0">
                <a:latin typeface="Arial"/>
                <a:ea typeface="Arial"/>
                <a:cs typeface="Arial"/>
                <a:sym typeface="Arial"/>
              </a:rPr>
              <a:t>המוח מפעיל את מנגנון </a:t>
            </a:r>
            <a:r>
              <a:rPr lang="he-IL" sz="1100" b="1" dirty="0" smtClean="0">
                <a:latin typeface="Arial"/>
                <a:ea typeface="Arial"/>
                <a:cs typeface="Arial"/>
                <a:sym typeface="Arial"/>
              </a:rPr>
              <a:t>הרעידה</a:t>
            </a:r>
          </a:p>
          <a:p>
            <a:pPr marL="457200" lvl="0" indent="-298450" algn="r" rtl="1">
              <a:lnSpc>
                <a:spcPct val="115000"/>
              </a:lnSpc>
              <a:spcBef>
                <a:spcPts val="0"/>
              </a:spcBef>
              <a:spcAft>
                <a:spcPts val="0"/>
              </a:spcAft>
              <a:buClr>
                <a:schemeClr val="dk1"/>
              </a:buClr>
              <a:buSzPts val="1100"/>
              <a:buAutoNum type="arabicPeriod"/>
            </a:pPr>
            <a:r>
              <a:rPr lang="he-IL" sz="1100" dirty="0" smtClean="0">
                <a:latin typeface="Arial"/>
                <a:ea typeface="Arial"/>
                <a:cs typeface="Arial"/>
                <a:sym typeface="Arial"/>
              </a:rPr>
              <a:t>הרעידות גורמות לטמפרטורה </a:t>
            </a:r>
            <a:r>
              <a:rPr lang="he-IL" sz="1100" b="1" dirty="0" smtClean="0">
                <a:latin typeface="Arial"/>
                <a:ea typeface="Arial"/>
                <a:cs typeface="Arial"/>
                <a:sym typeface="Arial"/>
              </a:rPr>
              <a:t>לעלות </a:t>
            </a:r>
            <a:r>
              <a:rPr lang="he-IL" sz="1100" dirty="0" smtClean="0">
                <a:latin typeface="Arial"/>
                <a:ea typeface="Arial"/>
                <a:cs typeface="Arial"/>
                <a:sym typeface="Arial"/>
              </a:rPr>
              <a:t>שוב לכיוון 37 מעלות</a:t>
            </a:r>
          </a:p>
          <a:p>
            <a:pPr marL="0" lvl="0" indent="0" algn="r" rtl="1">
              <a:lnSpc>
                <a:spcPct val="115000"/>
              </a:lnSpc>
              <a:spcBef>
                <a:spcPts val="800"/>
              </a:spcBef>
              <a:spcAft>
                <a:spcPts val="0"/>
              </a:spcAft>
              <a:buClr>
                <a:schemeClr val="dk1"/>
              </a:buClr>
              <a:buSzPts val="1100"/>
              <a:buFont typeface="Arial"/>
              <a:buNone/>
            </a:pPr>
            <a:r>
              <a:rPr lang="he-IL" sz="1100" dirty="0" smtClean="0">
                <a:latin typeface="Arial"/>
                <a:ea typeface="Arial"/>
                <a:cs typeface="Arial"/>
                <a:sym typeface="Arial"/>
              </a:rPr>
              <a:t>ניתן לראות שמנגנון המשוב גורם כאן לשינוי בכיוון הפוך לשינוי שגרם להפעלת המערכת (בשלב 1) ועל כן המשוב הזה הוא שלילי.</a:t>
            </a:r>
          </a:p>
          <a:p>
            <a:pPr marL="0" lvl="0" indent="0" algn="r" rtl="1">
              <a:lnSpc>
                <a:spcPct val="115000"/>
              </a:lnSpc>
              <a:spcBef>
                <a:spcPts val="800"/>
              </a:spcBef>
              <a:spcAft>
                <a:spcPts val="800"/>
              </a:spcAft>
              <a:buClr>
                <a:schemeClr val="dk1"/>
              </a:buClr>
              <a:buSzPts val="1100"/>
              <a:buFont typeface="Arial"/>
              <a:buNone/>
            </a:pPr>
            <a:endParaRPr lang="he-IL" sz="1100" dirty="0" smtClean="0">
              <a:latin typeface="Arial"/>
              <a:ea typeface="Arial"/>
              <a:cs typeface="Arial"/>
              <a:sym typeface="Arial"/>
            </a:endParaRPr>
          </a:p>
          <a:p>
            <a:pPr marL="0" lvl="0" indent="0" algn="r" rtl="1">
              <a:lnSpc>
                <a:spcPct val="115000"/>
              </a:lnSpc>
              <a:spcBef>
                <a:spcPts val="800"/>
              </a:spcBef>
              <a:spcAft>
                <a:spcPts val="800"/>
              </a:spcAft>
              <a:buClr>
                <a:schemeClr val="dk1"/>
              </a:buClr>
              <a:buSzPts val="1100"/>
              <a:buFont typeface="Arial"/>
              <a:buNone/>
            </a:pPr>
            <a:endParaRPr sz="1100" dirty="0">
              <a:latin typeface="Arial"/>
              <a:ea typeface="Arial"/>
              <a:cs typeface="Arial"/>
              <a:sym typeface="Arial"/>
            </a:endParaRPr>
          </a:p>
        </p:txBody>
      </p:sp>
      <p:sp>
        <p:nvSpPr>
          <p:cNvPr id="213" name="Google Shape;213;g125f1c13016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x-none"/>
              <a:t>27</a:t>
            </a:fld>
            <a:endParaRPr/>
          </a:p>
        </p:txBody>
      </p:sp>
    </p:spTree>
    <p:extLst>
      <p:ext uri="{BB962C8B-B14F-4D97-AF65-F5344CB8AC3E}">
        <p14:creationId xmlns:p14="http://schemas.microsoft.com/office/powerpoint/2010/main" val="28647475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349913-1ED4-42CF-A765-14932E9CC788}" type="slidenum">
              <a:rPr lang="en-US" smtClean="0"/>
              <a:t>28</a:t>
            </a:fld>
            <a:endParaRPr lang="en-US"/>
          </a:p>
        </p:txBody>
      </p:sp>
    </p:spTree>
    <p:extLst>
      <p:ext uri="{BB962C8B-B14F-4D97-AF65-F5344CB8AC3E}">
        <p14:creationId xmlns:p14="http://schemas.microsoft.com/office/powerpoint/2010/main" val="12837742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בקשו מהתלמידים לתאר את התרשים תוך</a:t>
            </a:r>
            <a:r>
              <a:rPr lang="he-IL" baseline="0" dirty="0" smtClean="0"/>
              <a:t> שימוש במושגים שנלמדו בשיעור. תשובה אפשרית בשקף הבא.</a:t>
            </a:r>
            <a:endParaRPr lang="en-US" dirty="0"/>
          </a:p>
        </p:txBody>
      </p:sp>
      <p:sp>
        <p:nvSpPr>
          <p:cNvPr id="4" name="Slide Number Placeholder 3"/>
          <p:cNvSpPr>
            <a:spLocks noGrp="1"/>
          </p:cNvSpPr>
          <p:nvPr>
            <p:ph type="sldNum" sz="quarter" idx="10"/>
          </p:nvPr>
        </p:nvSpPr>
        <p:spPr/>
        <p:txBody>
          <a:bodyPr/>
          <a:lstStyle/>
          <a:p>
            <a:fld id="{D9349913-1ED4-42CF-A765-14932E9CC788}" type="slidenum">
              <a:rPr lang="en-US" smtClean="0"/>
              <a:t>29</a:t>
            </a:fld>
            <a:endParaRPr lang="en-US"/>
          </a:p>
        </p:txBody>
      </p:sp>
    </p:spTree>
    <p:extLst>
      <p:ext uri="{BB962C8B-B14F-4D97-AF65-F5344CB8AC3E}">
        <p14:creationId xmlns:p14="http://schemas.microsoft.com/office/powerpoint/2010/main" val="1411095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lvl="0" indent="0" algn="r" rtl="1">
              <a:lnSpc>
                <a:spcPct val="100000"/>
              </a:lnSpc>
              <a:spcBef>
                <a:spcPts val="0"/>
              </a:spcBef>
              <a:spcAft>
                <a:spcPts val="0"/>
              </a:spcAft>
              <a:buSzPts val="1400"/>
              <a:buNone/>
            </a:pPr>
            <a:r>
              <a:rPr lang="he-IL" dirty="0" smtClean="0"/>
              <a:t>לסביבה שערכיה נשמרים באופן פעיל בטווח תקין אנחנו קוראים "סביבה מבוקרת" ולפעולות שאנחנו עושים כדי לשמור על הסביבה "מבוקרת" אנחנו קוראים "בקרה" או "תהליך בקרה". </a:t>
            </a:r>
          </a:p>
          <a:p>
            <a:pPr marL="0" lvl="0" indent="0" algn="r" rtl="1">
              <a:lnSpc>
                <a:spcPct val="100000"/>
              </a:lnSpc>
              <a:spcBef>
                <a:spcPts val="0"/>
              </a:spcBef>
              <a:spcAft>
                <a:spcPts val="0"/>
              </a:spcAft>
              <a:buSzPts val="1400"/>
              <a:buNone/>
            </a:pPr>
            <a:r>
              <a:rPr lang="he-IL" dirty="0" smtClean="0"/>
              <a:t>בואו נתנסה בזה קצת. </a:t>
            </a:r>
          </a:p>
          <a:p>
            <a:endParaRPr lang="en-US" dirty="0"/>
          </a:p>
        </p:txBody>
      </p:sp>
      <p:sp>
        <p:nvSpPr>
          <p:cNvPr id="4" name="מציין מיקום של מספר שקופית 3"/>
          <p:cNvSpPr>
            <a:spLocks noGrp="1"/>
          </p:cNvSpPr>
          <p:nvPr>
            <p:ph type="sldNum" sz="quarter" idx="10"/>
          </p:nvPr>
        </p:nvSpPr>
        <p:spPr/>
        <p:txBody>
          <a:bodyPr/>
          <a:lstStyle/>
          <a:p>
            <a:fld id="{D9349913-1ED4-42CF-A765-14932E9CC788}" type="slidenum">
              <a:rPr lang="en-US" smtClean="0"/>
              <a:t>3</a:t>
            </a:fld>
            <a:endParaRPr lang="en-US"/>
          </a:p>
        </p:txBody>
      </p:sp>
    </p:spTree>
    <p:extLst>
      <p:ext uri="{BB962C8B-B14F-4D97-AF65-F5344CB8AC3E}">
        <p14:creationId xmlns:p14="http://schemas.microsoft.com/office/powerpoint/2010/main" val="13103815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371600" y="1143000"/>
            <a:ext cx="4114800" cy="3086100"/>
          </a:xfrm>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D9349913-1ED4-42CF-A765-14932E9CC788}" type="slidenum">
              <a:rPr lang="en-US" smtClean="0"/>
              <a:t>31</a:t>
            </a:fld>
            <a:endParaRPr lang="en-US"/>
          </a:p>
        </p:txBody>
      </p:sp>
    </p:spTree>
    <p:extLst>
      <p:ext uri="{BB962C8B-B14F-4D97-AF65-F5344CB8AC3E}">
        <p14:creationId xmlns:p14="http://schemas.microsoft.com/office/powerpoint/2010/main" val="3022089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1565b93550_0_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g11565b93550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x-none" dirty="0"/>
              <a:t>נותנים לתלמיד לנסות לאזן מקל של מטאטא על </a:t>
            </a:r>
            <a:r>
              <a:rPr lang="he-IL" dirty="0" smtClean="0"/>
              <a:t>היד </a:t>
            </a:r>
            <a:r>
              <a:rPr lang="x-none" dirty="0" smtClean="0"/>
              <a:t>מול </a:t>
            </a:r>
            <a:r>
              <a:rPr lang="x-none" dirty="0"/>
              <a:t>כל הכיתה. מודדים זמן.</a:t>
            </a:r>
            <a:endParaRPr dirty="0"/>
          </a:p>
          <a:p>
            <a:pPr marL="0" lvl="0" indent="0" algn="r" rtl="1">
              <a:lnSpc>
                <a:spcPct val="100000"/>
              </a:lnSpc>
              <a:spcBef>
                <a:spcPts val="0"/>
              </a:spcBef>
              <a:spcAft>
                <a:spcPts val="0"/>
              </a:spcAft>
              <a:buSzPts val="1400"/>
              <a:buNone/>
            </a:pPr>
            <a:endParaRPr dirty="0"/>
          </a:p>
          <a:p>
            <a:pPr marL="0" lvl="0" indent="0" algn="r" rtl="1">
              <a:lnSpc>
                <a:spcPct val="100000"/>
              </a:lnSpc>
              <a:spcBef>
                <a:spcPts val="0"/>
              </a:spcBef>
              <a:spcAft>
                <a:spcPts val="0"/>
              </a:spcAft>
              <a:buSzPts val="1400"/>
              <a:buNone/>
            </a:pPr>
            <a:r>
              <a:rPr lang="x-none" dirty="0"/>
              <a:t>אפשר לנסות לחזור על התרגיל עם עיניים קשורות….</a:t>
            </a:r>
            <a:endParaRPr dirty="0"/>
          </a:p>
        </p:txBody>
      </p:sp>
      <p:sp>
        <p:nvSpPr>
          <p:cNvPr id="114" name="Google Shape;114;g11565b93550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x-none"/>
              <a:t>4</a:t>
            </a:fld>
            <a:endParaRPr/>
          </a:p>
        </p:txBody>
      </p:sp>
    </p:spTree>
    <p:extLst>
      <p:ext uri="{BB962C8B-B14F-4D97-AF65-F5344CB8AC3E}">
        <p14:creationId xmlns:p14="http://schemas.microsoft.com/office/powerpoint/2010/main" val="79085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1565b93550_0_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g11565b93550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x-none" dirty="0"/>
              <a:t>נותנים לתלמיד לנסות לאזן מקל של מטאטא על </a:t>
            </a:r>
            <a:r>
              <a:rPr lang="he-IL" dirty="0" smtClean="0"/>
              <a:t>היד </a:t>
            </a:r>
            <a:r>
              <a:rPr lang="x-none" dirty="0" smtClean="0"/>
              <a:t>מול </a:t>
            </a:r>
            <a:r>
              <a:rPr lang="x-none" dirty="0"/>
              <a:t>כל הכיתה. מודדים זמן.</a:t>
            </a:r>
            <a:endParaRPr dirty="0"/>
          </a:p>
          <a:p>
            <a:pPr marL="0" lvl="0" indent="0" algn="r" rtl="1">
              <a:lnSpc>
                <a:spcPct val="100000"/>
              </a:lnSpc>
              <a:spcBef>
                <a:spcPts val="0"/>
              </a:spcBef>
              <a:spcAft>
                <a:spcPts val="0"/>
              </a:spcAft>
              <a:buSzPts val="1400"/>
              <a:buNone/>
            </a:pPr>
            <a:endParaRPr dirty="0"/>
          </a:p>
          <a:p>
            <a:pPr marL="0" lvl="0" indent="0" algn="r" rtl="1">
              <a:lnSpc>
                <a:spcPct val="100000"/>
              </a:lnSpc>
              <a:spcBef>
                <a:spcPts val="0"/>
              </a:spcBef>
              <a:spcAft>
                <a:spcPts val="0"/>
              </a:spcAft>
              <a:buSzPts val="1400"/>
              <a:buNone/>
            </a:pPr>
            <a:r>
              <a:rPr lang="x-none" dirty="0"/>
              <a:t>אפשר לנסות לחזור על התרגיל עם עיניים קשורות….</a:t>
            </a:r>
            <a:endParaRPr dirty="0"/>
          </a:p>
        </p:txBody>
      </p:sp>
      <p:sp>
        <p:nvSpPr>
          <p:cNvPr id="114" name="Google Shape;114;g11565b93550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x-none"/>
              <a:t>5</a:t>
            </a:fld>
            <a:endParaRPr/>
          </a:p>
        </p:txBody>
      </p:sp>
    </p:spTree>
    <p:extLst>
      <p:ext uri="{BB962C8B-B14F-4D97-AF65-F5344CB8AC3E}">
        <p14:creationId xmlns:p14="http://schemas.microsoft.com/office/powerpoint/2010/main" val="1999957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1565b93550_0_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g11565b93550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x-none" dirty="0" smtClean="0"/>
              <a:t>שאלות </a:t>
            </a:r>
            <a:r>
              <a:rPr lang="x-none" dirty="0"/>
              <a:t>לכיתה, לבקש ניסוח </a:t>
            </a:r>
            <a:r>
              <a:rPr lang="x-none" dirty="0" smtClean="0"/>
              <a:t>מדוייק</a:t>
            </a:r>
            <a:r>
              <a:rPr lang="he-IL" dirty="0" smtClean="0"/>
              <a:t>. התשובות לשאלות</a:t>
            </a:r>
            <a:r>
              <a:rPr lang="x-none" dirty="0" smtClean="0"/>
              <a:t>:</a:t>
            </a:r>
            <a:endParaRPr dirty="0"/>
          </a:p>
          <a:p>
            <a:pPr marL="457200" lvl="0" indent="-317500" algn="r" rtl="1">
              <a:lnSpc>
                <a:spcPct val="100000"/>
              </a:lnSpc>
              <a:spcBef>
                <a:spcPts val="0"/>
              </a:spcBef>
              <a:spcAft>
                <a:spcPts val="0"/>
              </a:spcAft>
              <a:buSzPts val="1400"/>
              <a:buChar char="●"/>
            </a:pPr>
            <a:r>
              <a:rPr lang="x-none" dirty="0" smtClean="0"/>
              <a:t>מה</a:t>
            </a:r>
            <a:r>
              <a:rPr lang="he-IL" dirty="0" smtClean="0"/>
              <a:t>ו</a:t>
            </a:r>
            <a:r>
              <a:rPr lang="x-none" dirty="0" smtClean="0"/>
              <a:t> </a:t>
            </a:r>
            <a:r>
              <a:rPr lang="x-none" dirty="0"/>
              <a:t>הגורם </a:t>
            </a:r>
            <a:r>
              <a:rPr lang="x-none" dirty="0" smtClean="0"/>
              <a:t>המבוקר</a:t>
            </a:r>
            <a:r>
              <a:rPr lang="he-IL" dirty="0" smtClean="0"/>
              <a:t>? </a:t>
            </a:r>
            <a:r>
              <a:rPr lang="x-none" dirty="0" smtClean="0"/>
              <a:t>מיקום</a:t>
            </a:r>
            <a:r>
              <a:rPr lang="he-IL" dirty="0" smtClean="0"/>
              <a:t> </a:t>
            </a:r>
            <a:r>
              <a:rPr lang="x-none" dirty="0" smtClean="0"/>
              <a:t>המקל </a:t>
            </a:r>
            <a:r>
              <a:rPr lang="x-none" dirty="0"/>
              <a:t>ביחס </a:t>
            </a:r>
            <a:r>
              <a:rPr lang="x-none" dirty="0" smtClean="0"/>
              <a:t>לאצבע</a:t>
            </a:r>
            <a:r>
              <a:rPr lang="he-IL" dirty="0" smtClean="0"/>
              <a:t> או כף היד</a:t>
            </a:r>
            <a:endParaRPr dirty="0"/>
          </a:p>
          <a:p>
            <a:pPr marL="457200" lvl="0" indent="-317500" algn="r" rtl="1">
              <a:lnSpc>
                <a:spcPct val="100000"/>
              </a:lnSpc>
              <a:spcBef>
                <a:spcPts val="0"/>
              </a:spcBef>
              <a:spcAft>
                <a:spcPts val="0"/>
              </a:spcAft>
              <a:buSzPts val="1400"/>
              <a:buChar char="●"/>
            </a:pPr>
            <a:r>
              <a:rPr lang="x-none" dirty="0"/>
              <a:t>מה מטרת </a:t>
            </a:r>
            <a:r>
              <a:rPr lang="x-none" dirty="0" smtClean="0"/>
              <a:t>הבקרה</a:t>
            </a:r>
            <a:r>
              <a:rPr lang="he-IL" dirty="0" smtClean="0"/>
              <a:t>? </a:t>
            </a:r>
            <a:r>
              <a:rPr lang="x-none" dirty="0" smtClean="0"/>
              <a:t>שמירת </a:t>
            </a:r>
            <a:r>
              <a:rPr lang="x-none" dirty="0"/>
              <a:t>המקל על גבי </a:t>
            </a:r>
            <a:r>
              <a:rPr lang="x-none" dirty="0" smtClean="0"/>
              <a:t>ה</a:t>
            </a:r>
            <a:r>
              <a:rPr lang="he-IL" dirty="0" smtClean="0"/>
              <a:t>יד</a:t>
            </a:r>
            <a:r>
              <a:rPr lang="x-none" dirty="0" smtClean="0"/>
              <a:t> </a:t>
            </a:r>
            <a:r>
              <a:rPr lang="x-none" dirty="0"/>
              <a:t>ומניעת </a:t>
            </a:r>
            <a:r>
              <a:rPr lang="x-none" dirty="0" smtClean="0"/>
              <a:t>נפילתו</a:t>
            </a:r>
            <a:endParaRPr dirty="0"/>
          </a:p>
          <a:p>
            <a:pPr marL="457200" lvl="0" indent="-317500" algn="r" rtl="1">
              <a:lnSpc>
                <a:spcPct val="100000"/>
              </a:lnSpc>
              <a:spcBef>
                <a:spcPts val="0"/>
              </a:spcBef>
              <a:spcAft>
                <a:spcPts val="0"/>
              </a:spcAft>
              <a:buSzPts val="1400"/>
              <a:buChar char="●"/>
            </a:pPr>
            <a:r>
              <a:rPr lang="x-none" dirty="0"/>
              <a:t>אילו פעולות נקטנו בתהליך </a:t>
            </a:r>
            <a:r>
              <a:rPr lang="x-none" dirty="0" smtClean="0"/>
              <a:t>הבקרה</a:t>
            </a:r>
            <a:r>
              <a:rPr lang="he-IL" dirty="0" smtClean="0"/>
              <a:t>?</a:t>
            </a:r>
            <a:r>
              <a:rPr lang="he-IL" baseline="0" dirty="0" smtClean="0"/>
              <a:t> ה</a:t>
            </a:r>
            <a:r>
              <a:rPr lang="x-none" dirty="0" smtClean="0"/>
              <a:t>זזת האצבע</a:t>
            </a:r>
            <a:r>
              <a:rPr lang="he-IL" dirty="0" smtClean="0"/>
              <a:t> או כף היד</a:t>
            </a:r>
          </a:p>
          <a:p>
            <a:pPr marL="457200" lvl="0" indent="-317500" algn="r" rtl="1">
              <a:lnSpc>
                <a:spcPct val="100000"/>
              </a:lnSpc>
              <a:spcBef>
                <a:spcPts val="0"/>
              </a:spcBef>
              <a:spcAft>
                <a:spcPts val="0"/>
              </a:spcAft>
              <a:buSzPts val="1400"/>
              <a:buChar char="●"/>
            </a:pPr>
            <a:r>
              <a:rPr lang="x-none" dirty="0" smtClean="0"/>
              <a:t>איך </a:t>
            </a:r>
            <a:r>
              <a:rPr lang="x-none" dirty="0"/>
              <a:t>ידענו אילו פעולות לנקוט</a:t>
            </a:r>
            <a:r>
              <a:rPr lang="x-none" dirty="0" smtClean="0"/>
              <a:t>?</a:t>
            </a:r>
            <a:r>
              <a:rPr lang="he-IL" sz="1200" b="0" i="0" u="none" strike="noStrike" kern="1200" dirty="0" smtClean="0">
                <a:solidFill>
                  <a:schemeClr val="tx1"/>
                </a:solidFill>
                <a:effectLst/>
                <a:latin typeface="+mn-lt"/>
                <a:ea typeface="+mn-ea"/>
                <a:cs typeface="+mn-cs"/>
              </a:rPr>
              <a:t> אינטואיציה, המוח לומד לעשות פעולה הפוכה לתנועת המקל</a:t>
            </a:r>
            <a:endParaRPr dirty="0"/>
          </a:p>
          <a:p>
            <a:pPr marL="0" lvl="0" indent="0" algn="r" rtl="1">
              <a:lnSpc>
                <a:spcPct val="100000"/>
              </a:lnSpc>
              <a:spcBef>
                <a:spcPts val="0"/>
              </a:spcBef>
              <a:spcAft>
                <a:spcPts val="0"/>
              </a:spcAft>
              <a:buSzPts val="1400"/>
              <a:buNone/>
            </a:pPr>
            <a:endParaRPr dirty="0"/>
          </a:p>
          <a:p>
            <a:pPr marL="0" lvl="0" indent="0" algn="r" rtl="1">
              <a:lnSpc>
                <a:spcPct val="100000"/>
              </a:lnSpc>
              <a:spcBef>
                <a:spcPts val="0"/>
              </a:spcBef>
              <a:spcAft>
                <a:spcPts val="0"/>
              </a:spcAft>
              <a:buSzPts val="1400"/>
              <a:buNone/>
            </a:pPr>
            <a:r>
              <a:rPr lang="x-none" dirty="0"/>
              <a:t>אפשר לנסות לחזור על התרגיל עם עיניים קשורות….</a:t>
            </a:r>
            <a:endParaRPr dirty="0"/>
          </a:p>
        </p:txBody>
      </p:sp>
      <p:sp>
        <p:nvSpPr>
          <p:cNvPr id="114" name="Google Shape;114;g11565b93550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x-none"/>
              <a:t>6</a:t>
            </a:fld>
            <a:endParaRPr/>
          </a:p>
        </p:txBody>
      </p:sp>
    </p:spTree>
    <p:extLst>
      <p:ext uri="{BB962C8B-B14F-4D97-AF65-F5344CB8AC3E}">
        <p14:creationId xmlns:p14="http://schemas.microsoft.com/office/powerpoint/2010/main" val="1120560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x-none" dirty="0"/>
              <a:t>PHET→ simulations→ chemistry→</a:t>
            </a:r>
            <a:r>
              <a:rPr lang="x-none" dirty="0" smtClean="0"/>
              <a:t>concentration</a:t>
            </a:r>
            <a:endParaRPr lang="he-IL" dirty="0" smtClean="0"/>
          </a:p>
          <a:p>
            <a:pPr marL="0" lvl="0" indent="0" algn="l" rtl="0">
              <a:lnSpc>
                <a:spcPct val="100000"/>
              </a:lnSpc>
              <a:spcBef>
                <a:spcPts val="0"/>
              </a:spcBef>
              <a:spcAft>
                <a:spcPts val="0"/>
              </a:spcAft>
              <a:buSzPts val="1400"/>
              <a:buNone/>
            </a:pPr>
            <a:r>
              <a:rPr lang="he-IL" dirty="0" smtClean="0"/>
              <a:t>יש להשאיר את קצב ההתאדות</a:t>
            </a:r>
            <a:r>
              <a:rPr lang="he-IL" baseline="0" dirty="0" smtClean="0"/>
              <a:t> על 0</a:t>
            </a:r>
            <a:endParaRPr dirty="0"/>
          </a:p>
          <a:p>
            <a:pPr marL="0" lvl="0" indent="0" algn="r" rtl="1">
              <a:lnSpc>
                <a:spcPct val="100000"/>
              </a:lnSpc>
              <a:spcBef>
                <a:spcPts val="0"/>
              </a:spcBef>
              <a:spcAft>
                <a:spcPts val="0"/>
              </a:spcAft>
              <a:buSzPts val="1400"/>
              <a:buNone/>
            </a:pPr>
            <a:endParaRPr dirty="0"/>
          </a:p>
          <a:p>
            <a:pPr marL="0" lvl="0" indent="0" algn="r" rtl="1">
              <a:lnSpc>
                <a:spcPct val="100000"/>
              </a:lnSpc>
              <a:spcBef>
                <a:spcPts val="0"/>
              </a:spcBef>
              <a:spcAft>
                <a:spcPts val="0"/>
              </a:spcAft>
              <a:buClr>
                <a:schemeClr val="dk1"/>
              </a:buClr>
              <a:buSzPts val="1400"/>
              <a:buFont typeface="Arial"/>
              <a:buNone/>
            </a:pPr>
            <a:endParaRPr dirty="0" smtClean="0"/>
          </a:p>
          <a:p>
            <a:pPr marL="0" lvl="0" indent="0" algn="l" rtl="0">
              <a:lnSpc>
                <a:spcPct val="100000"/>
              </a:lnSpc>
              <a:spcBef>
                <a:spcPts val="0"/>
              </a:spcBef>
              <a:spcAft>
                <a:spcPts val="0"/>
              </a:spcAft>
              <a:buSzPts val="1400"/>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x-none"/>
              <a:t>7</a:t>
            </a:fld>
            <a:endParaRPr/>
          </a:p>
        </p:txBody>
      </p:sp>
    </p:spTree>
    <p:extLst>
      <p:ext uri="{BB962C8B-B14F-4D97-AF65-F5344CB8AC3E}">
        <p14:creationId xmlns:p14="http://schemas.microsoft.com/office/powerpoint/2010/main" val="262991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x-none" dirty="0"/>
              <a:t>PHET→ simulations→ chemistry→concentration</a:t>
            </a:r>
            <a:endParaRPr dirty="0"/>
          </a:p>
          <a:p>
            <a:pPr marL="0" lvl="0" indent="0" algn="r" rtl="1">
              <a:lnSpc>
                <a:spcPct val="100000"/>
              </a:lnSpc>
              <a:spcBef>
                <a:spcPts val="0"/>
              </a:spcBef>
              <a:spcAft>
                <a:spcPts val="0"/>
              </a:spcAft>
              <a:buSzPts val="1400"/>
              <a:buNone/>
            </a:pPr>
            <a:endParaRPr dirty="0"/>
          </a:p>
          <a:p>
            <a:pPr marL="0" lvl="0" indent="0" algn="r" rtl="1">
              <a:lnSpc>
                <a:spcPct val="100000"/>
              </a:lnSpc>
              <a:spcBef>
                <a:spcPts val="0"/>
              </a:spcBef>
              <a:spcAft>
                <a:spcPts val="0"/>
              </a:spcAft>
              <a:buClr>
                <a:schemeClr val="dk1"/>
              </a:buClr>
              <a:buSzPts val="1400"/>
              <a:buFont typeface="Arial"/>
              <a:buNone/>
            </a:pPr>
            <a:r>
              <a:rPr lang="x-none" dirty="0" smtClean="0"/>
              <a:t>שאלות לכיתה</a:t>
            </a:r>
            <a:r>
              <a:rPr lang="he-IL" dirty="0" smtClean="0"/>
              <a:t>, לבקש ניסוח </a:t>
            </a:r>
            <a:r>
              <a:rPr lang="he-IL" dirty="0" err="1" smtClean="0"/>
              <a:t>מדוייק</a:t>
            </a:r>
            <a:r>
              <a:rPr lang="he-IL" dirty="0" smtClean="0"/>
              <a:t>. התשובות לשאלות</a:t>
            </a:r>
            <a:r>
              <a:rPr lang="x-none" dirty="0" smtClean="0"/>
              <a:t>:</a:t>
            </a:r>
            <a:endParaRPr dirty="0" smtClean="0"/>
          </a:p>
          <a:p>
            <a:pPr marL="457200" lvl="0" indent="-317500" algn="r" rtl="1">
              <a:lnSpc>
                <a:spcPct val="100000"/>
              </a:lnSpc>
              <a:spcBef>
                <a:spcPts val="0"/>
              </a:spcBef>
              <a:spcAft>
                <a:spcPts val="0"/>
              </a:spcAft>
              <a:buSzPts val="1400"/>
              <a:buChar char="●"/>
            </a:pPr>
            <a:r>
              <a:rPr lang="x-none" dirty="0" smtClean="0"/>
              <a:t>מה</a:t>
            </a:r>
            <a:r>
              <a:rPr lang="he-IL" dirty="0" smtClean="0"/>
              <a:t>ו</a:t>
            </a:r>
            <a:r>
              <a:rPr lang="x-none" dirty="0" smtClean="0"/>
              <a:t> הגורם המבוקר</a:t>
            </a:r>
            <a:r>
              <a:rPr lang="he-IL" dirty="0" smtClean="0"/>
              <a:t>? </a:t>
            </a:r>
            <a:r>
              <a:rPr lang="x-none" dirty="0" smtClean="0"/>
              <a:t>ריכוז המומס בתמיסה</a:t>
            </a:r>
            <a:endParaRPr dirty="0" smtClean="0"/>
          </a:p>
          <a:p>
            <a:pPr marL="457200" marR="0" lvl="0" indent="-317500" algn="r" defTabSz="914400" rtl="1" eaLnBrk="1" fontAlgn="auto" latinLnBrk="0" hangingPunct="1">
              <a:lnSpc>
                <a:spcPct val="100000"/>
              </a:lnSpc>
              <a:spcBef>
                <a:spcPts val="0"/>
              </a:spcBef>
              <a:spcAft>
                <a:spcPts val="0"/>
              </a:spcAft>
              <a:buClrTx/>
              <a:buSzPts val="1400"/>
              <a:buFontTx/>
              <a:buChar char="●"/>
              <a:tabLst/>
              <a:defRPr/>
            </a:pPr>
            <a:r>
              <a:rPr lang="x-none" dirty="0" smtClean="0"/>
              <a:t>מה מטרת הבקרה</a:t>
            </a:r>
            <a:r>
              <a:rPr lang="he-IL" dirty="0" smtClean="0"/>
              <a:t>?</a:t>
            </a:r>
            <a:r>
              <a:rPr lang="x-none" dirty="0" smtClean="0"/>
              <a:t> שמירה על ריכוז של 1 </a:t>
            </a:r>
            <a:r>
              <a:rPr lang="he-IL" dirty="0" smtClean="0"/>
              <a:t> </a:t>
            </a:r>
            <a:r>
              <a:rPr lang="x-none" dirty="0" smtClean="0"/>
              <a:t>מול לליטר</a:t>
            </a:r>
            <a:endParaRPr lang="en-US" dirty="0" smtClean="0"/>
          </a:p>
          <a:p>
            <a:pPr marL="457200" lvl="0" indent="-317500" algn="r" rtl="1">
              <a:lnSpc>
                <a:spcPct val="100000"/>
              </a:lnSpc>
              <a:spcBef>
                <a:spcPts val="0"/>
              </a:spcBef>
              <a:spcAft>
                <a:spcPts val="0"/>
              </a:spcAft>
              <a:buSzPts val="1400"/>
              <a:buChar char="●"/>
            </a:pPr>
            <a:r>
              <a:rPr lang="x-none" dirty="0" smtClean="0"/>
              <a:t>אילו פעולות נקטנו בתהליך הבקרה</a:t>
            </a:r>
            <a:r>
              <a:rPr lang="he-IL" dirty="0" smtClean="0"/>
              <a:t>? </a:t>
            </a:r>
            <a:r>
              <a:rPr lang="x-none" dirty="0" smtClean="0"/>
              <a:t>הוספת מים, הוספת מומס, ריקון תמיסה</a:t>
            </a:r>
            <a:endParaRPr lang="he-IL" dirty="0" smtClean="0"/>
          </a:p>
          <a:p>
            <a:pPr marL="457200" lvl="0" indent="-317500" algn="r" rtl="1">
              <a:lnSpc>
                <a:spcPct val="100000"/>
              </a:lnSpc>
              <a:spcBef>
                <a:spcPts val="0"/>
              </a:spcBef>
              <a:spcAft>
                <a:spcPts val="0"/>
              </a:spcAft>
              <a:buSzPts val="1400"/>
              <a:buChar char="●"/>
            </a:pPr>
            <a:r>
              <a:rPr lang="x-none" dirty="0" smtClean="0"/>
              <a:t>איך ידענו אילו פעולות לנקוט?</a:t>
            </a:r>
            <a:endParaRPr dirty="0" smtClean="0"/>
          </a:p>
          <a:p>
            <a:pPr marL="0" lvl="0" indent="0" algn="r" rtl="1">
              <a:lnSpc>
                <a:spcPct val="100000"/>
              </a:lnSpc>
              <a:spcBef>
                <a:spcPts val="0"/>
              </a:spcBef>
              <a:spcAft>
                <a:spcPts val="0"/>
              </a:spcAft>
              <a:buClr>
                <a:schemeClr val="dk1"/>
              </a:buClr>
              <a:buSzPts val="1400"/>
              <a:buFont typeface="Arial"/>
              <a:buNone/>
            </a:pPr>
            <a:endParaRPr dirty="0" smtClean="0"/>
          </a:p>
          <a:p>
            <a:pPr marL="0" lvl="0" indent="0" algn="l" rtl="0">
              <a:lnSpc>
                <a:spcPct val="100000"/>
              </a:lnSpc>
              <a:spcBef>
                <a:spcPts val="0"/>
              </a:spcBef>
              <a:spcAft>
                <a:spcPts val="0"/>
              </a:spcAft>
              <a:buSzPts val="1400"/>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x-none"/>
              <a:t>8</a:t>
            </a:fld>
            <a:endParaRPr/>
          </a:p>
        </p:txBody>
      </p:sp>
    </p:spTree>
    <p:extLst>
      <p:ext uri="{BB962C8B-B14F-4D97-AF65-F5344CB8AC3E}">
        <p14:creationId xmlns:p14="http://schemas.microsoft.com/office/powerpoint/2010/main" val="3123247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25b76ac829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25b76ac82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lnSpc>
                <a:spcPct val="115000"/>
              </a:lnSpc>
              <a:spcBef>
                <a:spcPts val="0"/>
              </a:spcBef>
              <a:spcAft>
                <a:spcPts val="0"/>
              </a:spcAft>
              <a:buClr>
                <a:schemeClr val="dk1"/>
              </a:buClr>
              <a:buSzPts val="1100"/>
              <a:buFont typeface="Arial"/>
              <a:buNone/>
            </a:pPr>
            <a:r>
              <a:rPr lang="he-IL" sz="1000" dirty="0" smtClean="0">
                <a:solidFill>
                  <a:srgbClr val="5C8D3E"/>
                </a:solidFill>
                <a:latin typeface="Arial"/>
                <a:ea typeface="Arial"/>
                <a:cs typeface="Arial"/>
                <a:sym typeface="Arial"/>
              </a:rPr>
              <a:t>דיון</a:t>
            </a:r>
            <a:r>
              <a:rPr lang="he-IL" sz="1000" baseline="0" dirty="0" smtClean="0">
                <a:solidFill>
                  <a:srgbClr val="5C8D3E"/>
                </a:solidFill>
                <a:latin typeface="Arial"/>
                <a:ea typeface="Arial"/>
                <a:cs typeface="Arial"/>
                <a:sym typeface="Arial"/>
              </a:rPr>
              <a:t> – על התלמידים לנסח את הגורמים המשותפים, ראו שקף הבא לסיכום.</a:t>
            </a:r>
            <a:endParaRPr dirty="0"/>
          </a:p>
        </p:txBody>
      </p:sp>
      <p:sp>
        <p:nvSpPr>
          <p:cNvPr id="133" name="Google Shape;133;g125b76ac82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x-none"/>
              <a:t>9</a:t>
            </a:fld>
            <a:endParaRPr/>
          </a:p>
        </p:txBody>
      </p:sp>
    </p:spTree>
    <p:extLst>
      <p:ext uri="{BB962C8B-B14F-4D97-AF65-F5344CB8AC3E}">
        <p14:creationId xmlns:p14="http://schemas.microsoft.com/office/powerpoint/2010/main" val="3004319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7" name="מלבן 6"/>
          <p:cNvSpPr/>
          <p:nvPr userDrawn="1"/>
        </p:nvSpPr>
        <p:spPr>
          <a:xfrm>
            <a:off x="1" y="-67111"/>
            <a:ext cx="2595714" cy="58726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solidFill>
                <a:schemeClr val="tx1"/>
              </a:solidFill>
            </a:endParaRPr>
          </a:p>
        </p:txBody>
      </p:sp>
      <p:sp>
        <p:nvSpPr>
          <p:cNvPr id="9" name="מלבן 8"/>
          <p:cNvSpPr/>
          <p:nvPr userDrawn="1"/>
        </p:nvSpPr>
        <p:spPr>
          <a:xfrm>
            <a:off x="2595715" y="-8053"/>
            <a:ext cx="6548285" cy="5813542"/>
          </a:xfrm>
          <a:prstGeom prst="rect">
            <a:avLst/>
          </a:prstGeom>
          <a:solidFill>
            <a:srgbClr val="EEF1F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322040" y="1122363"/>
            <a:ext cx="5136160" cy="2387600"/>
          </a:xfrm>
        </p:spPr>
        <p:txBody>
          <a:bodyPr anchor="b">
            <a:normAutofit/>
          </a:bodyPr>
          <a:lstStyle>
            <a:lvl1pPr algn="ctr">
              <a:defRPr sz="4800"/>
            </a:lvl1pPr>
          </a:lstStyle>
          <a:p>
            <a:r>
              <a:rPr lang="he-IL" dirty="0" smtClean="0"/>
              <a:t>לחץ כדי לערוך סגנון כותרת של תבנית בסיס</a:t>
            </a:r>
            <a:endParaRPr lang="en-US" dirty="0"/>
          </a:p>
        </p:txBody>
      </p:sp>
      <p:sp>
        <p:nvSpPr>
          <p:cNvPr id="3" name="Subtitle 2"/>
          <p:cNvSpPr>
            <a:spLocks noGrp="1"/>
          </p:cNvSpPr>
          <p:nvPr>
            <p:ph type="subTitle" idx="1"/>
          </p:nvPr>
        </p:nvSpPr>
        <p:spPr>
          <a:xfrm>
            <a:off x="3322040" y="3602038"/>
            <a:ext cx="467896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01482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3481E922-ACC9-42A5-96BB-DA7A45AE33DB}" type="datetime8">
              <a:rPr lang="he-IL" smtClean="0"/>
              <a:t>26 מאי 22</a:t>
            </a:fld>
            <a:endParaRPr lang="he-IL"/>
          </a:p>
        </p:txBody>
      </p:sp>
      <p:sp>
        <p:nvSpPr>
          <p:cNvPr id="5" name="Footer Placeholder 4"/>
          <p:cNvSpPr>
            <a:spLocks noGrp="1"/>
          </p:cNvSpPr>
          <p:nvPr>
            <p:ph type="ftr" sz="quarter" idx="11"/>
          </p:nvPr>
        </p:nvSpPr>
        <p:spPr/>
        <p:txBody>
          <a:bodyPr/>
          <a:lstStyle/>
          <a:p>
            <a:r>
              <a:rPr lang="en-US" smtClean="0"/>
              <a:t>Developed by ORT Israel R&amp;D Team © all rights reserved 2021</a:t>
            </a:r>
            <a:endParaRPr lang="he-IL"/>
          </a:p>
        </p:txBody>
      </p:sp>
      <p:sp>
        <p:nvSpPr>
          <p:cNvPr id="6" name="Slide Number Placeholder 5"/>
          <p:cNvSpPr>
            <a:spLocks noGrp="1"/>
          </p:cNvSpPr>
          <p:nvPr>
            <p:ph type="sldNum" sz="quarter" idx="12"/>
          </p:nvPr>
        </p:nvSpPr>
        <p:spPr/>
        <p:txBody>
          <a:bodyPr/>
          <a:lstStyle/>
          <a:p>
            <a:fld id="{D7F610F9-1689-4ABC-97B5-36C8CA40E461}" type="slidenum">
              <a:rPr lang="he-IL" smtClean="0"/>
              <a:t>‹#›</a:t>
            </a:fld>
            <a:endParaRPr lang="he-IL"/>
          </a:p>
        </p:txBody>
      </p:sp>
    </p:spTree>
    <p:extLst>
      <p:ext uri="{BB962C8B-B14F-4D97-AF65-F5344CB8AC3E}">
        <p14:creationId xmlns:p14="http://schemas.microsoft.com/office/powerpoint/2010/main" val="3158860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62274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שקופית כותרת">
    <p:spTree>
      <p:nvGrpSpPr>
        <p:cNvPr id="1" name=""/>
        <p:cNvGrpSpPr/>
        <p:nvPr/>
      </p:nvGrpSpPr>
      <p:grpSpPr>
        <a:xfrm>
          <a:off x="0" y="0"/>
          <a:ext cx="0" cy="0"/>
          <a:chOff x="0" y="0"/>
          <a:chExt cx="0" cy="0"/>
        </a:xfrm>
      </p:grpSpPr>
      <p:sp>
        <p:nvSpPr>
          <p:cNvPr id="7" name="מלבן 6"/>
          <p:cNvSpPr/>
          <p:nvPr userDrawn="1"/>
        </p:nvSpPr>
        <p:spPr>
          <a:xfrm>
            <a:off x="0" y="-1185"/>
            <a:ext cx="9144000" cy="5806673"/>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solidFill>
                <a:schemeClr val="tx1"/>
              </a:solidFill>
            </a:endParaRPr>
          </a:p>
        </p:txBody>
      </p:sp>
      <p:sp>
        <p:nvSpPr>
          <p:cNvPr id="29" name="כותרת 3"/>
          <p:cNvSpPr>
            <a:spLocks noGrp="1"/>
          </p:cNvSpPr>
          <p:nvPr>
            <p:ph type="ctrTitle"/>
          </p:nvPr>
        </p:nvSpPr>
        <p:spPr>
          <a:xfrm>
            <a:off x="685800" y="2016832"/>
            <a:ext cx="7772400" cy="1650799"/>
          </a:xfrm>
        </p:spPr>
        <p:txBody>
          <a:bodyPr/>
          <a:lstStyle>
            <a:lvl1pPr algn="ctr">
              <a:defRPr b="1">
                <a:solidFill>
                  <a:schemeClr val="tx1"/>
                </a:solidFill>
              </a:defRPr>
            </a:lvl1pPr>
          </a:lstStyle>
          <a:p>
            <a:r>
              <a:rPr lang="he-IL" dirty="0" smtClean="0"/>
              <a:t>כותרת ראשית</a:t>
            </a:r>
            <a:endParaRPr lang="he-IL" dirty="0"/>
          </a:p>
        </p:txBody>
      </p:sp>
      <p:sp>
        <p:nvSpPr>
          <p:cNvPr id="30" name="כותרת משנה 4"/>
          <p:cNvSpPr>
            <a:spLocks noGrp="1"/>
          </p:cNvSpPr>
          <p:nvPr>
            <p:ph type="subTitle" idx="1"/>
          </p:nvPr>
        </p:nvSpPr>
        <p:spPr>
          <a:xfrm>
            <a:off x="685800" y="3867179"/>
            <a:ext cx="7772400" cy="617413"/>
          </a:xfrm>
        </p:spPr>
        <p:txBody>
          <a:bodyPr/>
          <a:lstStyle>
            <a:lvl1pPr marL="0" indent="0" algn="ctr">
              <a:buNone/>
              <a:defRPr b="1">
                <a:solidFill>
                  <a:schemeClr val="tx1"/>
                </a:solidFill>
              </a:defRPr>
            </a:lvl1pPr>
          </a:lstStyle>
          <a:p>
            <a:r>
              <a:rPr lang="he-IL" dirty="0" smtClean="0"/>
              <a:t>כותרת משנה</a:t>
            </a:r>
            <a:endParaRPr lang="he-IL" dirty="0"/>
          </a:p>
        </p:txBody>
      </p:sp>
    </p:spTree>
    <p:extLst>
      <p:ext uri="{BB962C8B-B14F-4D97-AF65-F5344CB8AC3E}">
        <p14:creationId xmlns:p14="http://schemas.microsoft.com/office/powerpoint/2010/main" val="315477786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שקופית כותרת">
    <p:spTree>
      <p:nvGrpSpPr>
        <p:cNvPr id="1" name=""/>
        <p:cNvGrpSpPr/>
        <p:nvPr/>
      </p:nvGrpSpPr>
      <p:grpSpPr>
        <a:xfrm>
          <a:off x="0" y="0"/>
          <a:ext cx="0" cy="0"/>
          <a:chOff x="0" y="0"/>
          <a:chExt cx="0" cy="0"/>
        </a:xfrm>
      </p:grpSpPr>
      <p:sp>
        <p:nvSpPr>
          <p:cNvPr id="6" name="מלבן 5"/>
          <p:cNvSpPr/>
          <p:nvPr userDrawn="1"/>
        </p:nvSpPr>
        <p:spPr>
          <a:xfrm>
            <a:off x="1" y="-1185"/>
            <a:ext cx="2170652" cy="5607435"/>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solidFill>
                <a:schemeClr val="tx1"/>
              </a:solidFill>
            </a:endParaRPr>
          </a:p>
        </p:txBody>
      </p:sp>
      <p:sp>
        <p:nvSpPr>
          <p:cNvPr id="29" name="כותרת 3"/>
          <p:cNvSpPr>
            <a:spLocks noGrp="1"/>
          </p:cNvSpPr>
          <p:nvPr>
            <p:ph type="ctrTitle"/>
          </p:nvPr>
        </p:nvSpPr>
        <p:spPr>
          <a:xfrm>
            <a:off x="685800" y="2346178"/>
            <a:ext cx="7772400" cy="1818860"/>
          </a:xfrm>
        </p:spPr>
        <p:txBody>
          <a:bodyPr/>
          <a:lstStyle>
            <a:lvl1pPr algn="ctr">
              <a:defRPr b="1">
                <a:solidFill>
                  <a:schemeClr val="tx1"/>
                </a:solidFill>
              </a:defRPr>
            </a:lvl1pPr>
          </a:lstStyle>
          <a:p>
            <a:r>
              <a:rPr lang="he-IL" dirty="0" smtClean="0"/>
              <a:t>כותרת ראשית</a:t>
            </a:r>
            <a:endParaRPr lang="he-IL" dirty="0"/>
          </a:p>
        </p:txBody>
      </p:sp>
      <p:sp>
        <p:nvSpPr>
          <p:cNvPr id="30" name="כותרת משנה 4"/>
          <p:cNvSpPr>
            <a:spLocks noGrp="1"/>
          </p:cNvSpPr>
          <p:nvPr>
            <p:ph type="subTitle" idx="1"/>
          </p:nvPr>
        </p:nvSpPr>
        <p:spPr>
          <a:xfrm>
            <a:off x="685800" y="4979507"/>
            <a:ext cx="7772400" cy="536713"/>
          </a:xfrm>
        </p:spPr>
        <p:txBody>
          <a:bodyPr/>
          <a:lstStyle>
            <a:lvl1pPr marL="0" indent="0" algn="ctr">
              <a:buNone/>
              <a:defRPr b="1">
                <a:solidFill>
                  <a:srgbClr val="026163"/>
                </a:solidFill>
              </a:defRPr>
            </a:lvl1pPr>
          </a:lstStyle>
          <a:p>
            <a:r>
              <a:rPr lang="he-IL" dirty="0" smtClean="0"/>
              <a:t>כותרת משנה</a:t>
            </a:r>
            <a:endParaRPr lang="he-IL" dirty="0"/>
          </a:p>
        </p:txBody>
      </p:sp>
      <p:sp>
        <p:nvSpPr>
          <p:cNvPr id="7" name="מלבן 6"/>
          <p:cNvSpPr/>
          <p:nvPr userDrawn="1"/>
        </p:nvSpPr>
        <p:spPr>
          <a:xfrm>
            <a:off x="2170653" y="0"/>
            <a:ext cx="6973349" cy="5606250"/>
          </a:xfrm>
          <a:prstGeom prst="rect">
            <a:avLst/>
          </a:prstGeom>
          <a:solidFill>
            <a:srgbClr val="EEF1F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9077895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03350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869950" y="661115"/>
            <a:ext cx="7886700" cy="2852737"/>
          </a:xfrm>
        </p:spPr>
        <p:txBody>
          <a:bodyPr anchor="b">
            <a:normAutofit/>
          </a:bodyPr>
          <a:lstStyle>
            <a:lvl1pPr>
              <a:defRPr sz="4400">
                <a:solidFill>
                  <a:schemeClr val="tx1"/>
                </a:solidFill>
              </a:defRPr>
            </a:lvl1pPr>
          </a:lstStyle>
          <a:p>
            <a:r>
              <a:rPr lang="he-IL" dirty="0" smtClean="0"/>
              <a:t>לחץ כדי לערוך סגנון כותרת של תבנית בסיס</a:t>
            </a:r>
            <a:endParaRPr lang="en-US" dirty="0"/>
          </a:p>
        </p:txBody>
      </p:sp>
      <p:sp>
        <p:nvSpPr>
          <p:cNvPr id="3" name="Text Placeholder 2"/>
          <p:cNvSpPr>
            <a:spLocks noGrp="1"/>
          </p:cNvSpPr>
          <p:nvPr>
            <p:ph type="body" idx="1"/>
          </p:nvPr>
        </p:nvSpPr>
        <p:spPr>
          <a:xfrm>
            <a:off x="869950" y="3616341"/>
            <a:ext cx="7886700" cy="1500187"/>
          </a:xfrm>
        </p:spPr>
        <p:txBody>
          <a:bodyPr/>
          <a:lstStyle>
            <a:lvl1pPr marL="0" indent="0">
              <a:buNone/>
              <a:defRPr sz="2400">
                <a:solidFill>
                  <a:srgbClr val="02616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dirty="0" smtClean="0"/>
              <a:t>לחץ כדי לערוך סגנונות טקסט של תבנית בסיס</a:t>
            </a:r>
          </a:p>
        </p:txBody>
      </p:sp>
      <p:sp>
        <p:nvSpPr>
          <p:cNvPr id="4" name="Date Placeholder 3"/>
          <p:cNvSpPr>
            <a:spLocks noGrp="1"/>
          </p:cNvSpPr>
          <p:nvPr>
            <p:ph type="dt" sz="half" idx="10"/>
          </p:nvPr>
        </p:nvSpPr>
        <p:spPr/>
        <p:txBody>
          <a:bodyPr/>
          <a:lstStyle/>
          <a:p>
            <a:fld id="{C764DE79-268F-4C1A-8933-263129D2AF90}" type="datetimeFigureOut">
              <a:rPr lang="en-US" dirty="0"/>
              <a:t>5/26/2022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84921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5/26/2022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06626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5/26/2022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87469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5/26/2022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8683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93375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C764DE79-268F-4C1A-8933-263129D2AF90}" type="datetimeFigureOut">
              <a:rPr lang="en-US" dirty="0"/>
              <a:t>5/26/2022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05743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C764DE79-268F-4C1A-8933-263129D2AF90}" type="datetimeFigureOut">
              <a:rPr lang="en-US" dirty="0"/>
              <a:t>5/26/2022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2993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wmf"/><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מלבן 9"/>
          <p:cNvSpPr/>
          <p:nvPr userDrawn="1"/>
        </p:nvSpPr>
        <p:spPr>
          <a:xfrm>
            <a:off x="3" y="-251670"/>
            <a:ext cx="628648" cy="6057158"/>
          </a:xfrm>
          <a:prstGeom prst="rect">
            <a:avLst/>
          </a:prstGeom>
          <a:blipFill dpi="0" rotWithShape="1">
            <a:blip r:embed="rId15"/>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solidFill>
                <a:schemeClr val="tx1"/>
              </a:solidFill>
            </a:endParaRPr>
          </a:p>
        </p:txBody>
      </p:sp>
      <p:sp>
        <p:nvSpPr>
          <p:cNvPr id="11" name="מלבן 10"/>
          <p:cNvSpPr/>
          <p:nvPr userDrawn="1"/>
        </p:nvSpPr>
        <p:spPr>
          <a:xfrm>
            <a:off x="528739" y="-28762"/>
            <a:ext cx="8615261" cy="5834250"/>
          </a:xfrm>
          <a:prstGeom prst="rect">
            <a:avLst/>
          </a:prstGeom>
          <a:solidFill>
            <a:srgbClr val="EEF1F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28650" y="209963"/>
            <a:ext cx="8141311" cy="1154029"/>
          </a:xfrm>
          <a:prstGeom prst="rect">
            <a:avLst/>
          </a:prstGeom>
        </p:spPr>
        <p:txBody>
          <a:bodyPr vert="horz" lIns="91440" tIns="45720" rIns="91440" bIns="45720" rtlCol="0" anchor="ctr">
            <a:normAutofit/>
          </a:bodyPr>
          <a:lstStyle/>
          <a:p>
            <a:r>
              <a:rPr lang="he-IL" dirty="0" smtClean="0"/>
              <a:t>לחץ כדי לערוך סגנון כותרת של תבנית בסיס</a:t>
            </a:r>
            <a:endParaRPr lang="en-US" dirty="0"/>
          </a:p>
        </p:txBody>
      </p:sp>
      <p:sp>
        <p:nvSpPr>
          <p:cNvPr id="3" name="Text Placeholder 2"/>
          <p:cNvSpPr>
            <a:spLocks noGrp="1"/>
          </p:cNvSpPr>
          <p:nvPr>
            <p:ph type="body" idx="1"/>
          </p:nvPr>
        </p:nvSpPr>
        <p:spPr>
          <a:xfrm>
            <a:off x="628650" y="1450310"/>
            <a:ext cx="8128000" cy="4229037"/>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5/26/2022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2"/>
          <p:cNvPicPr>
            <a:picLocks noChangeAspect="1" noChangeArrowheads="1"/>
          </p:cNvPicPr>
          <p:nvPr userDrawn="1"/>
        </p:nvPicPr>
        <p:blipFill>
          <a:blip r:embed="rId16" cstate="print">
            <a:biLevel thresh="25000"/>
            <a:extLst>
              <a:ext uri="{28A0092B-C50C-407E-A947-70E740481C1C}">
                <a14:useLocalDpi xmlns:a14="http://schemas.microsoft.com/office/drawing/2010/main" val="0"/>
              </a:ext>
            </a:extLst>
          </a:blip>
          <a:stretch>
            <a:fillRect/>
          </a:stretch>
        </p:blipFill>
        <p:spPr bwMode="auto">
          <a:xfrm>
            <a:off x="177703" y="5891806"/>
            <a:ext cx="1067276" cy="729998"/>
          </a:xfrm>
          <a:prstGeom prst="rect">
            <a:avLst/>
          </a:prstGeom>
          <a:noFill/>
          <a:extLst>
            <a:ext uri="{909E8E84-426E-40DD-AFC4-6F175D3DCCD1}">
              <a14:hiddenFill xmlns:a14="http://schemas.microsoft.com/office/drawing/2010/main">
                <a:solidFill>
                  <a:srgbClr val="FFFFFF"/>
                </a:solidFill>
              </a14:hiddenFill>
            </a:ext>
          </a:extLst>
        </p:spPr>
      </p:pic>
      <p:pic>
        <p:nvPicPr>
          <p:cNvPr id="8" name="תמונה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197754" y="5921916"/>
            <a:ext cx="1317596" cy="689482"/>
          </a:xfrm>
          <a:prstGeom prst="rect">
            <a:avLst/>
          </a:prstGeom>
          <a:noFill/>
          <a:ln>
            <a:noFill/>
          </a:ln>
        </p:spPr>
      </p:pic>
      <p:pic>
        <p:nvPicPr>
          <p:cNvPr id="9"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292003" y="5924937"/>
            <a:ext cx="1421545" cy="73155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29674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49" r:id="rId13"/>
  </p:sldLayoutIdLst>
  <p:hf hdr="0" dt="0"/>
  <p:txStyles>
    <p:titleStyle>
      <a:lvl1pPr algn="r" defTabSz="914400" rtl="1" eaLnBrk="1" latinLnBrk="0" hangingPunct="1">
        <a:lnSpc>
          <a:spcPct val="90000"/>
        </a:lnSpc>
        <a:spcBef>
          <a:spcPct val="0"/>
        </a:spcBef>
        <a:buNone/>
        <a:defRPr sz="3200" b="1" kern="1200">
          <a:solidFill>
            <a:srgbClr val="026163"/>
          </a:solidFill>
          <a:latin typeface="+mj-lt"/>
          <a:ea typeface="+mj-ea"/>
          <a:cs typeface="+mj-cs"/>
        </a:defRPr>
      </a:lvl1pPr>
    </p:titleStyle>
    <p:bodyStyle>
      <a:lvl1pPr marL="228600" indent="-228600" algn="r" defTabSz="914400" rtl="1" eaLnBrk="1" latinLnBrk="0" hangingPunct="1">
        <a:lnSpc>
          <a:spcPct val="90000"/>
        </a:lnSpc>
        <a:spcBef>
          <a:spcPts val="1000"/>
        </a:spcBef>
        <a:buFont typeface="Wingdings" panose="05000000000000000000" pitchFamily="2" charset="2"/>
        <a:buChar char="§"/>
        <a:defRPr sz="1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657" userDrawn="1">
          <p15:clr>
            <a:srgbClr val="F26B43"/>
          </p15:clr>
        </p15:guide>
        <p15:guide id="2" pos="551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commons.wikimedia.org/wiki/File:1801_The_Endocrine_System.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campus.ort.org.il/mod/hvp/view.php?id=125332"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phet.colorado.edu/sims/html/concentration/latest/concentration_en.html" TargetMode="External"/><Relationship Id="rId5" Type="http://schemas.openxmlformats.org/officeDocument/2006/relationships/hyperlink" Target="https://tinyurl.com/k346tyn"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
          <p:cNvSpPr txBox="1">
            <a:spLocks noGrp="1"/>
          </p:cNvSpPr>
          <p:nvPr>
            <p:ph type="ctrTitle"/>
          </p:nvPr>
        </p:nvSpPr>
        <p:spPr>
          <a:xfrm>
            <a:off x="2995726" y="1793549"/>
            <a:ext cx="5508900" cy="1076100"/>
          </a:xfrm>
          <a:prstGeom prst="rect">
            <a:avLst/>
          </a:prstGeom>
          <a:noFill/>
          <a:ln>
            <a:noFill/>
          </a:ln>
        </p:spPr>
        <p:txBody>
          <a:bodyPr spcFirstLastPara="1" wrap="square" lIns="91425" tIns="45700" rIns="91425" bIns="45700" anchor="ctr" anchorCtr="0">
            <a:noAutofit/>
          </a:bodyPr>
          <a:lstStyle/>
          <a:p>
            <a:pPr lvl="0" algn="r">
              <a:spcBef>
                <a:spcPts val="1000"/>
              </a:spcBef>
              <a:spcAft>
                <a:spcPts val="0"/>
              </a:spcAft>
              <a:buClr>
                <a:srgbClr val="282828"/>
              </a:buClr>
              <a:buSzPct val="100000"/>
            </a:pPr>
            <a:r>
              <a:rPr lang="x-none" sz="4400" dirty="0">
                <a:solidFill>
                  <a:schemeClr val="tx1"/>
                </a:solidFill>
                <a:latin typeface="Arial" panose="020B0604020202020204" pitchFamily="34" charset="0"/>
                <a:ea typeface="+mn-ea"/>
                <a:cs typeface="Arial" panose="020B0604020202020204" pitchFamily="34" charset="0"/>
              </a:rPr>
              <a:t>מהי בקרה </a:t>
            </a:r>
            <a:r>
              <a:rPr lang="he-IL" sz="4400" dirty="0" smtClean="0">
                <a:solidFill>
                  <a:schemeClr val="tx1"/>
                </a:solidFill>
                <a:latin typeface="Arial" panose="020B0604020202020204" pitchFamily="34" charset="0"/>
                <a:ea typeface="+mn-ea"/>
                <a:cs typeface="Arial" panose="020B0604020202020204" pitchFamily="34" charset="0"/>
              </a:rPr>
              <a:t/>
            </a:r>
            <a:br>
              <a:rPr lang="he-IL" sz="4400" dirty="0" smtClean="0">
                <a:solidFill>
                  <a:schemeClr val="tx1"/>
                </a:solidFill>
                <a:latin typeface="Arial" panose="020B0604020202020204" pitchFamily="34" charset="0"/>
                <a:ea typeface="+mn-ea"/>
                <a:cs typeface="Arial" panose="020B0604020202020204" pitchFamily="34" charset="0"/>
              </a:rPr>
            </a:br>
            <a:r>
              <a:rPr lang="x-none" sz="4400" dirty="0" smtClean="0">
                <a:solidFill>
                  <a:schemeClr val="tx1"/>
                </a:solidFill>
                <a:latin typeface="Arial" panose="020B0604020202020204" pitchFamily="34" charset="0"/>
                <a:ea typeface="+mn-ea"/>
                <a:cs typeface="Arial" panose="020B0604020202020204" pitchFamily="34" charset="0"/>
              </a:rPr>
              <a:t>ואיך </a:t>
            </a:r>
            <a:r>
              <a:rPr lang="x-none" sz="4400" dirty="0">
                <a:solidFill>
                  <a:schemeClr val="tx1"/>
                </a:solidFill>
                <a:latin typeface="Arial" panose="020B0604020202020204" pitchFamily="34" charset="0"/>
                <a:ea typeface="+mn-ea"/>
                <a:cs typeface="Arial" panose="020B0604020202020204" pitchFamily="34" charset="0"/>
              </a:rPr>
              <a:t>מבצעים </a:t>
            </a:r>
            <a:r>
              <a:rPr lang="x-none" sz="4400" dirty="0" smtClean="0">
                <a:solidFill>
                  <a:schemeClr val="tx1"/>
                </a:solidFill>
                <a:latin typeface="Arial" panose="020B0604020202020204" pitchFamily="34" charset="0"/>
                <a:ea typeface="+mn-ea"/>
                <a:cs typeface="Arial" panose="020B0604020202020204" pitchFamily="34" charset="0"/>
              </a:rPr>
              <a:t>אותה</a:t>
            </a:r>
            <a:r>
              <a:rPr lang="he-IL" sz="4400" dirty="0" smtClean="0">
                <a:solidFill>
                  <a:schemeClr val="tx1"/>
                </a:solidFill>
                <a:latin typeface="Arial" panose="020B0604020202020204" pitchFamily="34" charset="0"/>
                <a:ea typeface="+mn-ea"/>
                <a:cs typeface="Arial" panose="020B0604020202020204" pitchFamily="34" charset="0"/>
              </a:rPr>
              <a:t>?</a:t>
            </a:r>
            <a:endParaRPr sz="4400" dirty="0">
              <a:solidFill>
                <a:schemeClr val="tx1"/>
              </a:solidFill>
              <a:latin typeface="Arial" panose="020B0604020202020204" pitchFamily="34" charset="0"/>
              <a:ea typeface="+mn-ea"/>
              <a:cs typeface="Arial" panose="020B0604020202020204" pitchFamily="34" charset="0"/>
            </a:endParaRPr>
          </a:p>
        </p:txBody>
      </p:sp>
      <p:sp>
        <p:nvSpPr>
          <p:cNvPr id="102" name="Google Shape;102;p1"/>
          <p:cNvSpPr txBox="1">
            <a:spLocks noGrp="1"/>
          </p:cNvSpPr>
          <p:nvPr>
            <p:ph type="subTitle" idx="1"/>
          </p:nvPr>
        </p:nvSpPr>
        <p:spPr>
          <a:xfrm>
            <a:off x="2585026" y="3270811"/>
            <a:ext cx="5919600" cy="951600"/>
          </a:xfrm>
          <a:prstGeom prst="rect">
            <a:avLst/>
          </a:prstGeom>
          <a:noFill/>
          <a:ln>
            <a:noFill/>
          </a:ln>
        </p:spPr>
        <p:txBody>
          <a:bodyPr spcFirstLastPara="1" wrap="square" lIns="91425" tIns="45700" rIns="91425" bIns="45700" anchor="t" anchorCtr="0">
            <a:normAutofit/>
          </a:bodyPr>
          <a:lstStyle/>
          <a:p>
            <a:pPr lvl="0" algn="r">
              <a:spcAft>
                <a:spcPts val="0"/>
              </a:spcAft>
              <a:buSzPts val="2400"/>
            </a:pPr>
            <a:r>
              <a:rPr lang="x-none" sz="2000" b="1" dirty="0">
                <a:solidFill>
                  <a:srgbClr val="026163"/>
                </a:solidFill>
                <a:latin typeface="Arial" panose="020B0604020202020204" pitchFamily="34" charset="0"/>
                <a:cs typeface="Arial" panose="020B0604020202020204" pitchFamily="34" charset="0"/>
              </a:rPr>
              <a:t>למה צריך מנגנוני </a:t>
            </a:r>
            <a:r>
              <a:rPr lang="x-none" sz="2000" b="1" dirty="0" smtClean="0">
                <a:solidFill>
                  <a:srgbClr val="026163"/>
                </a:solidFill>
                <a:latin typeface="Arial" panose="020B0604020202020204" pitchFamily="34" charset="0"/>
                <a:cs typeface="Arial" panose="020B0604020202020204" pitchFamily="34" charset="0"/>
              </a:rPr>
              <a:t>בקרה</a:t>
            </a:r>
            <a:r>
              <a:rPr lang="he-IL" sz="2000" b="1" dirty="0" smtClean="0">
                <a:solidFill>
                  <a:srgbClr val="026163"/>
                </a:solidFill>
                <a:latin typeface="Arial" panose="020B0604020202020204" pitchFamily="34" charset="0"/>
                <a:cs typeface="Arial" panose="020B0604020202020204" pitchFamily="34" charset="0"/>
              </a:rPr>
              <a:t>?</a:t>
            </a:r>
            <a:r>
              <a:rPr lang="x-none" sz="2000" b="1" dirty="0" smtClean="0">
                <a:solidFill>
                  <a:srgbClr val="026163"/>
                </a:solidFill>
                <a:latin typeface="Arial" panose="020B0604020202020204" pitchFamily="34" charset="0"/>
                <a:cs typeface="Arial" panose="020B0604020202020204" pitchFamily="34" charset="0"/>
              </a:rPr>
              <a:t> </a:t>
            </a:r>
            <a:r>
              <a:rPr lang="he-IL" sz="2000" b="1" dirty="0" smtClean="0">
                <a:solidFill>
                  <a:srgbClr val="026163"/>
                </a:solidFill>
                <a:latin typeface="Arial" panose="020B0604020202020204" pitchFamily="34" charset="0"/>
                <a:cs typeface="Arial" panose="020B0604020202020204" pitchFamily="34" charset="0"/>
              </a:rPr>
              <a:t> </a:t>
            </a:r>
            <a:r>
              <a:rPr lang="x-none" sz="2000" b="1" dirty="0" smtClean="0">
                <a:solidFill>
                  <a:srgbClr val="026163"/>
                </a:solidFill>
                <a:latin typeface="Arial" panose="020B0604020202020204" pitchFamily="34" charset="0"/>
                <a:cs typeface="Arial" panose="020B0604020202020204" pitchFamily="34" charset="0"/>
              </a:rPr>
              <a:t>ממה </a:t>
            </a:r>
            <a:r>
              <a:rPr lang="x-none" sz="2000" b="1" dirty="0">
                <a:solidFill>
                  <a:srgbClr val="026163"/>
                </a:solidFill>
                <a:latin typeface="Arial" panose="020B0604020202020204" pitchFamily="34" charset="0"/>
                <a:cs typeface="Arial" panose="020B0604020202020204" pitchFamily="34" charset="0"/>
              </a:rPr>
              <a:t>הם מורכבים?</a:t>
            </a:r>
            <a:endParaRPr sz="2000" b="1" dirty="0">
              <a:solidFill>
                <a:srgbClr val="0261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62433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125b76ac829_0_0"/>
          <p:cNvSpPr txBox="1">
            <a:spLocks noGrp="1"/>
          </p:cNvSpPr>
          <p:nvPr>
            <p:ph type="title"/>
          </p:nvPr>
        </p:nvSpPr>
        <p:spPr>
          <a:xfrm>
            <a:off x="628650" y="0"/>
            <a:ext cx="7886700" cy="1325700"/>
          </a:xfrm>
          <a:prstGeom prst="rect">
            <a:avLst/>
          </a:prstGeom>
        </p:spPr>
        <p:txBody>
          <a:bodyPr spcFirstLastPara="1" wrap="square" lIns="91425" tIns="45700" rIns="91425" bIns="45700" anchor="ctr" anchorCtr="0">
            <a:normAutofit/>
          </a:bodyPr>
          <a:lstStyle/>
          <a:p>
            <a:pPr marL="0" lvl="0" indent="0" algn="r" rtl="1">
              <a:spcBef>
                <a:spcPts val="0"/>
              </a:spcBef>
              <a:spcAft>
                <a:spcPts val="0"/>
              </a:spcAft>
              <a:buNone/>
            </a:pPr>
            <a:r>
              <a:rPr lang="x-none" dirty="0"/>
              <a:t>המשותף </a:t>
            </a:r>
            <a:r>
              <a:rPr lang="he-IL" dirty="0" smtClean="0"/>
              <a:t>לתהליכי הבקרה</a:t>
            </a:r>
            <a:endParaRPr dirty="0"/>
          </a:p>
        </p:txBody>
      </p:sp>
      <p:sp>
        <p:nvSpPr>
          <p:cNvPr id="136" name="Google Shape;136;g125b76ac829_0_0"/>
          <p:cNvSpPr txBox="1">
            <a:spLocks noGrp="1"/>
          </p:cNvSpPr>
          <p:nvPr>
            <p:ph type="body" idx="1"/>
          </p:nvPr>
        </p:nvSpPr>
        <p:spPr>
          <a:xfrm>
            <a:off x="333681" y="4039368"/>
            <a:ext cx="8810319" cy="2046800"/>
          </a:xfrm>
          <a:prstGeom prst="rect">
            <a:avLst/>
          </a:prstGeom>
        </p:spPr>
        <p:txBody>
          <a:bodyPr spcFirstLastPara="1" wrap="square" lIns="91425" tIns="45700" rIns="91425" bIns="45700" anchor="t" anchorCtr="0">
            <a:normAutofit/>
          </a:bodyPr>
          <a:lstStyle/>
          <a:p>
            <a:pPr>
              <a:lnSpc>
                <a:spcPct val="115000"/>
              </a:lnSpc>
              <a:spcBef>
                <a:spcPts val="0"/>
              </a:spcBef>
              <a:buClr>
                <a:schemeClr val="dk1"/>
              </a:buClr>
              <a:buSzPts val="1100"/>
            </a:pPr>
            <a:r>
              <a:rPr lang="he-IL" sz="2800" dirty="0">
                <a:solidFill>
                  <a:srgbClr val="5C8D3E"/>
                </a:solidFill>
                <a:latin typeface="Arial"/>
                <a:ea typeface="Arial"/>
                <a:sym typeface="Arial"/>
              </a:rPr>
              <a:t>בשתי</a:t>
            </a:r>
            <a:r>
              <a:rPr lang="he-IL" sz="2800" dirty="0" smtClean="0">
                <a:solidFill>
                  <a:srgbClr val="5C8D3E"/>
                </a:solidFill>
                <a:latin typeface="Arial"/>
                <a:ea typeface="Arial"/>
                <a:sym typeface="Arial"/>
              </a:rPr>
              <a:t> ההתנסויות היה נתון </a:t>
            </a:r>
            <a:r>
              <a:rPr lang="he-IL" sz="2800" b="1" dirty="0" smtClean="0">
                <a:solidFill>
                  <a:srgbClr val="5C8D3E"/>
                </a:solidFill>
                <a:latin typeface="Arial"/>
                <a:ea typeface="Arial"/>
                <a:sym typeface="Arial"/>
              </a:rPr>
              <a:t>מצב רצוי.</a:t>
            </a:r>
            <a:endParaRPr lang="he-IL" sz="2800" dirty="0" smtClean="0">
              <a:solidFill>
                <a:srgbClr val="5C8D3E"/>
              </a:solidFill>
              <a:latin typeface="Arial"/>
              <a:ea typeface="Arial"/>
              <a:sym typeface="Arial"/>
            </a:endParaRPr>
          </a:p>
          <a:p>
            <a:pPr>
              <a:lnSpc>
                <a:spcPct val="115000"/>
              </a:lnSpc>
              <a:spcBef>
                <a:spcPts val="0"/>
              </a:spcBef>
              <a:buClr>
                <a:schemeClr val="dk1"/>
              </a:buClr>
              <a:buSzPts val="1100"/>
            </a:pPr>
            <a:r>
              <a:rPr lang="he-IL" sz="2800" dirty="0" smtClean="0">
                <a:solidFill>
                  <a:srgbClr val="5C8D3E"/>
                </a:solidFill>
                <a:latin typeface="Arial"/>
                <a:ea typeface="Arial"/>
                <a:sym typeface="Arial"/>
              </a:rPr>
              <a:t>היינו צריכים </a:t>
            </a:r>
            <a:r>
              <a:rPr lang="he-IL" sz="2800" dirty="0">
                <a:solidFill>
                  <a:srgbClr val="5C8D3E"/>
                </a:solidFill>
                <a:latin typeface="Arial"/>
                <a:ea typeface="Arial"/>
                <a:sym typeface="Arial"/>
              </a:rPr>
              <a:t>למצוא מה </a:t>
            </a:r>
            <a:r>
              <a:rPr lang="he-IL" sz="2800" b="1" dirty="0" smtClean="0">
                <a:solidFill>
                  <a:srgbClr val="5C8D3E"/>
                </a:solidFill>
                <a:latin typeface="Arial"/>
                <a:ea typeface="Arial"/>
                <a:sym typeface="Arial"/>
              </a:rPr>
              <a:t>לעשות </a:t>
            </a:r>
            <a:r>
              <a:rPr lang="he-IL" sz="2800" dirty="0" smtClean="0">
                <a:solidFill>
                  <a:srgbClr val="5C8D3E"/>
                </a:solidFill>
                <a:latin typeface="Arial"/>
                <a:ea typeface="Arial"/>
                <a:sym typeface="Arial"/>
              </a:rPr>
              <a:t>כדי</a:t>
            </a:r>
            <a:r>
              <a:rPr lang="en-US" sz="2800" dirty="0" smtClean="0">
                <a:solidFill>
                  <a:srgbClr val="5C8D3E"/>
                </a:solidFill>
                <a:latin typeface="Arial"/>
                <a:ea typeface="Arial"/>
                <a:sym typeface="Arial"/>
              </a:rPr>
              <a:t> </a:t>
            </a:r>
            <a:r>
              <a:rPr lang="he-IL" sz="2800" dirty="0" smtClean="0">
                <a:solidFill>
                  <a:srgbClr val="5C8D3E"/>
                </a:solidFill>
                <a:latin typeface="Arial"/>
                <a:ea typeface="Arial"/>
                <a:sym typeface="Arial"/>
              </a:rPr>
              <a:t>לקבל </a:t>
            </a:r>
            <a:r>
              <a:rPr lang="he-IL" sz="2800" dirty="0">
                <a:solidFill>
                  <a:srgbClr val="5C8D3E"/>
                </a:solidFill>
                <a:latin typeface="Arial"/>
                <a:ea typeface="Arial"/>
                <a:sym typeface="Arial"/>
              </a:rPr>
              <a:t>את המצב </a:t>
            </a:r>
            <a:r>
              <a:rPr lang="he-IL" sz="2800" dirty="0" smtClean="0">
                <a:solidFill>
                  <a:srgbClr val="5C8D3E"/>
                </a:solidFill>
                <a:latin typeface="Arial"/>
                <a:ea typeface="Arial"/>
                <a:sym typeface="Arial"/>
              </a:rPr>
              <a:t>הרצוי, </a:t>
            </a:r>
            <a:r>
              <a:rPr lang="he-IL" sz="2800" b="1" dirty="0" smtClean="0">
                <a:solidFill>
                  <a:srgbClr val="5C8D3E"/>
                </a:solidFill>
                <a:latin typeface="Arial"/>
                <a:ea typeface="Arial"/>
                <a:sym typeface="Arial"/>
              </a:rPr>
              <a:t>בהתחשב </a:t>
            </a:r>
            <a:r>
              <a:rPr lang="he-IL" sz="2800" b="1" dirty="0">
                <a:solidFill>
                  <a:srgbClr val="5C8D3E"/>
                </a:solidFill>
                <a:latin typeface="Arial"/>
                <a:ea typeface="Arial"/>
                <a:sym typeface="Arial"/>
              </a:rPr>
              <a:t>בתנאים בכל </a:t>
            </a:r>
            <a:r>
              <a:rPr lang="he-IL" sz="2800" b="1" dirty="0" smtClean="0">
                <a:solidFill>
                  <a:srgbClr val="5C8D3E"/>
                </a:solidFill>
                <a:latin typeface="Arial"/>
                <a:ea typeface="Arial"/>
                <a:sym typeface="Arial"/>
              </a:rPr>
              <a:t>רגע.</a:t>
            </a:r>
            <a:endParaRPr lang="he-IL" sz="2800" dirty="0"/>
          </a:p>
        </p:txBody>
      </p:sp>
      <p:pic>
        <p:nvPicPr>
          <p:cNvPr id="4" name="Google Shape;120;g11565b93550_0_5"/>
          <p:cNvPicPr preferRelativeResize="0"/>
          <p:nvPr/>
        </p:nvPicPr>
        <p:blipFill>
          <a:blip r:embed="rId3">
            <a:alphaModFix/>
          </a:blip>
          <a:stretch>
            <a:fillRect/>
          </a:stretch>
        </p:blipFill>
        <p:spPr>
          <a:xfrm>
            <a:off x="6785488" y="1276340"/>
            <a:ext cx="1833102" cy="248937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Google Shape;129;p2"/>
          <p:cNvPicPr preferRelativeResize="0"/>
          <p:nvPr/>
        </p:nvPicPr>
        <p:blipFill rotWithShape="1">
          <a:blip r:embed="rId4">
            <a:alphaModFix/>
          </a:blip>
          <a:srcRect/>
          <a:stretch/>
        </p:blipFill>
        <p:spPr>
          <a:xfrm>
            <a:off x="333681" y="1276340"/>
            <a:ext cx="5944893" cy="248937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72719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16e5fbe8d8_0_7"/>
          <p:cNvSpPr txBox="1">
            <a:spLocks noGrp="1"/>
          </p:cNvSpPr>
          <p:nvPr>
            <p:ph type="title"/>
          </p:nvPr>
        </p:nvSpPr>
        <p:spPr>
          <a:xfrm>
            <a:off x="845175" y="-147250"/>
            <a:ext cx="7886700" cy="11082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he-IL" dirty="0" smtClean="0"/>
              <a:t>בקרה במערכות ביולוגיות</a:t>
            </a:r>
            <a:endParaRPr dirty="0"/>
          </a:p>
        </p:txBody>
      </p:sp>
      <p:sp>
        <p:nvSpPr>
          <p:cNvPr id="143" name="Google Shape;143;g116e5fbe8d8_0_7"/>
          <p:cNvSpPr txBox="1"/>
          <p:nvPr/>
        </p:nvSpPr>
        <p:spPr>
          <a:xfrm>
            <a:off x="1042425" y="903254"/>
            <a:ext cx="7689450" cy="2646848"/>
          </a:xfrm>
          <a:prstGeom prst="rect">
            <a:avLst/>
          </a:prstGeom>
          <a:noFill/>
          <a:ln>
            <a:noFill/>
          </a:ln>
        </p:spPr>
        <p:txBody>
          <a:bodyPr spcFirstLastPara="1" wrap="square" lIns="91425" tIns="91425" rIns="91425" bIns="91425" anchor="t" anchorCtr="0">
            <a:spAutoFit/>
          </a:bodyPr>
          <a:lstStyle/>
          <a:p>
            <a:pPr marL="101600" lvl="0">
              <a:buClr>
                <a:srgbClr val="000000"/>
              </a:buClr>
              <a:buSzPts val="2000"/>
            </a:pPr>
            <a:r>
              <a:rPr lang="he-IL" sz="2000" dirty="0">
                <a:solidFill>
                  <a:srgbClr val="000000"/>
                </a:solidFill>
                <a:latin typeface="Arial"/>
                <a:ea typeface="Arial"/>
                <a:sym typeface="Arial"/>
              </a:rPr>
              <a:t>תהליכי בקרה מתרחשים כל הזמן בעולם הטבע:</a:t>
            </a:r>
          </a:p>
          <a:p>
            <a:pPr marL="457200" lvl="0" indent="-355600">
              <a:buClr>
                <a:srgbClr val="000000"/>
              </a:buClr>
              <a:buSzPts val="2000"/>
              <a:buFont typeface="Arial"/>
              <a:buChar char="●"/>
            </a:pPr>
            <a:endParaRPr lang="he-IL" sz="2000" dirty="0">
              <a:solidFill>
                <a:srgbClr val="000000"/>
              </a:solidFill>
              <a:latin typeface="Arial"/>
              <a:ea typeface="Arial"/>
              <a:sym typeface="Arial"/>
            </a:endParaRPr>
          </a:p>
          <a:p>
            <a:pPr marL="457200" lvl="0" indent="-355600">
              <a:buClr>
                <a:srgbClr val="000000"/>
              </a:buClr>
              <a:buSzPts val="2000"/>
              <a:buFont typeface="Arial"/>
              <a:buChar char="●"/>
            </a:pPr>
            <a:r>
              <a:rPr lang="he-IL" sz="2000" dirty="0">
                <a:solidFill>
                  <a:srgbClr val="000000"/>
                </a:solidFill>
                <a:latin typeface="Arial"/>
                <a:ea typeface="Arial"/>
                <a:sym typeface="Arial"/>
              </a:rPr>
              <a:t>גופנו נדרש לבצע תהליכי בקרה רבים כדי לשמור על מערכות הגוף בסביבה יציבה, למשל: טמפרטורה, חומציות, כמות </a:t>
            </a:r>
            <a:r>
              <a:rPr lang="he-IL" sz="2000" dirty="0" smtClean="0">
                <a:solidFill>
                  <a:srgbClr val="000000"/>
                </a:solidFill>
                <a:latin typeface="Arial"/>
                <a:ea typeface="Arial"/>
                <a:sym typeface="Arial"/>
              </a:rPr>
              <a:t>נוזלים.</a:t>
            </a:r>
            <a:endParaRPr lang="he-IL" sz="2000" dirty="0">
              <a:solidFill>
                <a:srgbClr val="000000"/>
              </a:solidFill>
              <a:latin typeface="Arial"/>
              <a:ea typeface="Arial"/>
              <a:sym typeface="Arial"/>
            </a:endParaRPr>
          </a:p>
          <a:p>
            <a:pPr marL="457200" lvl="0" indent="-355600">
              <a:buClr>
                <a:srgbClr val="000000"/>
              </a:buClr>
              <a:buSzPts val="2000"/>
              <a:buFont typeface="Arial"/>
              <a:buChar char="●"/>
            </a:pPr>
            <a:r>
              <a:rPr lang="he-IL" sz="2000" dirty="0">
                <a:solidFill>
                  <a:srgbClr val="000000"/>
                </a:solidFill>
                <a:latin typeface="Arial"/>
                <a:ea typeface="Arial"/>
                <a:sym typeface="Arial"/>
              </a:rPr>
              <a:t>לצורך התהליכים הללו קיימים בגוף</a:t>
            </a:r>
          </a:p>
          <a:p>
            <a:pPr marL="914400" lvl="1" indent="-355600">
              <a:buClr>
                <a:srgbClr val="000000"/>
              </a:buClr>
              <a:buSzPts val="2000"/>
              <a:buFont typeface="Arial"/>
              <a:buChar char="○"/>
            </a:pPr>
            <a:r>
              <a:rPr lang="he-IL" sz="2000" dirty="0">
                <a:solidFill>
                  <a:srgbClr val="000000"/>
                </a:solidFill>
                <a:latin typeface="Arial"/>
                <a:ea typeface="Arial"/>
                <a:sym typeface="Arial"/>
              </a:rPr>
              <a:t>חיישנים</a:t>
            </a:r>
          </a:p>
          <a:p>
            <a:pPr marL="914400" lvl="1" indent="-355600">
              <a:buClr>
                <a:srgbClr val="000000"/>
              </a:buClr>
              <a:buSzPts val="2000"/>
              <a:buFont typeface="Arial"/>
              <a:buChar char="○"/>
            </a:pPr>
            <a:r>
              <a:rPr lang="he-IL" sz="2000" dirty="0">
                <a:solidFill>
                  <a:srgbClr val="000000"/>
                </a:solidFill>
                <a:latin typeface="Arial"/>
                <a:ea typeface="Arial"/>
                <a:sym typeface="Arial"/>
              </a:rPr>
              <a:t>מנגנוני הפעלה שונים, למשל: שרירים ובלוטות </a:t>
            </a:r>
          </a:p>
          <a:p>
            <a:pPr marL="101600" marR="0" lvl="0" algn="r" rtl="1">
              <a:lnSpc>
                <a:spcPct val="100000"/>
              </a:lnSpc>
              <a:spcBef>
                <a:spcPts val="0"/>
              </a:spcBef>
              <a:spcAft>
                <a:spcPts val="0"/>
              </a:spcAft>
              <a:buClr>
                <a:srgbClr val="000000"/>
              </a:buClr>
              <a:buSzPts val="2000"/>
            </a:pPr>
            <a:endParaRPr sz="2000" b="0" i="0" u="none" strike="noStrike" cap="none" dirty="0">
              <a:solidFill>
                <a:srgbClr val="000000"/>
              </a:solidFill>
              <a:latin typeface="Arial"/>
              <a:ea typeface="Arial"/>
              <a:cs typeface="Arial"/>
              <a:sym typeface="Arial"/>
            </a:endParaRPr>
          </a:p>
        </p:txBody>
      </p:sp>
      <p:pic>
        <p:nvPicPr>
          <p:cNvPr id="2" name="Picture 1"/>
          <p:cNvPicPr>
            <a:picLocks noChangeAspect="1"/>
          </p:cNvPicPr>
          <p:nvPr/>
        </p:nvPicPr>
        <p:blipFill rotWithShape="1">
          <a:blip r:embed="rId3"/>
          <a:srcRect b="27260"/>
          <a:stretch/>
        </p:blipFill>
        <p:spPr>
          <a:xfrm>
            <a:off x="5275221" y="3287867"/>
            <a:ext cx="2039964" cy="1984663"/>
          </a:xfrm>
          <a:prstGeom prst="rect">
            <a:avLst/>
          </a:prstGeom>
        </p:spPr>
      </p:pic>
      <p:sp>
        <p:nvSpPr>
          <p:cNvPr id="4" name="Rectangle 3"/>
          <p:cNvSpPr/>
          <p:nvPr/>
        </p:nvSpPr>
        <p:spPr>
          <a:xfrm rot="16200000">
            <a:off x="-3422853" y="5604102"/>
            <a:ext cx="8082116" cy="215444"/>
          </a:xfrm>
          <a:prstGeom prst="rect">
            <a:avLst/>
          </a:prstGeom>
        </p:spPr>
        <p:txBody>
          <a:bodyPr wrap="square">
            <a:spAutoFit/>
          </a:bodyPr>
          <a:lstStyle/>
          <a:p>
            <a:r>
              <a:rPr lang="en-US" sz="800" dirty="0">
                <a:solidFill>
                  <a:srgbClr val="202122"/>
                </a:solidFill>
                <a:latin typeface="Arial" panose="020B0604020202020204" pitchFamily="34" charset="0"/>
              </a:rPr>
              <a:t> </a:t>
            </a:r>
            <a:r>
              <a:rPr lang="en-US" sz="800" dirty="0">
                <a:solidFill>
                  <a:srgbClr val="0645AD"/>
                </a:solidFill>
                <a:latin typeface="Arial" panose="020B0604020202020204" pitchFamily="34" charset="0"/>
                <a:hlinkClick r:id="rId4"/>
              </a:rPr>
              <a:t>https://commons.wikimedia.org/wiki/File:1801_The_Endocrine_System.jpg</a:t>
            </a:r>
            <a:r>
              <a:rPr lang="en-US" sz="800" dirty="0">
                <a:solidFill>
                  <a:srgbClr val="202122"/>
                </a:solidFill>
                <a:latin typeface="Arial" panose="020B0604020202020204" pitchFamily="34" charset="0"/>
              </a:rPr>
              <a:t> by </a:t>
            </a:r>
            <a:r>
              <a:rPr lang="en-US" sz="800" dirty="0" err="1">
                <a:solidFill>
                  <a:srgbClr val="202122"/>
                </a:solidFill>
                <a:latin typeface="Arial" panose="020B0604020202020204" pitchFamily="34" charset="0"/>
              </a:rPr>
              <a:t>OpenStax</a:t>
            </a:r>
            <a:endParaRPr lang="en-US" sz="800" dirty="0"/>
          </a:p>
        </p:txBody>
      </p:sp>
      <p:pic>
        <p:nvPicPr>
          <p:cNvPr id="5" name="Picture 4"/>
          <p:cNvPicPr>
            <a:picLocks noChangeAspect="1"/>
          </p:cNvPicPr>
          <p:nvPr/>
        </p:nvPicPr>
        <p:blipFill rotWithShape="1">
          <a:blip r:embed="rId5"/>
          <a:srcRect t="-1" b="27002"/>
          <a:stretch/>
        </p:blipFill>
        <p:spPr>
          <a:xfrm>
            <a:off x="2238469" y="3391105"/>
            <a:ext cx="2720255" cy="1778186"/>
          </a:xfrm>
          <a:prstGeom prst="rect">
            <a:avLst/>
          </a:prstGeom>
        </p:spPr>
      </p:pic>
    </p:spTree>
    <p:extLst>
      <p:ext uri="{BB962C8B-B14F-4D97-AF65-F5344CB8AC3E}">
        <p14:creationId xmlns:p14="http://schemas.microsoft.com/office/powerpoint/2010/main" val="31875671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16e5fbe8d8_0_7"/>
          <p:cNvSpPr txBox="1">
            <a:spLocks noGrp="1"/>
          </p:cNvSpPr>
          <p:nvPr>
            <p:ph type="title"/>
          </p:nvPr>
        </p:nvSpPr>
        <p:spPr>
          <a:xfrm>
            <a:off x="845175" y="-147250"/>
            <a:ext cx="7886700" cy="1108200"/>
          </a:xfrm>
          <a:prstGeom prst="rect">
            <a:avLst/>
          </a:prstGeom>
          <a:noFill/>
          <a:ln>
            <a:noFill/>
          </a:ln>
        </p:spPr>
        <p:txBody>
          <a:bodyPr spcFirstLastPara="1" wrap="square" lIns="91425" tIns="45700" rIns="91425" bIns="45700" anchor="ctr" anchorCtr="0">
            <a:normAutofit/>
          </a:bodyPr>
          <a:lstStyle/>
          <a:p>
            <a:pPr lvl="0">
              <a:spcBef>
                <a:spcPts val="0"/>
              </a:spcBef>
              <a:buClr>
                <a:srgbClr val="282828"/>
              </a:buClr>
              <a:buSzPts val="3500"/>
            </a:pPr>
            <a:r>
              <a:rPr lang="he-IL" dirty="0"/>
              <a:t>תהליך </a:t>
            </a:r>
            <a:r>
              <a:rPr lang="x-none" dirty="0"/>
              <a:t>בקרה </a:t>
            </a:r>
            <a:r>
              <a:rPr lang="he-IL" dirty="0"/>
              <a:t>3 - </a:t>
            </a:r>
            <a:r>
              <a:rPr lang="x-none" dirty="0"/>
              <a:t>בקרת טמפרטורה בגוף האדם</a:t>
            </a:r>
            <a:endParaRPr dirty="0"/>
          </a:p>
        </p:txBody>
      </p:sp>
      <p:sp>
        <p:nvSpPr>
          <p:cNvPr id="143" name="Google Shape;143;g116e5fbe8d8_0_7"/>
          <p:cNvSpPr txBox="1"/>
          <p:nvPr/>
        </p:nvSpPr>
        <p:spPr>
          <a:xfrm>
            <a:off x="1347830" y="1230721"/>
            <a:ext cx="7492200" cy="849433"/>
          </a:xfrm>
          <a:prstGeom prst="rect">
            <a:avLst/>
          </a:prstGeom>
          <a:noFill/>
          <a:ln>
            <a:noFill/>
          </a:ln>
        </p:spPr>
        <p:txBody>
          <a:bodyPr spcFirstLastPara="1" wrap="square" lIns="91425" tIns="91425" rIns="91425" bIns="91425" anchor="t" anchorCtr="0">
            <a:spAutoFit/>
          </a:bodyPr>
          <a:lstStyle/>
          <a:p>
            <a:pPr marL="0" marR="0" lvl="1" algn="r" rtl="1">
              <a:lnSpc>
                <a:spcPct val="107916"/>
              </a:lnSpc>
              <a:spcBef>
                <a:spcPts val="0"/>
              </a:spcBef>
              <a:spcAft>
                <a:spcPts val="0"/>
              </a:spcAft>
              <a:buClr>
                <a:srgbClr val="000000"/>
              </a:buClr>
              <a:buSzPts val="2000"/>
            </a:pPr>
            <a:r>
              <a:rPr lang="he-IL" sz="2000" b="0" i="0" u="none" strike="noStrike" cap="none" dirty="0" smtClean="0">
                <a:solidFill>
                  <a:srgbClr val="000000"/>
                </a:solidFill>
                <a:latin typeface="Arial"/>
                <a:ea typeface="Arial"/>
                <a:cs typeface="Arial"/>
                <a:sym typeface="Arial"/>
              </a:rPr>
              <a:t>ט</a:t>
            </a:r>
            <a:r>
              <a:rPr lang="en-US" sz="2000" b="0" i="0" u="none" strike="noStrike" cap="none" dirty="0" smtClean="0">
                <a:solidFill>
                  <a:srgbClr val="000000"/>
                </a:solidFill>
                <a:latin typeface="Arial"/>
                <a:ea typeface="Arial"/>
                <a:cs typeface="Arial"/>
                <a:sym typeface="Arial"/>
              </a:rPr>
              <a:t>n</a:t>
            </a:r>
            <a:r>
              <a:rPr lang="he-IL" sz="2000" b="0" i="0" u="none" strike="noStrike" cap="none" dirty="0" err="1" smtClean="0">
                <a:solidFill>
                  <a:srgbClr val="000000"/>
                </a:solidFill>
                <a:latin typeface="Arial"/>
                <a:ea typeface="Arial"/>
                <a:cs typeface="Arial"/>
                <a:sym typeface="Arial"/>
              </a:rPr>
              <a:t>פרטורת</a:t>
            </a:r>
            <a:r>
              <a:rPr lang="he-IL" sz="2000" b="0" i="0" u="none" strike="noStrike" cap="none" dirty="0" smtClean="0">
                <a:solidFill>
                  <a:srgbClr val="000000"/>
                </a:solidFill>
                <a:latin typeface="Arial"/>
                <a:ea typeface="Arial"/>
                <a:cs typeface="Arial"/>
                <a:sym typeface="Arial"/>
              </a:rPr>
              <a:t> </a:t>
            </a:r>
            <a:r>
              <a:rPr lang="he-IL" sz="2000" b="0" i="0" u="none" strike="noStrike" cap="none" dirty="0" smtClean="0">
                <a:solidFill>
                  <a:srgbClr val="000000"/>
                </a:solidFill>
                <a:latin typeface="Arial"/>
                <a:ea typeface="Arial"/>
                <a:cs typeface="Arial"/>
                <a:sym typeface="Arial"/>
              </a:rPr>
              <a:t>הגוף </a:t>
            </a:r>
            <a:r>
              <a:rPr lang="x-none" sz="2000" b="0" i="0" u="none" strike="noStrike" cap="none" dirty="0" smtClean="0">
                <a:solidFill>
                  <a:srgbClr val="000000"/>
                </a:solidFill>
                <a:latin typeface="Arial"/>
                <a:ea typeface="Arial"/>
                <a:cs typeface="Arial"/>
                <a:sym typeface="Arial"/>
              </a:rPr>
              <a:t>התקינה </a:t>
            </a:r>
            <a:r>
              <a:rPr lang="x-none" sz="2000" b="0" i="0" u="none" strike="noStrike" cap="none" dirty="0">
                <a:solidFill>
                  <a:srgbClr val="000000"/>
                </a:solidFill>
                <a:latin typeface="Arial"/>
                <a:ea typeface="Arial"/>
                <a:cs typeface="Arial"/>
                <a:sym typeface="Arial"/>
              </a:rPr>
              <a:t>יכולה לנוע בטווח </a:t>
            </a:r>
            <a:r>
              <a:rPr lang="x-none" sz="2000" b="0" i="0" u="none" strike="noStrike" cap="none" dirty="0" smtClean="0">
                <a:solidFill>
                  <a:srgbClr val="000000"/>
                </a:solidFill>
                <a:latin typeface="Arial"/>
                <a:ea typeface="Arial"/>
                <a:cs typeface="Arial"/>
                <a:sym typeface="Arial"/>
              </a:rPr>
              <a:t>מ</a:t>
            </a:r>
            <a:r>
              <a:rPr lang="he-IL" sz="2000" b="0" i="0" u="none" strike="noStrike" cap="none" dirty="0" smtClean="0">
                <a:solidFill>
                  <a:srgbClr val="000000"/>
                </a:solidFill>
                <a:latin typeface="Arial"/>
                <a:ea typeface="Arial"/>
                <a:cs typeface="Arial"/>
                <a:sym typeface="Arial"/>
              </a:rPr>
              <a:t>ק</a:t>
            </a:r>
            <a:r>
              <a:rPr lang="x-none" sz="2000" b="0" i="0" u="none" strike="noStrike" cap="none" dirty="0" smtClean="0">
                <a:solidFill>
                  <a:srgbClr val="000000"/>
                </a:solidFill>
                <a:latin typeface="Arial"/>
                <a:ea typeface="Arial"/>
                <a:cs typeface="Arial"/>
                <a:sym typeface="Arial"/>
              </a:rPr>
              <a:t>סימלי </a:t>
            </a:r>
            <a:r>
              <a:rPr lang="x-none" sz="2000" b="0" i="0" u="none" strike="noStrike" cap="none" dirty="0">
                <a:solidFill>
                  <a:srgbClr val="000000"/>
                </a:solidFill>
                <a:latin typeface="Arial"/>
                <a:ea typeface="Arial"/>
                <a:cs typeface="Arial"/>
                <a:sym typeface="Arial"/>
              </a:rPr>
              <a:t>של כמעלה אחת סביב נקודה </a:t>
            </a:r>
            <a:r>
              <a:rPr lang="x-none" sz="2000" b="0" i="0" u="none" strike="noStrike" cap="none" dirty="0" smtClean="0">
                <a:solidFill>
                  <a:srgbClr val="000000"/>
                </a:solidFill>
                <a:latin typeface="Arial"/>
                <a:ea typeface="Arial"/>
                <a:cs typeface="Arial"/>
                <a:sym typeface="Arial"/>
              </a:rPr>
              <a:t>אישית </a:t>
            </a:r>
            <a:r>
              <a:rPr lang="x-none" sz="2000" b="0" i="0" u="none" strike="noStrike" cap="none" dirty="0">
                <a:solidFill>
                  <a:srgbClr val="000000"/>
                </a:solidFill>
                <a:latin typeface="Arial"/>
                <a:ea typeface="Arial"/>
                <a:cs typeface="Arial"/>
                <a:sym typeface="Arial"/>
              </a:rPr>
              <a:t>קבועה </a:t>
            </a:r>
            <a:r>
              <a:rPr lang="he-IL" sz="2000" b="0" i="0" u="none" strike="noStrike" cap="none" dirty="0" smtClean="0">
                <a:solidFill>
                  <a:srgbClr val="000000"/>
                </a:solidFill>
                <a:latin typeface="Arial"/>
                <a:ea typeface="Arial"/>
                <a:cs typeface="Arial"/>
                <a:sym typeface="Arial"/>
              </a:rPr>
              <a:t>הנמצאת </a:t>
            </a:r>
            <a:r>
              <a:rPr lang="x-none" sz="2000" b="0" i="0" u="none" strike="noStrike" cap="none" dirty="0" smtClean="0">
                <a:solidFill>
                  <a:srgbClr val="000000"/>
                </a:solidFill>
                <a:latin typeface="Arial"/>
                <a:ea typeface="Arial"/>
                <a:cs typeface="Arial"/>
                <a:sym typeface="Arial"/>
              </a:rPr>
              <a:t>בסביבות </a:t>
            </a:r>
            <a:r>
              <a:rPr lang="he-IL" sz="2000" b="0" i="0" u="none" strike="noStrike" cap="none" dirty="0" smtClean="0">
                <a:solidFill>
                  <a:srgbClr val="000000"/>
                </a:solidFill>
                <a:latin typeface="Arial"/>
                <a:ea typeface="Arial"/>
                <a:cs typeface="Arial"/>
                <a:sym typeface="Arial"/>
              </a:rPr>
              <a:t>37</a:t>
            </a:r>
            <a:r>
              <a:rPr lang="x-none" sz="2000" b="0" i="0" u="none" strike="noStrike" cap="none" dirty="0" smtClean="0">
                <a:solidFill>
                  <a:srgbClr val="000000"/>
                </a:solidFill>
                <a:latin typeface="Arial"/>
                <a:ea typeface="Arial"/>
                <a:cs typeface="Arial"/>
                <a:sym typeface="Arial"/>
              </a:rPr>
              <a:t> מעלות.</a:t>
            </a:r>
            <a:endParaRPr sz="1000" b="0" i="0" u="none" strike="noStrike" cap="none" dirty="0">
              <a:solidFill>
                <a:srgbClr val="444444"/>
              </a:solidFill>
              <a:latin typeface="Arial"/>
              <a:ea typeface="Arial"/>
              <a:cs typeface="Arial"/>
              <a:sym typeface="Arial"/>
            </a:endParaRPr>
          </a:p>
        </p:txBody>
      </p:sp>
      <p:pic>
        <p:nvPicPr>
          <p:cNvPr id="144" name="Google Shape;144;g116e5fbe8d8_0_7"/>
          <p:cNvPicPr preferRelativeResize="0"/>
          <p:nvPr/>
        </p:nvPicPr>
        <p:blipFill rotWithShape="1">
          <a:blip r:embed="rId3">
            <a:alphaModFix/>
          </a:blip>
          <a:srcRect/>
          <a:stretch/>
        </p:blipFill>
        <p:spPr>
          <a:xfrm>
            <a:off x="2494234" y="2478779"/>
            <a:ext cx="6553200" cy="1581150"/>
          </a:xfrm>
          <a:prstGeom prst="rect">
            <a:avLst/>
          </a:prstGeom>
          <a:noFill/>
          <a:ln>
            <a:noFill/>
          </a:ln>
        </p:spPr>
      </p:pic>
      <p:sp>
        <p:nvSpPr>
          <p:cNvPr id="2" name="Rectangle 1"/>
          <p:cNvSpPr/>
          <p:nvPr/>
        </p:nvSpPr>
        <p:spPr>
          <a:xfrm>
            <a:off x="301630" y="2607634"/>
            <a:ext cx="2784988" cy="1323439"/>
          </a:xfrm>
          <a:prstGeom prst="rect">
            <a:avLst/>
          </a:prstGeom>
        </p:spPr>
        <p:txBody>
          <a:bodyPr wrap="square">
            <a:spAutoFit/>
          </a:bodyPr>
          <a:lstStyle/>
          <a:p>
            <a:pPr marL="558800" lvl="1">
              <a:spcBef>
                <a:spcPts val="800"/>
              </a:spcBef>
              <a:buClr>
                <a:srgbClr val="000000"/>
              </a:buClr>
              <a:buSzPts val="2000"/>
            </a:pPr>
            <a:r>
              <a:rPr lang="he-IL" sz="2000" dirty="0">
                <a:solidFill>
                  <a:srgbClr val="000000"/>
                </a:solidFill>
                <a:latin typeface="Arial"/>
                <a:ea typeface="Arial"/>
                <a:sym typeface="Arial"/>
              </a:rPr>
              <a:t>מנגנוני ההפעלה </a:t>
            </a:r>
            <a:r>
              <a:rPr lang="he-IL" sz="2000" dirty="0" smtClean="0">
                <a:solidFill>
                  <a:srgbClr val="000000"/>
                </a:solidFill>
                <a:latin typeface="Arial"/>
                <a:ea typeface="Arial"/>
                <a:sym typeface="Arial"/>
              </a:rPr>
              <a:t>שיופעלו בתהליך הבקרה</a:t>
            </a:r>
            <a:r>
              <a:rPr lang="he-IL" sz="2000" dirty="0">
                <a:solidFill>
                  <a:srgbClr val="000000"/>
                </a:solidFill>
                <a:latin typeface="Arial"/>
                <a:ea typeface="Arial"/>
                <a:sym typeface="Arial"/>
              </a:rPr>
              <a:t>: </a:t>
            </a:r>
            <a:r>
              <a:rPr lang="en-US" sz="2000" dirty="0" smtClean="0">
                <a:solidFill>
                  <a:srgbClr val="000000"/>
                </a:solidFill>
                <a:latin typeface="Arial"/>
                <a:ea typeface="Arial"/>
                <a:sym typeface="Arial"/>
              </a:rPr>
              <a:t/>
            </a:r>
            <a:br>
              <a:rPr lang="en-US" sz="2000" dirty="0" smtClean="0">
                <a:solidFill>
                  <a:srgbClr val="000000"/>
                </a:solidFill>
                <a:latin typeface="Arial"/>
                <a:ea typeface="Arial"/>
                <a:sym typeface="Arial"/>
              </a:rPr>
            </a:br>
            <a:r>
              <a:rPr lang="he-IL" sz="2000" dirty="0" smtClean="0">
                <a:solidFill>
                  <a:srgbClr val="000000"/>
                </a:solidFill>
                <a:latin typeface="Arial"/>
                <a:ea typeface="Arial"/>
                <a:sym typeface="Arial"/>
              </a:rPr>
              <a:t>הזעה </a:t>
            </a:r>
            <a:r>
              <a:rPr lang="he-IL" sz="2000" dirty="0">
                <a:solidFill>
                  <a:srgbClr val="000000"/>
                </a:solidFill>
                <a:latin typeface="Arial"/>
                <a:ea typeface="Arial"/>
                <a:sym typeface="Arial"/>
              </a:rPr>
              <a:t>ורעד</a:t>
            </a:r>
          </a:p>
        </p:txBody>
      </p:sp>
      <p:sp>
        <p:nvSpPr>
          <p:cNvPr id="3" name="Rectangle 2"/>
          <p:cNvSpPr/>
          <p:nvPr/>
        </p:nvSpPr>
        <p:spPr>
          <a:xfrm>
            <a:off x="619432" y="4458553"/>
            <a:ext cx="8220598" cy="646331"/>
          </a:xfrm>
          <a:prstGeom prst="rect">
            <a:avLst/>
          </a:prstGeom>
        </p:spPr>
        <p:txBody>
          <a:bodyPr wrap="square">
            <a:spAutoFit/>
          </a:bodyPr>
          <a:lstStyle/>
          <a:p>
            <a:r>
              <a:rPr lang="he-IL" dirty="0" smtClean="0">
                <a:latin typeface="Arial"/>
                <a:ea typeface="Arial"/>
                <a:sym typeface="Arial"/>
              </a:rPr>
              <a:t>באיור יש </a:t>
            </a:r>
            <a:r>
              <a:rPr lang="x-none" dirty="0" smtClean="0">
                <a:latin typeface="Arial"/>
                <a:ea typeface="Arial"/>
                <a:sym typeface="Arial"/>
              </a:rPr>
              <a:t>הצגה </a:t>
            </a:r>
            <a:r>
              <a:rPr lang="x-none" dirty="0">
                <a:latin typeface="Arial"/>
                <a:ea typeface="Arial"/>
                <a:sym typeface="Arial"/>
              </a:rPr>
              <a:t>פשטנית של מנגנון השמירה על </a:t>
            </a:r>
            <a:r>
              <a:rPr lang="x-none" dirty="0" smtClean="0">
                <a:latin typeface="Arial"/>
                <a:ea typeface="Arial"/>
                <a:sym typeface="Arial"/>
              </a:rPr>
              <a:t>הטמפרטורה</a:t>
            </a:r>
            <a:r>
              <a:rPr lang="he-IL" dirty="0" smtClean="0">
                <a:latin typeface="Arial"/>
                <a:ea typeface="Arial"/>
                <a:sym typeface="Arial"/>
              </a:rPr>
              <a:t> המתייחס רק למנגנוני רעד והזעה</a:t>
            </a:r>
            <a:r>
              <a:rPr lang="x-none" dirty="0" smtClean="0">
                <a:latin typeface="Arial"/>
                <a:ea typeface="Arial"/>
                <a:sym typeface="Arial"/>
              </a:rPr>
              <a:t> </a:t>
            </a:r>
            <a:r>
              <a:rPr lang="he-IL" dirty="0" smtClean="0">
                <a:latin typeface="Arial"/>
                <a:sym typeface="Arial"/>
              </a:rPr>
              <a:t>(יש לנו בגוף מנגנונים נוספים - עדינים ומהירים יותר)</a:t>
            </a:r>
            <a:endParaRPr lang="en-US" dirty="0"/>
          </a:p>
        </p:txBody>
      </p:sp>
    </p:spTree>
    <p:extLst>
      <p:ext uri="{BB962C8B-B14F-4D97-AF65-F5344CB8AC3E}">
        <p14:creationId xmlns:p14="http://schemas.microsoft.com/office/powerpoint/2010/main" val="36144216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116e5fbe8d8_0_18"/>
          <p:cNvSpPr txBox="1">
            <a:spLocks noGrp="1"/>
          </p:cNvSpPr>
          <p:nvPr>
            <p:ph type="title"/>
          </p:nvPr>
        </p:nvSpPr>
        <p:spPr>
          <a:xfrm>
            <a:off x="845175" y="-147250"/>
            <a:ext cx="7886700" cy="11082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a:t>ננתח את תהליך בקרת הטמפרטורה</a:t>
            </a:r>
            <a:endParaRPr/>
          </a:p>
        </p:txBody>
      </p:sp>
      <p:pic>
        <p:nvPicPr>
          <p:cNvPr id="151" name="Google Shape;151;g116e5fbe8d8_0_18"/>
          <p:cNvPicPr preferRelativeResize="0"/>
          <p:nvPr/>
        </p:nvPicPr>
        <p:blipFill rotWithShape="1">
          <a:blip r:embed="rId3">
            <a:alphaModFix/>
          </a:blip>
          <a:srcRect/>
          <a:stretch/>
        </p:blipFill>
        <p:spPr>
          <a:xfrm>
            <a:off x="1978025" y="960950"/>
            <a:ext cx="6553200" cy="1581150"/>
          </a:xfrm>
          <a:prstGeom prst="rect">
            <a:avLst/>
          </a:prstGeom>
          <a:noFill/>
          <a:ln>
            <a:noFill/>
          </a:ln>
        </p:spPr>
      </p:pic>
      <p:sp>
        <p:nvSpPr>
          <p:cNvPr id="152" name="Google Shape;152;g116e5fbe8d8_0_18"/>
          <p:cNvSpPr/>
          <p:nvPr/>
        </p:nvSpPr>
        <p:spPr>
          <a:xfrm>
            <a:off x="6156125" y="3829775"/>
            <a:ext cx="2780100" cy="1276500"/>
          </a:xfrm>
          <a:prstGeom prst="flowChartAlternate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2700"/>
              <a:buFont typeface="Arial"/>
              <a:buNone/>
            </a:pPr>
            <a:r>
              <a:rPr lang="x-none" sz="2700" b="0" i="0" u="none" strike="noStrike" cap="none" dirty="0">
                <a:solidFill>
                  <a:srgbClr val="000000"/>
                </a:solidFill>
                <a:latin typeface="Arial"/>
                <a:ea typeface="Arial"/>
                <a:cs typeface="Arial"/>
                <a:sym typeface="Arial"/>
              </a:rPr>
              <a:t>מרכיב 1</a:t>
            </a:r>
            <a:endParaRPr sz="2700" b="0" i="0" u="none" strike="noStrike" cap="none" dirty="0">
              <a:solidFill>
                <a:srgbClr val="000000"/>
              </a:solidFill>
              <a:latin typeface="Arial"/>
              <a:ea typeface="Arial"/>
              <a:cs typeface="Arial"/>
              <a:sym typeface="Arial"/>
            </a:endParaRPr>
          </a:p>
          <a:p>
            <a:pPr marL="0" marR="0" lvl="0" indent="0" algn="ctr" rtl="1">
              <a:lnSpc>
                <a:spcPct val="100000"/>
              </a:lnSpc>
              <a:spcBef>
                <a:spcPts val="0"/>
              </a:spcBef>
              <a:spcAft>
                <a:spcPts val="0"/>
              </a:spcAft>
              <a:buClr>
                <a:srgbClr val="000000"/>
              </a:buClr>
              <a:buSzPts val="2700"/>
              <a:buFont typeface="Arial"/>
              <a:buNone/>
            </a:pPr>
            <a:r>
              <a:rPr lang="he-IL" sz="2700" b="0" i="0" u="none" strike="noStrike" cap="none" dirty="0" smtClean="0">
                <a:solidFill>
                  <a:srgbClr val="000000"/>
                </a:solidFill>
                <a:latin typeface="Arial"/>
                <a:ea typeface="Arial"/>
                <a:cs typeface="Arial"/>
                <a:sym typeface="Arial"/>
              </a:rPr>
              <a:t>(</a:t>
            </a:r>
            <a:r>
              <a:rPr lang="x-none" sz="2700" b="0" i="0" u="none" strike="noStrike" cap="none" dirty="0" smtClean="0">
                <a:solidFill>
                  <a:srgbClr val="000000"/>
                </a:solidFill>
                <a:latin typeface="Arial"/>
                <a:ea typeface="Arial"/>
                <a:cs typeface="Arial"/>
                <a:sym typeface="Arial"/>
              </a:rPr>
              <a:t>פעולה שמבצע</a:t>
            </a:r>
            <a:r>
              <a:rPr lang="he-IL" sz="2700" b="0" i="0" u="none" strike="noStrike" cap="none" dirty="0" smtClean="0">
                <a:solidFill>
                  <a:srgbClr val="000000"/>
                </a:solidFill>
                <a:latin typeface="Arial"/>
                <a:ea typeface="Arial"/>
                <a:cs typeface="Arial"/>
                <a:sym typeface="Arial"/>
              </a:rPr>
              <a:t>)</a:t>
            </a:r>
            <a:endParaRPr sz="2700" b="0" i="0" u="none" strike="noStrike" cap="none" dirty="0">
              <a:solidFill>
                <a:srgbClr val="000000"/>
              </a:solidFill>
              <a:latin typeface="Arial"/>
              <a:ea typeface="Arial"/>
              <a:cs typeface="Arial"/>
              <a:sym typeface="Arial"/>
            </a:endParaRPr>
          </a:p>
        </p:txBody>
      </p:sp>
      <p:sp>
        <p:nvSpPr>
          <p:cNvPr id="153" name="Google Shape;153;g116e5fbe8d8_0_18"/>
          <p:cNvSpPr/>
          <p:nvPr/>
        </p:nvSpPr>
        <p:spPr>
          <a:xfrm>
            <a:off x="1113075" y="3829775"/>
            <a:ext cx="3162000" cy="1276500"/>
          </a:xfrm>
          <a:prstGeom prst="flowChartAlternate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2700"/>
              <a:buFont typeface="Arial"/>
              <a:buNone/>
            </a:pPr>
            <a:r>
              <a:rPr lang="x-none" sz="2700" b="0" i="0" u="none" strike="noStrike" cap="none" dirty="0">
                <a:solidFill>
                  <a:srgbClr val="000000"/>
                </a:solidFill>
                <a:latin typeface="Arial"/>
                <a:ea typeface="Arial"/>
                <a:cs typeface="Arial"/>
                <a:sym typeface="Arial"/>
              </a:rPr>
              <a:t>מרכיב 2</a:t>
            </a:r>
            <a:endParaRPr sz="2700" b="0" i="0" u="none" strike="noStrike" cap="none" dirty="0">
              <a:solidFill>
                <a:srgbClr val="000000"/>
              </a:solidFill>
              <a:latin typeface="Arial"/>
              <a:ea typeface="Arial"/>
              <a:cs typeface="Arial"/>
              <a:sym typeface="Arial"/>
            </a:endParaRPr>
          </a:p>
          <a:p>
            <a:pPr marL="0" marR="0" lvl="0" indent="0" algn="ctr" rtl="1">
              <a:lnSpc>
                <a:spcPct val="100000"/>
              </a:lnSpc>
              <a:spcBef>
                <a:spcPts val="0"/>
              </a:spcBef>
              <a:spcAft>
                <a:spcPts val="0"/>
              </a:spcAft>
              <a:buClr>
                <a:srgbClr val="000000"/>
              </a:buClr>
              <a:buSzPts val="2700"/>
              <a:buFont typeface="Arial"/>
              <a:buNone/>
            </a:pPr>
            <a:r>
              <a:rPr lang="he-IL" sz="2700" b="0" i="0" u="none" strike="noStrike" cap="none" dirty="0" smtClean="0">
                <a:solidFill>
                  <a:srgbClr val="000000"/>
                </a:solidFill>
                <a:latin typeface="Arial"/>
                <a:ea typeface="Arial"/>
                <a:cs typeface="Arial"/>
                <a:sym typeface="Arial"/>
              </a:rPr>
              <a:t>(</a:t>
            </a:r>
            <a:r>
              <a:rPr lang="x-none" sz="2700" b="0" i="0" u="none" strike="noStrike" cap="none" dirty="0" smtClean="0">
                <a:solidFill>
                  <a:srgbClr val="000000"/>
                </a:solidFill>
                <a:latin typeface="Arial"/>
                <a:ea typeface="Arial"/>
                <a:cs typeface="Arial"/>
                <a:sym typeface="Arial"/>
              </a:rPr>
              <a:t>פעולה שמבצע</a:t>
            </a:r>
            <a:r>
              <a:rPr lang="he-IL" sz="2700" b="0" i="0" u="none" strike="noStrike" cap="none" dirty="0" smtClean="0">
                <a:solidFill>
                  <a:srgbClr val="000000"/>
                </a:solidFill>
                <a:latin typeface="Arial"/>
                <a:ea typeface="Arial"/>
                <a:cs typeface="Arial"/>
                <a:sym typeface="Arial"/>
              </a:rPr>
              <a:t>)</a:t>
            </a:r>
            <a:endParaRPr sz="2700" b="0" i="0" u="none" strike="noStrike" cap="none" dirty="0">
              <a:solidFill>
                <a:srgbClr val="000000"/>
              </a:solidFill>
              <a:latin typeface="Arial"/>
              <a:ea typeface="Arial"/>
              <a:cs typeface="Arial"/>
              <a:sym typeface="Arial"/>
            </a:endParaRPr>
          </a:p>
        </p:txBody>
      </p:sp>
      <p:sp>
        <p:nvSpPr>
          <p:cNvPr id="154" name="Google Shape;154;g116e5fbe8d8_0_18"/>
          <p:cNvSpPr/>
          <p:nvPr/>
        </p:nvSpPr>
        <p:spPr>
          <a:xfrm>
            <a:off x="4383227" y="4052375"/>
            <a:ext cx="1673100" cy="8313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TextBox 2"/>
          <p:cNvSpPr txBox="1"/>
          <p:nvPr/>
        </p:nvSpPr>
        <p:spPr>
          <a:xfrm>
            <a:off x="1258081" y="2816605"/>
            <a:ext cx="7707087" cy="646331"/>
          </a:xfrm>
          <a:prstGeom prst="rect">
            <a:avLst/>
          </a:prstGeom>
          <a:noFill/>
        </p:spPr>
        <p:txBody>
          <a:bodyPr wrap="square" rtlCol="0">
            <a:spAutoFit/>
          </a:bodyPr>
          <a:lstStyle/>
          <a:p>
            <a:r>
              <a:rPr lang="he-IL" dirty="0" smtClean="0"/>
              <a:t>כדי להתייחס לתהליך באופן טכנולוגי נתחיל בפירוק התהליך:</a:t>
            </a:r>
          </a:p>
          <a:p>
            <a:r>
              <a:rPr lang="he-IL" dirty="0" smtClean="0"/>
              <a:t>מרכיבים (במקרה הזה איברים) שמבצעים פעולות ומשפיעים זה על זה </a:t>
            </a:r>
            <a:endParaRPr lang="en-US" dirty="0"/>
          </a:p>
        </p:txBody>
      </p:sp>
    </p:spTree>
    <p:extLst>
      <p:ext uri="{BB962C8B-B14F-4D97-AF65-F5344CB8AC3E}">
        <p14:creationId xmlns:p14="http://schemas.microsoft.com/office/powerpoint/2010/main" val="938052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125b76ac829_0_6"/>
          <p:cNvSpPr txBox="1">
            <a:spLocks noGrp="1"/>
          </p:cNvSpPr>
          <p:nvPr>
            <p:ph type="body" idx="1"/>
          </p:nvPr>
        </p:nvSpPr>
        <p:spPr>
          <a:xfrm>
            <a:off x="845175" y="850623"/>
            <a:ext cx="7886700" cy="3966900"/>
          </a:xfrm>
          <a:prstGeom prst="rect">
            <a:avLst/>
          </a:prstGeom>
        </p:spPr>
        <p:txBody>
          <a:bodyPr spcFirstLastPara="1" wrap="square" lIns="91425" tIns="45700" rIns="91425" bIns="45700" anchor="t" anchorCtr="0">
            <a:normAutofit/>
          </a:bodyPr>
          <a:lstStyle/>
          <a:p>
            <a:pPr marL="0" indent="0">
              <a:spcBef>
                <a:spcPts val="0"/>
              </a:spcBef>
              <a:spcAft>
                <a:spcPts val="800"/>
              </a:spcAft>
              <a:buNone/>
            </a:pPr>
            <a:r>
              <a:rPr lang="he-IL" sz="2000" dirty="0">
                <a:solidFill>
                  <a:srgbClr val="000000"/>
                </a:solidFill>
                <a:latin typeface="Arial" panose="020B0604020202020204" pitchFamily="34" charset="0"/>
              </a:rPr>
              <a:t>הטמפרטורה התקינה של אדם יכולה לנוע בטווח </a:t>
            </a:r>
            <a:r>
              <a:rPr lang="he-IL" sz="2000" dirty="0" smtClean="0">
                <a:solidFill>
                  <a:srgbClr val="000000"/>
                </a:solidFill>
                <a:latin typeface="Arial" panose="020B0604020202020204" pitchFamily="34" charset="0"/>
              </a:rPr>
              <a:t>של </a:t>
            </a:r>
            <a:r>
              <a:rPr lang="he-IL" sz="2000" dirty="0">
                <a:solidFill>
                  <a:srgbClr val="000000"/>
                </a:solidFill>
                <a:latin typeface="Arial" panose="020B0604020202020204" pitchFamily="34" charset="0"/>
              </a:rPr>
              <a:t>כמעלה אחת </a:t>
            </a:r>
            <a:r>
              <a:rPr lang="he-IL" sz="2000" dirty="0" smtClean="0">
                <a:solidFill>
                  <a:srgbClr val="000000"/>
                </a:solidFill>
                <a:latin typeface="Arial" panose="020B0604020202020204" pitchFamily="34" charset="0"/>
              </a:rPr>
              <a:t>לכל היותר, סביב </a:t>
            </a:r>
            <a:r>
              <a:rPr lang="he-IL" sz="2000" dirty="0">
                <a:solidFill>
                  <a:srgbClr val="000000"/>
                </a:solidFill>
                <a:latin typeface="Arial" panose="020B0604020202020204" pitchFamily="34" charset="0"/>
              </a:rPr>
              <a:t>נקודה (אישית) קבועה (בסביבות 37 מעלות).</a:t>
            </a:r>
            <a:endParaRPr lang="he-IL" sz="2000" dirty="0"/>
          </a:p>
          <a:p>
            <a:pPr marL="0" indent="0">
              <a:spcBef>
                <a:spcPts val="0"/>
              </a:spcBef>
              <a:spcAft>
                <a:spcPts val="800"/>
              </a:spcAft>
              <a:buNone/>
            </a:pPr>
            <a:r>
              <a:rPr lang="he-IL" sz="2000" dirty="0"/>
              <a:t>חיישנים הנמצאים בסביבת המוח, בהיפותלמוס, עוקבים באופן רציף אחרי הטמפרטורה ומעבירים </a:t>
            </a:r>
            <a:r>
              <a:rPr lang="he-IL" sz="2000" dirty="0" smtClean="0"/>
              <a:t>את הנתונים לחלק </a:t>
            </a:r>
            <a:r>
              <a:rPr lang="he-IL" sz="2000" dirty="0"/>
              <a:t>אחר במוח. כשהטמפרטורה סוטה מהטווח </a:t>
            </a:r>
            <a:r>
              <a:rPr lang="he-IL" sz="2000" dirty="0" smtClean="0"/>
              <a:t>התקין, </a:t>
            </a:r>
            <a:r>
              <a:rPr lang="he-IL" sz="2000" dirty="0"/>
              <a:t>המוח מקבל החלטה </a:t>
            </a:r>
            <a:r>
              <a:rPr lang="he-IL" sz="2000" dirty="0" smtClean="0"/>
              <a:t>להפעיל מנגנון קירור </a:t>
            </a:r>
            <a:r>
              <a:rPr lang="he-IL" sz="2000" dirty="0"/>
              <a:t>של הגוף (</a:t>
            </a:r>
            <a:r>
              <a:rPr lang="he-IL" sz="2000" dirty="0" smtClean="0"/>
              <a:t>למשל </a:t>
            </a:r>
            <a:r>
              <a:rPr lang="he-IL" sz="2000" dirty="0"/>
              <a:t>הזעה) ומפעיל את המנגנון המתאים </a:t>
            </a:r>
            <a:r>
              <a:rPr lang="he-IL" sz="2000" dirty="0" smtClean="0"/>
              <a:t>(למשל הפרשת </a:t>
            </a:r>
            <a:r>
              <a:rPr lang="he-IL" sz="2000" dirty="0"/>
              <a:t>זיעה מבלוטות הזיעה). </a:t>
            </a:r>
            <a:r>
              <a:rPr lang="en-US" sz="2000" dirty="0" smtClean="0"/>
              <a:t/>
            </a:r>
            <a:br>
              <a:rPr lang="en-US" sz="2000" dirty="0" smtClean="0"/>
            </a:br>
            <a:r>
              <a:rPr lang="he-IL" sz="2000" dirty="0" smtClean="0"/>
              <a:t>אם </a:t>
            </a:r>
            <a:r>
              <a:rPr lang="he-IL" sz="2000" dirty="0"/>
              <a:t>טמפרטורת הגוף תרד מתחת לערך התקין יגלו זאת אותם חיישנים אך הפעם יחליט המוח להפעיל מנגנון אחר, מנגנון הרעידה, שתפקידו לחמם את הגוף.</a:t>
            </a:r>
            <a:br>
              <a:rPr lang="he-IL" sz="2000" dirty="0"/>
            </a:br>
            <a:endParaRPr dirty="0"/>
          </a:p>
        </p:txBody>
      </p:sp>
      <p:sp>
        <p:nvSpPr>
          <p:cNvPr id="161" name="Google Shape;161;g125b76ac829_0_6"/>
          <p:cNvSpPr txBox="1">
            <a:spLocks noGrp="1"/>
          </p:cNvSpPr>
          <p:nvPr>
            <p:ph type="title"/>
          </p:nvPr>
        </p:nvSpPr>
        <p:spPr>
          <a:xfrm>
            <a:off x="845175" y="-147250"/>
            <a:ext cx="7886700" cy="11082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dirty="0"/>
              <a:t>ננתח את תהליך בקרת הטמפרטורה</a:t>
            </a:r>
            <a:endParaRPr dirty="0"/>
          </a:p>
        </p:txBody>
      </p:sp>
      <p:graphicFrame>
        <p:nvGraphicFramePr>
          <p:cNvPr id="5" name="Google Shape;162;g125b76ac829_0_6"/>
          <p:cNvGraphicFramePr/>
          <p:nvPr>
            <p:extLst>
              <p:ext uri="{D42A27DB-BD31-4B8C-83A1-F6EECF244321}">
                <p14:modId xmlns:p14="http://schemas.microsoft.com/office/powerpoint/2010/main" val="1526325248"/>
              </p:ext>
            </p:extLst>
          </p:nvPr>
        </p:nvGraphicFramePr>
        <p:xfrm>
          <a:off x="603504" y="3502221"/>
          <a:ext cx="7851859" cy="2358595"/>
        </p:xfrm>
        <a:graphic>
          <a:graphicData uri="http://schemas.openxmlformats.org/drawingml/2006/table">
            <a:tbl>
              <a:tblPr>
                <a:noFill/>
              </a:tblPr>
              <a:tblGrid>
                <a:gridCol w="2048256"/>
                <a:gridCol w="2057129"/>
                <a:gridCol w="3152526"/>
                <a:gridCol w="593948"/>
              </a:tblGrid>
              <a:tr h="345918">
                <a:tc>
                  <a:txBody>
                    <a:bodyPr/>
                    <a:lstStyle/>
                    <a:p>
                      <a:pPr marL="0" lvl="0" indent="0" algn="r" rtl="1">
                        <a:spcBef>
                          <a:spcPts val="0"/>
                        </a:spcBef>
                        <a:spcAft>
                          <a:spcPts val="0"/>
                        </a:spcAft>
                        <a:buNone/>
                      </a:pPr>
                      <a:r>
                        <a:rPr lang="x-none" sz="1200" b="1" dirty="0">
                          <a:solidFill>
                            <a:srgbClr val="444444"/>
                          </a:solidFill>
                        </a:rPr>
                        <a:t>הערות</a:t>
                      </a:r>
                      <a:endParaRPr sz="1200" b="1" dirty="0">
                        <a:solidFill>
                          <a:srgbClr val="444444"/>
                        </a:solidFil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x-none" sz="1200" b="1">
                          <a:solidFill>
                            <a:srgbClr val="444444"/>
                          </a:solidFill>
                        </a:rPr>
                        <a:t>איזה איבר מבצע את הפעולה?</a:t>
                      </a:r>
                      <a:endParaRPr sz="1200" b="1">
                        <a:solidFill>
                          <a:srgbClr val="444444"/>
                        </a:solidFil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a:txBody>
                    <a:bodyPr/>
                    <a:lstStyle/>
                    <a:p>
                      <a:pPr marL="0" lvl="0" indent="0" algn="r" rtl="1">
                        <a:spcBef>
                          <a:spcPts val="0"/>
                        </a:spcBef>
                        <a:spcAft>
                          <a:spcPts val="0"/>
                        </a:spcAft>
                        <a:buNone/>
                      </a:pPr>
                      <a:r>
                        <a:rPr lang="x-none" sz="1200" b="1" dirty="0">
                          <a:solidFill>
                            <a:srgbClr val="444444"/>
                          </a:solidFill>
                        </a:rPr>
                        <a:t>פעולה נדרשת בתהליך</a:t>
                      </a:r>
                      <a:endParaRPr sz="1200" b="1" dirty="0">
                        <a:solidFill>
                          <a:srgbClr val="444444"/>
                        </a:solidFil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he-IL" sz="1200" b="1" dirty="0" smtClean="0">
                          <a:solidFill>
                            <a:srgbClr val="444444"/>
                          </a:solidFill>
                        </a:rPr>
                        <a:t>שלב מספר</a:t>
                      </a:r>
                      <a:endParaRPr sz="1200" b="1" dirty="0">
                        <a:solidFill>
                          <a:srgbClr val="444444"/>
                        </a:solidFil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522693">
                <a:tc>
                  <a:txBody>
                    <a:bodyPr/>
                    <a:lstStyle/>
                    <a:p>
                      <a:pPr marL="0" lvl="0" indent="0" algn="r" rtl="1">
                        <a:spcBef>
                          <a:spcPts val="0"/>
                        </a:spcBef>
                        <a:spcAft>
                          <a:spcPts val="0"/>
                        </a:spcAft>
                        <a:buNone/>
                      </a:pPr>
                      <a:endParaRPr sz="1200" dirty="0">
                        <a:solidFill>
                          <a:srgbClr val="444444"/>
                        </a:solidFill>
                      </a:endParaRPr>
                    </a:p>
                  </a:txBody>
                  <a:tcPr marL="63500" marR="63500" marT="63500" marB="6350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algn="r" rtl="1" fontAlgn="t">
                        <a:spcBef>
                          <a:spcPts val="0"/>
                        </a:spcBef>
                        <a:spcAft>
                          <a:spcPts val="0"/>
                        </a:spcAft>
                      </a:pPr>
                      <a:endParaRPr lang="he-IL" sz="1200" dirty="0">
                        <a:effectLst/>
                      </a:endParaRPr>
                    </a:p>
                  </a:txBody>
                  <a:tcPr marL="63500" marR="63500" marT="63500" marB="6350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a:txBody>
                    <a:bodyPr/>
                    <a:lstStyle/>
                    <a:p>
                      <a:pPr algn="r" rtl="1" fontAlgn="t">
                        <a:spcBef>
                          <a:spcPts val="0"/>
                        </a:spcBef>
                        <a:spcAft>
                          <a:spcPts val="0"/>
                        </a:spcAft>
                      </a:pPr>
                      <a:endParaRPr lang="he-IL" sz="1200" dirty="0">
                        <a:effectLst/>
                      </a:endParaRPr>
                    </a:p>
                  </a:txBody>
                  <a:tcPr marL="63500" marR="63500" marT="63500" marB="6350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x-none" sz="1200" dirty="0">
                          <a:solidFill>
                            <a:srgbClr val="444444"/>
                          </a:solidFill>
                        </a:rPr>
                        <a:t>1</a:t>
                      </a:r>
                      <a:endParaRPr sz="1200" dirty="0">
                        <a:solidFill>
                          <a:srgbClr val="444444"/>
                        </a:solidFill>
                      </a:endParaRPr>
                    </a:p>
                  </a:txBody>
                  <a:tcPr marL="63500" marR="63500" marT="63500" marB="6350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447714">
                <a:tc>
                  <a:txBody>
                    <a:bodyPr/>
                    <a:lstStyle/>
                    <a:p>
                      <a:pPr marL="0" lvl="0" indent="0" algn="r" rtl="1">
                        <a:spcBef>
                          <a:spcPts val="0"/>
                        </a:spcBef>
                        <a:spcAft>
                          <a:spcPts val="0"/>
                        </a:spcAft>
                        <a:buNone/>
                      </a:pPr>
                      <a:endParaRPr sz="1200">
                        <a:solidFill>
                          <a:srgbClr val="444444"/>
                        </a:solidFill>
                      </a:endParaRPr>
                    </a:p>
                  </a:txBody>
                  <a:tcPr marL="63500" marR="63500" marT="63500" marB="6350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algn="r" rtl="1" fontAlgn="t">
                        <a:spcBef>
                          <a:spcPts val="0"/>
                        </a:spcBef>
                        <a:spcAft>
                          <a:spcPts val="0"/>
                        </a:spcAft>
                      </a:pPr>
                      <a:endParaRPr lang="he-IL" sz="1200">
                        <a:effectLst/>
                      </a:endParaRPr>
                    </a:p>
                  </a:txBody>
                  <a:tcPr marL="63500" marR="63500" marT="63500" marB="6350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a:txBody>
                    <a:bodyPr/>
                    <a:lstStyle/>
                    <a:p>
                      <a:pPr algn="r" rtl="1" fontAlgn="t">
                        <a:spcBef>
                          <a:spcPts val="0"/>
                        </a:spcBef>
                        <a:spcAft>
                          <a:spcPts val="0"/>
                        </a:spcAft>
                      </a:pPr>
                      <a:endParaRPr lang="he-IL" sz="1200" dirty="0">
                        <a:effectLst/>
                      </a:endParaRPr>
                    </a:p>
                  </a:txBody>
                  <a:tcPr marL="63500" marR="63500" marT="63500" marB="6350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x-none" sz="1200" dirty="0">
                          <a:solidFill>
                            <a:srgbClr val="444444"/>
                          </a:solidFill>
                        </a:rPr>
                        <a:t>2</a:t>
                      </a:r>
                      <a:endParaRPr sz="1200" dirty="0">
                        <a:solidFill>
                          <a:srgbClr val="444444"/>
                        </a:solidFill>
                      </a:endParaRPr>
                    </a:p>
                  </a:txBody>
                  <a:tcPr marL="63500" marR="63500" marT="63500" marB="6350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447714">
                <a:tc>
                  <a:txBody>
                    <a:bodyPr/>
                    <a:lstStyle/>
                    <a:p>
                      <a:pPr marL="0" lvl="0" indent="0" algn="r" rtl="1">
                        <a:spcBef>
                          <a:spcPts val="0"/>
                        </a:spcBef>
                        <a:spcAft>
                          <a:spcPts val="0"/>
                        </a:spcAft>
                        <a:buNone/>
                      </a:pPr>
                      <a:endParaRPr sz="1200">
                        <a:solidFill>
                          <a:srgbClr val="444444"/>
                        </a:solidFill>
                      </a:endParaRPr>
                    </a:p>
                  </a:txBody>
                  <a:tcPr marL="63500" marR="63500" marT="63500" marB="6350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algn="r" rtl="1" fontAlgn="t">
                        <a:spcBef>
                          <a:spcPts val="0"/>
                        </a:spcBef>
                        <a:spcAft>
                          <a:spcPts val="0"/>
                        </a:spcAft>
                      </a:pPr>
                      <a:endParaRPr lang="he-IL" sz="1200">
                        <a:effectLst/>
                      </a:endParaRPr>
                    </a:p>
                  </a:txBody>
                  <a:tcPr marL="63500" marR="63500" marT="63500" marB="6350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a:txBody>
                    <a:bodyPr/>
                    <a:lstStyle/>
                    <a:p>
                      <a:pPr algn="r" rtl="1" fontAlgn="t">
                        <a:spcBef>
                          <a:spcPts val="0"/>
                        </a:spcBef>
                        <a:spcAft>
                          <a:spcPts val="0"/>
                        </a:spcAft>
                      </a:pPr>
                      <a:endParaRPr lang="he-IL" sz="1200" dirty="0">
                        <a:effectLst/>
                      </a:endParaRPr>
                    </a:p>
                  </a:txBody>
                  <a:tcPr marL="63500" marR="63500" marT="63500" marB="6350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x-none" sz="1200" dirty="0">
                          <a:solidFill>
                            <a:srgbClr val="444444"/>
                          </a:solidFill>
                        </a:rPr>
                        <a:t>3</a:t>
                      </a:r>
                      <a:endParaRPr sz="1200" dirty="0">
                        <a:solidFill>
                          <a:srgbClr val="444444"/>
                        </a:solidFill>
                      </a:endParaRPr>
                    </a:p>
                  </a:txBody>
                  <a:tcPr marL="63500" marR="63500" marT="63500" marB="6350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447714">
                <a:tc>
                  <a:txBody>
                    <a:bodyPr/>
                    <a:lstStyle/>
                    <a:p>
                      <a:pPr marL="0" lvl="0" indent="0" algn="r" rtl="1">
                        <a:spcBef>
                          <a:spcPts val="0"/>
                        </a:spcBef>
                        <a:spcAft>
                          <a:spcPts val="0"/>
                        </a:spcAft>
                        <a:buNone/>
                      </a:pPr>
                      <a:endParaRPr sz="1200">
                        <a:solidFill>
                          <a:srgbClr val="444444"/>
                        </a:solidFill>
                      </a:endParaRPr>
                    </a:p>
                  </a:txBody>
                  <a:tcPr marL="63500" marR="63500" marT="63500" marB="6350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algn="r" rtl="1" fontAlgn="t">
                        <a:spcBef>
                          <a:spcPts val="0"/>
                        </a:spcBef>
                        <a:spcAft>
                          <a:spcPts val="0"/>
                        </a:spcAft>
                      </a:pPr>
                      <a:endParaRPr lang="he-IL" sz="1200" dirty="0">
                        <a:effectLst/>
                      </a:endParaRPr>
                    </a:p>
                  </a:txBody>
                  <a:tcPr marL="63500" marR="63500" marT="63500" marB="6350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a:txBody>
                    <a:bodyPr/>
                    <a:lstStyle/>
                    <a:p>
                      <a:pPr algn="r" rtl="1" fontAlgn="t">
                        <a:spcBef>
                          <a:spcPts val="0"/>
                        </a:spcBef>
                        <a:spcAft>
                          <a:spcPts val="0"/>
                        </a:spcAft>
                      </a:pPr>
                      <a:endParaRPr lang="he-IL" sz="1200" dirty="0">
                        <a:effectLst/>
                      </a:endParaRPr>
                    </a:p>
                  </a:txBody>
                  <a:tcPr marL="63500" marR="63500" marT="63500" marB="6350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x-none" sz="1200" dirty="0">
                          <a:solidFill>
                            <a:srgbClr val="444444"/>
                          </a:solidFill>
                        </a:rPr>
                        <a:t>4</a:t>
                      </a:r>
                      <a:endParaRPr sz="1200" dirty="0">
                        <a:solidFill>
                          <a:srgbClr val="444444"/>
                        </a:solidFill>
                      </a:endParaRPr>
                    </a:p>
                  </a:txBody>
                  <a:tcPr marL="63500" marR="63500" marT="63500" marB="6350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Tree>
    <p:extLst>
      <p:ext uri="{BB962C8B-B14F-4D97-AF65-F5344CB8AC3E}">
        <p14:creationId xmlns:p14="http://schemas.microsoft.com/office/powerpoint/2010/main" val="26469881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1" name="Google Shape;161;g125b76ac829_0_6"/>
          <p:cNvSpPr txBox="1">
            <a:spLocks noGrp="1"/>
          </p:cNvSpPr>
          <p:nvPr>
            <p:ph type="title"/>
          </p:nvPr>
        </p:nvSpPr>
        <p:spPr>
          <a:xfrm>
            <a:off x="845175" y="-147250"/>
            <a:ext cx="7886700" cy="11082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dirty="0"/>
              <a:t>ננתח את תהליך בקרת הטמפרטורה</a:t>
            </a:r>
            <a:endParaRPr dirty="0"/>
          </a:p>
        </p:txBody>
      </p:sp>
      <p:graphicFrame>
        <p:nvGraphicFramePr>
          <p:cNvPr id="162" name="Google Shape;162;g125b76ac829_0_6"/>
          <p:cNvGraphicFramePr/>
          <p:nvPr>
            <p:extLst>
              <p:ext uri="{D42A27DB-BD31-4B8C-83A1-F6EECF244321}">
                <p14:modId xmlns:p14="http://schemas.microsoft.com/office/powerpoint/2010/main" val="457988873"/>
              </p:ext>
            </p:extLst>
          </p:nvPr>
        </p:nvGraphicFramePr>
        <p:xfrm>
          <a:off x="603504" y="3502221"/>
          <a:ext cx="7851859" cy="2364700"/>
        </p:xfrm>
        <a:graphic>
          <a:graphicData uri="http://schemas.openxmlformats.org/drawingml/2006/table">
            <a:tbl>
              <a:tblPr>
                <a:noFill/>
              </a:tblPr>
              <a:tblGrid>
                <a:gridCol w="2048256"/>
                <a:gridCol w="2057129"/>
                <a:gridCol w="3152526"/>
                <a:gridCol w="593948"/>
              </a:tblGrid>
              <a:tr h="345918">
                <a:tc>
                  <a:txBody>
                    <a:bodyPr/>
                    <a:lstStyle/>
                    <a:p>
                      <a:pPr marL="0" lvl="0" indent="0" algn="r" rtl="1">
                        <a:spcBef>
                          <a:spcPts val="0"/>
                        </a:spcBef>
                        <a:spcAft>
                          <a:spcPts val="0"/>
                        </a:spcAft>
                        <a:buNone/>
                      </a:pPr>
                      <a:r>
                        <a:rPr lang="x-none" sz="1200" b="1" dirty="0">
                          <a:solidFill>
                            <a:srgbClr val="444444"/>
                          </a:solidFill>
                        </a:rPr>
                        <a:t>הערות</a:t>
                      </a:r>
                      <a:endParaRPr sz="1200" b="1" dirty="0">
                        <a:solidFill>
                          <a:srgbClr val="444444"/>
                        </a:solidFil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x-none" sz="1200" b="1">
                          <a:solidFill>
                            <a:srgbClr val="444444"/>
                          </a:solidFill>
                        </a:rPr>
                        <a:t>איזה איבר מבצע את הפעולה?</a:t>
                      </a:r>
                      <a:endParaRPr sz="1200" b="1">
                        <a:solidFill>
                          <a:srgbClr val="444444"/>
                        </a:solidFil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a:txBody>
                    <a:bodyPr/>
                    <a:lstStyle/>
                    <a:p>
                      <a:pPr marL="0" lvl="0" indent="0" algn="r" rtl="1">
                        <a:spcBef>
                          <a:spcPts val="0"/>
                        </a:spcBef>
                        <a:spcAft>
                          <a:spcPts val="0"/>
                        </a:spcAft>
                        <a:buNone/>
                      </a:pPr>
                      <a:r>
                        <a:rPr lang="x-none" sz="1200" b="1" dirty="0">
                          <a:solidFill>
                            <a:srgbClr val="444444"/>
                          </a:solidFill>
                        </a:rPr>
                        <a:t>פעולה נדרשת בתהליך</a:t>
                      </a:r>
                      <a:endParaRPr sz="1200" b="1" dirty="0">
                        <a:solidFill>
                          <a:srgbClr val="444444"/>
                        </a:solidFil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he-IL" sz="1200" b="1" dirty="0" smtClean="0">
                          <a:solidFill>
                            <a:srgbClr val="444444"/>
                          </a:solidFill>
                        </a:rPr>
                        <a:t>מספר</a:t>
                      </a:r>
                      <a:endParaRPr sz="1200" b="1" dirty="0">
                        <a:solidFill>
                          <a:srgbClr val="444444"/>
                        </a:solidFil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624116">
                <a:tc>
                  <a:txBody>
                    <a:bodyPr/>
                    <a:lstStyle/>
                    <a:p>
                      <a:pPr marL="0" lvl="0" indent="0" algn="r" rtl="1">
                        <a:spcBef>
                          <a:spcPts val="0"/>
                        </a:spcBef>
                        <a:spcAft>
                          <a:spcPts val="0"/>
                        </a:spcAft>
                        <a:buNone/>
                      </a:pPr>
                      <a:r>
                        <a:rPr lang="he-IL" sz="1200" b="0" i="0" u="none" strike="noStrike" kern="1200" dirty="0" smtClean="0">
                          <a:solidFill>
                            <a:schemeClr val="tx1"/>
                          </a:solidFill>
                          <a:effectLst/>
                          <a:latin typeface="+mn-lt"/>
                          <a:ea typeface="+mn-ea"/>
                          <a:cs typeface="+mn-cs"/>
                        </a:rPr>
                        <a:t>ההיפותלמס משמש כתרמוסטט - חיישן ומשווה לטמפרטורה הרצוייה</a:t>
                      </a:r>
                      <a:endParaRPr sz="1200" dirty="0">
                        <a:solidFill>
                          <a:srgbClr val="444444"/>
                        </a:solidFill>
                      </a:endParaRPr>
                    </a:p>
                  </a:txBody>
                  <a:tcPr marL="63500" marR="63500" marT="63500" marB="6350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algn="r" rtl="1" fontAlgn="t">
                        <a:spcBef>
                          <a:spcPts val="0"/>
                        </a:spcBef>
                        <a:spcAft>
                          <a:spcPts val="0"/>
                        </a:spcAft>
                      </a:pPr>
                      <a:r>
                        <a:rPr lang="he-IL" sz="1200" b="0" i="0" u="none" strike="noStrike">
                          <a:solidFill>
                            <a:schemeClr val="tx1"/>
                          </a:solidFill>
                          <a:effectLst/>
                          <a:latin typeface="Arial" panose="020B0604020202020204" pitchFamily="34" charset="0"/>
                        </a:rPr>
                        <a:t>מוח (היפותלמוס), עור, חוט שידרה</a:t>
                      </a:r>
                      <a:endParaRPr lang="he-IL" sz="1200">
                        <a:solidFill>
                          <a:schemeClr val="tx1"/>
                        </a:solidFill>
                        <a:effectLst/>
                      </a:endParaRPr>
                    </a:p>
                  </a:txBody>
                  <a:tcPr marL="63500" marR="63500" marT="63500" marB="6350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a:txBody>
                    <a:bodyPr/>
                    <a:lstStyle/>
                    <a:p>
                      <a:pPr algn="r" rtl="1" fontAlgn="t">
                        <a:spcBef>
                          <a:spcPts val="0"/>
                        </a:spcBef>
                        <a:spcAft>
                          <a:spcPts val="0"/>
                        </a:spcAft>
                      </a:pPr>
                      <a:r>
                        <a:rPr lang="he-IL" sz="1200" b="0" i="0" u="none" strike="noStrike" dirty="0">
                          <a:solidFill>
                            <a:schemeClr val="tx1"/>
                          </a:solidFill>
                          <a:effectLst/>
                          <a:latin typeface="Arial" panose="020B0604020202020204" pitchFamily="34" charset="0"/>
                        </a:rPr>
                        <a:t>חישת טמפרטורה</a:t>
                      </a:r>
                      <a:endParaRPr lang="he-IL" sz="1200" dirty="0">
                        <a:solidFill>
                          <a:schemeClr val="tx1"/>
                        </a:solidFill>
                        <a:effectLst/>
                      </a:endParaRPr>
                    </a:p>
                  </a:txBody>
                  <a:tcPr marL="63500" marR="63500" marT="63500" marB="6350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x-none" sz="1200" dirty="0">
                          <a:solidFill>
                            <a:srgbClr val="444444"/>
                          </a:solidFill>
                        </a:rPr>
                        <a:t>1</a:t>
                      </a:r>
                      <a:endParaRPr sz="1200" dirty="0">
                        <a:solidFill>
                          <a:srgbClr val="444444"/>
                        </a:solidFill>
                      </a:endParaRPr>
                    </a:p>
                  </a:txBody>
                  <a:tcPr marL="63500" marR="63500" marT="63500" marB="6350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447714">
                <a:tc>
                  <a:txBody>
                    <a:bodyPr/>
                    <a:lstStyle/>
                    <a:p>
                      <a:pPr marL="0" lvl="0" indent="0" algn="r" rtl="1">
                        <a:spcBef>
                          <a:spcPts val="0"/>
                        </a:spcBef>
                        <a:spcAft>
                          <a:spcPts val="0"/>
                        </a:spcAft>
                        <a:buNone/>
                      </a:pPr>
                      <a:endParaRPr sz="1200" dirty="0">
                        <a:solidFill>
                          <a:srgbClr val="444444"/>
                        </a:solidFill>
                      </a:endParaRPr>
                    </a:p>
                  </a:txBody>
                  <a:tcPr marL="63500" marR="63500" marT="63500" marB="6350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algn="r" rtl="1" fontAlgn="t">
                        <a:spcBef>
                          <a:spcPts val="0"/>
                        </a:spcBef>
                        <a:spcAft>
                          <a:spcPts val="0"/>
                        </a:spcAft>
                      </a:pPr>
                      <a:r>
                        <a:rPr lang="he-IL" sz="1200" b="0" i="0" u="none" strike="noStrike" dirty="0">
                          <a:solidFill>
                            <a:schemeClr val="tx1"/>
                          </a:solidFill>
                          <a:effectLst/>
                          <a:latin typeface="Arial" panose="020B0604020202020204" pitchFamily="34" charset="0"/>
                        </a:rPr>
                        <a:t>מוח</a:t>
                      </a:r>
                      <a:endParaRPr lang="he-IL" sz="1200" dirty="0">
                        <a:solidFill>
                          <a:schemeClr val="tx1"/>
                        </a:solidFill>
                        <a:effectLst/>
                      </a:endParaRPr>
                    </a:p>
                  </a:txBody>
                  <a:tcPr marL="63500" marR="63500" marT="63500" marB="6350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a:txBody>
                    <a:bodyPr/>
                    <a:lstStyle/>
                    <a:p>
                      <a:pPr algn="r" rtl="1" fontAlgn="t">
                        <a:spcBef>
                          <a:spcPts val="0"/>
                        </a:spcBef>
                        <a:spcAft>
                          <a:spcPts val="0"/>
                        </a:spcAft>
                      </a:pPr>
                      <a:r>
                        <a:rPr lang="he-IL" sz="1200" b="0" i="0" u="none" strike="noStrike" dirty="0">
                          <a:solidFill>
                            <a:schemeClr val="tx1"/>
                          </a:solidFill>
                          <a:effectLst/>
                          <a:latin typeface="Arial" panose="020B0604020202020204" pitchFamily="34" charset="0"/>
                        </a:rPr>
                        <a:t>קבלת החלטות</a:t>
                      </a:r>
                      <a:endParaRPr lang="he-IL" sz="1200" dirty="0">
                        <a:solidFill>
                          <a:schemeClr val="tx1"/>
                        </a:solidFill>
                        <a:effectLst/>
                      </a:endParaRPr>
                    </a:p>
                  </a:txBody>
                  <a:tcPr marL="63500" marR="63500" marT="63500" marB="6350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x-none" sz="1200" dirty="0">
                          <a:solidFill>
                            <a:srgbClr val="444444"/>
                          </a:solidFill>
                        </a:rPr>
                        <a:t>2</a:t>
                      </a:r>
                      <a:endParaRPr sz="1200" dirty="0">
                        <a:solidFill>
                          <a:srgbClr val="444444"/>
                        </a:solidFill>
                      </a:endParaRPr>
                    </a:p>
                  </a:txBody>
                  <a:tcPr marL="63500" marR="63500" marT="63500" marB="6350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447714">
                <a:tc>
                  <a:txBody>
                    <a:bodyPr/>
                    <a:lstStyle/>
                    <a:p>
                      <a:pPr marL="0" lvl="0" indent="0" algn="r" rtl="1">
                        <a:spcBef>
                          <a:spcPts val="0"/>
                        </a:spcBef>
                        <a:spcAft>
                          <a:spcPts val="0"/>
                        </a:spcAft>
                        <a:buNone/>
                      </a:pPr>
                      <a:endParaRPr sz="1200">
                        <a:solidFill>
                          <a:srgbClr val="444444"/>
                        </a:solidFill>
                      </a:endParaRPr>
                    </a:p>
                  </a:txBody>
                  <a:tcPr marL="63500" marR="63500" marT="63500" marB="6350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algn="r" rtl="1" fontAlgn="t">
                        <a:spcBef>
                          <a:spcPts val="0"/>
                        </a:spcBef>
                        <a:spcAft>
                          <a:spcPts val="0"/>
                        </a:spcAft>
                      </a:pPr>
                      <a:r>
                        <a:rPr lang="he-IL" sz="1200" b="0" i="0" u="none" strike="noStrike">
                          <a:solidFill>
                            <a:schemeClr val="tx1"/>
                          </a:solidFill>
                          <a:effectLst/>
                          <a:latin typeface="Arial" panose="020B0604020202020204" pitchFamily="34" charset="0"/>
                        </a:rPr>
                        <a:t>בלוטות זיעה על גבי העור</a:t>
                      </a:r>
                      <a:endParaRPr lang="he-IL" sz="1200">
                        <a:solidFill>
                          <a:schemeClr val="tx1"/>
                        </a:solidFill>
                        <a:effectLst/>
                      </a:endParaRPr>
                    </a:p>
                  </a:txBody>
                  <a:tcPr marL="63500" marR="63500" marT="63500" marB="6350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a:txBody>
                    <a:bodyPr/>
                    <a:lstStyle/>
                    <a:p>
                      <a:pPr algn="r" rtl="1" fontAlgn="t">
                        <a:spcBef>
                          <a:spcPts val="0"/>
                        </a:spcBef>
                        <a:spcAft>
                          <a:spcPts val="0"/>
                        </a:spcAft>
                      </a:pPr>
                      <a:r>
                        <a:rPr lang="he-IL" sz="1200" b="0" i="0" u="none" strike="noStrike" dirty="0">
                          <a:solidFill>
                            <a:schemeClr val="tx1"/>
                          </a:solidFill>
                          <a:effectLst/>
                          <a:latin typeface="Arial" panose="020B0604020202020204" pitchFamily="34" charset="0"/>
                        </a:rPr>
                        <a:t>הזעה</a:t>
                      </a:r>
                      <a:endParaRPr lang="he-IL" sz="1200" dirty="0">
                        <a:solidFill>
                          <a:schemeClr val="tx1"/>
                        </a:solidFill>
                        <a:effectLst/>
                      </a:endParaRPr>
                    </a:p>
                  </a:txBody>
                  <a:tcPr marL="63500" marR="63500" marT="63500" marB="6350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x-none" sz="1200" dirty="0">
                          <a:solidFill>
                            <a:srgbClr val="444444"/>
                          </a:solidFill>
                        </a:rPr>
                        <a:t>3</a:t>
                      </a:r>
                      <a:endParaRPr sz="1200" dirty="0">
                        <a:solidFill>
                          <a:srgbClr val="444444"/>
                        </a:solidFill>
                      </a:endParaRPr>
                    </a:p>
                  </a:txBody>
                  <a:tcPr marL="63500" marR="63500" marT="63500" marB="6350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447714">
                <a:tc>
                  <a:txBody>
                    <a:bodyPr/>
                    <a:lstStyle/>
                    <a:p>
                      <a:pPr marL="0" lvl="0" indent="0" algn="r" rtl="1">
                        <a:spcBef>
                          <a:spcPts val="0"/>
                        </a:spcBef>
                        <a:spcAft>
                          <a:spcPts val="0"/>
                        </a:spcAft>
                        <a:buNone/>
                      </a:pPr>
                      <a:endParaRPr sz="1200">
                        <a:solidFill>
                          <a:srgbClr val="444444"/>
                        </a:solidFill>
                      </a:endParaRPr>
                    </a:p>
                  </a:txBody>
                  <a:tcPr marL="63500" marR="63500" marT="63500" marB="6350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algn="r" rtl="1" fontAlgn="t">
                        <a:spcBef>
                          <a:spcPts val="0"/>
                        </a:spcBef>
                        <a:spcAft>
                          <a:spcPts val="0"/>
                        </a:spcAft>
                      </a:pPr>
                      <a:r>
                        <a:rPr lang="he-IL" sz="1200" b="0" i="0" u="none" strike="noStrike" dirty="0">
                          <a:solidFill>
                            <a:schemeClr val="tx1"/>
                          </a:solidFill>
                          <a:effectLst/>
                          <a:latin typeface="Arial" panose="020B0604020202020204" pitchFamily="34" charset="0"/>
                        </a:rPr>
                        <a:t>שרירים</a:t>
                      </a:r>
                      <a:endParaRPr lang="he-IL" sz="1200" dirty="0">
                        <a:solidFill>
                          <a:schemeClr val="tx1"/>
                        </a:solidFill>
                        <a:effectLst/>
                      </a:endParaRPr>
                    </a:p>
                  </a:txBody>
                  <a:tcPr marL="63500" marR="63500" marT="63500" marB="6350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a:txBody>
                    <a:bodyPr/>
                    <a:lstStyle/>
                    <a:p>
                      <a:pPr algn="r" rtl="1" fontAlgn="t">
                        <a:spcBef>
                          <a:spcPts val="0"/>
                        </a:spcBef>
                        <a:spcAft>
                          <a:spcPts val="0"/>
                        </a:spcAft>
                      </a:pPr>
                      <a:r>
                        <a:rPr lang="he-IL" sz="1200" b="0" i="0" u="none" strike="noStrike" dirty="0">
                          <a:solidFill>
                            <a:schemeClr val="tx1"/>
                          </a:solidFill>
                          <a:effectLst/>
                          <a:latin typeface="Arial" panose="020B0604020202020204" pitchFamily="34" charset="0"/>
                        </a:rPr>
                        <a:t>רעד</a:t>
                      </a:r>
                      <a:endParaRPr lang="he-IL" sz="1200" dirty="0">
                        <a:solidFill>
                          <a:schemeClr val="tx1"/>
                        </a:solidFill>
                        <a:effectLst/>
                      </a:endParaRPr>
                    </a:p>
                  </a:txBody>
                  <a:tcPr marL="63500" marR="63500" marT="63500" marB="6350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x-none" sz="1200" dirty="0">
                          <a:solidFill>
                            <a:srgbClr val="444444"/>
                          </a:solidFill>
                        </a:rPr>
                        <a:t>4</a:t>
                      </a:r>
                      <a:endParaRPr sz="1200" dirty="0">
                        <a:solidFill>
                          <a:srgbClr val="444444"/>
                        </a:solidFill>
                      </a:endParaRPr>
                    </a:p>
                  </a:txBody>
                  <a:tcPr marL="63500" marR="63500" marT="63500" marB="6350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
        <p:nvSpPr>
          <p:cNvPr id="6" name="Google Shape;160;g125b76ac829_0_6"/>
          <p:cNvSpPr txBox="1">
            <a:spLocks/>
          </p:cNvSpPr>
          <p:nvPr/>
        </p:nvSpPr>
        <p:spPr>
          <a:xfrm>
            <a:off x="845175" y="850623"/>
            <a:ext cx="7886700" cy="3966900"/>
          </a:xfrm>
          <a:prstGeom prst="rect">
            <a:avLst/>
          </a:prstGeom>
        </p:spPr>
        <p:txBody>
          <a:bodyPr spcFirstLastPara="1" vert="horz" wrap="square" lIns="91425" tIns="45700" rIns="91425" bIns="45700" rtlCol="0" anchor="t" anchorCtr="0">
            <a:normAutofit/>
          </a:bodyPr>
          <a:lstStyle>
            <a:lvl1pPr marL="228600" indent="-228600" algn="r" defTabSz="914400" rtl="1" eaLnBrk="1" latinLnBrk="0" hangingPunct="1">
              <a:lnSpc>
                <a:spcPct val="90000"/>
              </a:lnSpc>
              <a:spcBef>
                <a:spcPts val="1000"/>
              </a:spcBef>
              <a:buFont typeface="Wingdings" panose="05000000000000000000" pitchFamily="2" charset="2"/>
              <a:buChar char="§"/>
              <a:defRPr sz="1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800"/>
              </a:spcAft>
              <a:buFont typeface="Wingdings" panose="05000000000000000000" pitchFamily="2" charset="2"/>
              <a:buNone/>
            </a:pPr>
            <a:r>
              <a:rPr lang="he-IL" sz="2000" smtClean="0">
                <a:solidFill>
                  <a:srgbClr val="000000"/>
                </a:solidFill>
                <a:latin typeface="Arial" panose="020B0604020202020204" pitchFamily="34" charset="0"/>
              </a:rPr>
              <a:t>הטמפרטורה התקינה של אדם יכולה לנוע בטווח של כמעלה אחת לכל היותר, סביב נקודה (אישית) קבועה (בסביבות 37 מעלות).</a:t>
            </a:r>
            <a:endParaRPr lang="he-IL" sz="2000" smtClean="0"/>
          </a:p>
          <a:p>
            <a:pPr marL="0" indent="0">
              <a:spcBef>
                <a:spcPts val="0"/>
              </a:spcBef>
              <a:spcAft>
                <a:spcPts val="800"/>
              </a:spcAft>
              <a:buFont typeface="Wingdings" panose="05000000000000000000" pitchFamily="2" charset="2"/>
              <a:buNone/>
            </a:pPr>
            <a:r>
              <a:rPr lang="he-IL" sz="2000" smtClean="0"/>
              <a:t>חיישנים הנמצאים בסביבת המוח, בהיפותלמוס, עוקבים באופן רציף אחרי הטמפרטורה ומעבירים את הנתונים לחלק אחר במוח. כשהטמפרטורה סוטה מהטווח התקין, המוח מקבל החלטה להפעיל מנגנון קירור של הגוף (למשל הזעה) ומפעיל את המנגנון המתאים (למשל הפרשת זיעה מבלוטות הזיעה). </a:t>
            </a:r>
            <a:br>
              <a:rPr lang="he-IL" sz="2000" smtClean="0"/>
            </a:br>
            <a:r>
              <a:rPr lang="he-IL" sz="2000" smtClean="0"/>
              <a:t>אם טמפרטורת הגוף תרד מתחת לערך התקין יגלו זאת אותם חיישנים אך הפעם יחליט המוח להפעיל מנגנון אחר, מנגנון הרעידה, שתפקידו לחמם את הגוף.</a:t>
            </a:r>
            <a:br>
              <a:rPr lang="he-IL" sz="2000" smtClean="0"/>
            </a:br>
            <a:endParaRPr lang="he-IL" dirty="0"/>
          </a:p>
        </p:txBody>
      </p:sp>
    </p:spTree>
    <p:extLst>
      <p:ext uri="{BB962C8B-B14F-4D97-AF65-F5344CB8AC3E}">
        <p14:creationId xmlns:p14="http://schemas.microsoft.com/office/powerpoint/2010/main" val="20275775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116e5fbe8d8_0_28"/>
          <p:cNvSpPr txBox="1">
            <a:spLocks noGrp="1"/>
          </p:cNvSpPr>
          <p:nvPr>
            <p:ph type="title"/>
          </p:nvPr>
        </p:nvSpPr>
        <p:spPr>
          <a:xfrm>
            <a:off x="845175" y="-147250"/>
            <a:ext cx="7886700" cy="11082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a:t>ננתח את תהליך בקרת הטמפרטורה</a:t>
            </a:r>
            <a:endParaRPr/>
          </a:p>
        </p:txBody>
      </p:sp>
      <p:pic>
        <p:nvPicPr>
          <p:cNvPr id="169" name="Google Shape;169;g116e5fbe8d8_0_28"/>
          <p:cNvPicPr preferRelativeResize="0"/>
          <p:nvPr/>
        </p:nvPicPr>
        <p:blipFill rotWithShape="1">
          <a:blip r:embed="rId3">
            <a:alphaModFix/>
          </a:blip>
          <a:srcRect/>
          <a:stretch/>
        </p:blipFill>
        <p:spPr>
          <a:xfrm>
            <a:off x="1978025" y="960950"/>
            <a:ext cx="6553200" cy="1581150"/>
          </a:xfrm>
          <a:prstGeom prst="rect">
            <a:avLst/>
          </a:prstGeom>
          <a:noFill/>
          <a:ln>
            <a:noFill/>
          </a:ln>
        </p:spPr>
      </p:pic>
      <p:sp>
        <p:nvSpPr>
          <p:cNvPr id="170" name="Google Shape;170;g116e5fbe8d8_0_28"/>
          <p:cNvSpPr/>
          <p:nvPr/>
        </p:nvSpPr>
        <p:spPr>
          <a:xfrm>
            <a:off x="4098075" y="2939743"/>
            <a:ext cx="2371549" cy="1022465"/>
          </a:xfrm>
          <a:prstGeom prst="flowChartAlternate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he-IL" sz="2200" dirty="0">
                <a:solidFill>
                  <a:srgbClr val="000000"/>
                </a:solidFill>
                <a:latin typeface="Arial" panose="020B0604020202020204" pitchFamily="34" charset="0"/>
              </a:rPr>
              <a:t>חיישני טמפרטורה</a:t>
            </a:r>
            <a:endParaRPr lang="he-IL" sz="2400" dirty="0"/>
          </a:p>
          <a:p>
            <a:pPr algn="ctr"/>
            <a:r>
              <a:rPr lang="he-IL" sz="2200" dirty="0" smtClean="0">
                <a:solidFill>
                  <a:srgbClr val="000000"/>
                </a:solidFill>
                <a:latin typeface="Arial" panose="020B0604020202020204" pitchFamily="34" charset="0"/>
              </a:rPr>
              <a:t>(חישת טמפרטורה)</a:t>
            </a:r>
            <a:endParaRPr lang="he-IL" sz="2400" dirty="0"/>
          </a:p>
        </p:txBody>
      </p:sp>
      <p:sp>
        <p:nvSpPr>
          <p:cNvPr id="171" name="Google Shape;171;g116e5fbe8d8_0_28"/>
          <p:cNvSpPr/>
          <p:nvPr/>
        </p:nvSpPr>
        <p:spPr>
          <a:xfrm>
            <a:off x="6859896" y="3893574"/>
            <a:ext cx="2241600" cy="908876"/>
          </a:xfrm>
          <a:prstGeom prst="flowChartAlternate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he-IL" sz="2100" dirty="0">
                <a:solidFill>
                  <a:srgbClr val="000000"/>
                </a:solidFill>
                <a:latin typeface="Arial" panose="020B0604020202020204" pitchFamily="34" charset="0"/>
              </a:rPr>
              <a:t>מוח</a:t>
            </a:r>
            <a:endParaRPr lang="he-IL" sz="2400" dirty="0"/>
          </a:p>
          <a:p>
            <a:pPr algn="ctr"/>
            <a:r>
              <a:rPr lang="he-IL" sz="2100" dirty="0">
                <a:solidFill>
                  <a:srgbClr val="000000"/>
                </a:solidFill>
                <a:latin typeface="Arial" panose="020B0604020202020204" pitchFamily="34" charset="0"/>
              </a:rPr>
              <a:t>(קבלת החלטות</a:t>
            </a:r>
            <a:r>
              <a:rPr lang="he-IL" sz="2100" dirty="0" smtClean="0">
                <a:solidFill>
                  <a:srgbClr val="000000"/>
                </a:solidFill>
                <a:latin typeface="Arial" panose="020B0604020202020204" pitchFamily="34" charset="0"/>
              </a:rPr>
              <a:t>)</a:t>
            </a:r>
            <a:endParaRPr lang="he-IL" sz="2400" dirty="0"/>
          </a:p>
        </p:txBody>
      </p:sp>
      <p:sp>
        <p:nvSpPr>
          <p:cNvPr id="172" name="Google Shape;172;g116e5fbe8d8_0_28"/>
          <p:cNvSpPr/>
          <p:nvPr/>
        </p:nvSpPr>
        <p:spPr>
          <a:xfrm rot="10800000">
            <a:off x="2689275" y="3227025"/>
            <a:ext cx="1408800" cy="5280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g116e5fbe8d8_0_28"/>
          <p:cNvSpPr/>
          <p:nvPr/>
        </p:nvSpPr>
        <p:spPr>
          <a:xfrm>
            <a:off x="4265975" y="4688850"/>
            <a:ext cx="1977300" cy="1055573"/>
          </a:xfrm>
          <a:prstGeom prst="flowChartAlternate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he-IL" sz="2200" dirty="0" smtClean="0">
                <a:solidFill>
                  <a:srgbClr val="000000"/>
                </a:solidFill>
                <a:latin typeface="Arial" panose="020B0604020202020204" pitchFamily="34" charset="0"/>
              </a:rPr>
              <a:t>שרירים (רעד) או</a:t>
            </a:r>
            <a:endParaRPr lang="he-IL" sz="2400" dirty="0"/>
          </a:p>
          <a:p>
            <a:pPr algn="ctr"/>
            <a:r>
              <a:rPr lang="he-IL" sz="2200" dirty="0" smtClean="0">
                <a:solidFill>
                  <a:srgbClr val="000000"/>
                </a:solidFill>
                <a:latin typeface="Arial" panose="020B0604020202020204" pitchFamily="34" charset="0"/>
              </a:rPr>
              <a:t>בלוטות זיעה</a:t>
            </a:r>
            <a:endParaRPr lang="he-IL" sz="2400" dirty="0"/>
          </a:p>
        </p:txBody>
      </p:sp>
      <p:sp>
        <p:nvSpPr>
          <p:cNvPr id="174" name="Google Shape;174;g116e5fbe8d8_0_28"/>
          <p:cNvSpPr/>
          <p:nvPr/>
        </p:nvSpPr>
        <p:spPr>
          <a:xfrm>
            <a:off x="2689275" y="4967950"/>
            <a:ext cx="1576700" cy="5280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g116e5fbe8d8_0_28"/>
          <p:cNvSpPr/>
          <p:nvPr/>
        </p:nvSpPr>
        <p:spPr>
          <a:xfrm>
            <a:off x="632153" y="3237799"/>
            <a:ext cx="2241600" cy="2259300"/>
          </a:xfrm>
          <a:prstGeom prst="flowChartConnector">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2300"/>
              <a:buFont typeface="Arial"/>
              <a:buNone/>
            </a:pPr>
            <a:r>
              <a:rPr lang="x-none" sz="2300" b="0" i="0" u="none" strike="noStrike" cap="none" dirty="0">
                <a:solidFill>
                  <a:srgbClr val="000000"/>
                </a:solidFill>
                <a:latin typeface="Arial"/>
                <a:ea typeface="Arial"/>
                <a:cs typeface="Arial"/>
                <a:sym typeface="Arial"/>
              </a:rPr>
              <a:t>טמפרטורת הגוף</a:t>
            </a:r>
            <a:endParaRPr sz="2300" b="0" i="0" u="none" strike="noStrike" cap="none" dirty="0">
              <a:solidFill>
                <a:srgbClr val="000000"/>
              </a:solidFill>
              <a:latin typeface="Arial"/>
              <a:ea typeface="Arial"/>
              <a:cs typeface="Arial"/>
              <a:sym typeface="Arial"/>
            </a:endParaRPr>
          </a:p>
        </p:txBody>
      </p:sp>
      <p:sp>
        <p:nvSpPr>
          <p:cNvPr id="176" name="Google Shape;176;g116e5fbe8d8_0_28"/>
          <p:cNvSpPr/>
          <p:nvPr/>
        </p:nvSpPr>
        <p:spPr>
          <a:xfrm rot="10800000" flipH="1">
            <a:off x="6469625" y="3386800"/>
            <a:ext cx="1695549" cy="506774"/>
          </a:xfrm>
          <a:prstGeom prst="bentUpArrow">
            <a:avLst>
              <a:gd name="adj1" fmla="val 25000"/>
              <a:gd name="adj2" fmla="val 25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g116e5fbe8d8_0_28"/>
          <p:cNvSpPr/>
          <p:nvPr/>
        </p:nvSpPr>
        <p:spPr>
          <a:xfrm rot="-5400000" flipH="1">
            <a:off x="6864026" y="4189612"/>
            <a:ext cx="599824" cy="1825501"/>
          </a:xfrm>
          <a:prstGeom prst="bentUpArrow">
            <a:avLst>
              <a:gd name="adj1" fmla="val 25000"/>
              <a:gd name="adj2" fmla="val 25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75259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116e5fbe8d8_0_45"/>
          <p:cNvSpPr txBox="1">
            <a:spLocks noGrp="1"/>
          </p:cNvSpPr>
          <p:nvPr>
            <p:ph type="title"/>
          </p:nvPr>
        </p:nvSpPr>
        <p:spPr>
          <a:xfrm>
            <a:off x="845175" y="-147250"/>
            <a:ext cx="7886700" cy="11082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a:t>תרשים מלבנים</a:t>
            </a:r>
            <a:endParaRPr/>
          </a:p>
        </p:txBody>
      </p:sp>
      <p:sp>
        <p:nvSpPr>
          <p:cNvPr id="184" name="Google Shape;184;g116e5fbe8d8_0_45"/>
          <p:cNvSpPr txBox="1"/>
          <p:nvPr/>
        </p:nvSpPr>
        <p:spPr>
          <a:xfrm>
            <a:off x="1039050" y="804825"/>
            <a:ext cx="7886700" cy="1569630"/>
          </a:xfrm>
          <a:prstGeom prst="rect">
            <a:avLst/>
          </a:prstGeom>
          <a:noFill/>
          <a:ln>
            <a:noFill/>
          </a:ln>
        </p:spPr>
        <p:txBody>
          <a:bodyPr spcFirstLastPara="1" wrap="square" lIns="91425" tIns="91425" rIns="91425" bIns="91425" anchor="t" anchorCtr="0">
            <a:spAutoFit/>
          </a:bodyPr>
          <a:lstStyle/>
          <a:p>
            <a:pPr fontAlgn="base"/>
            <a:r>
              <a:rPr lang="he-IL" dirty="0" smtClean="0">
                <a:solidFill>
                  <a:srgbClr val="000000"/>
                </a:solidFill>
                <a:latin typeface="Arial" panose="020B0604020202020204" pitchFamily="34" charset="0"/>
              </a:rPr>
              <a:t>זוהי דרך </a:t>
            </a:r>
            <a:r>
              <a:rPr lang="he-IL" dirty="0">
                <a:solidFill>
                  <a:srgbClr val="000000"/>
                </a:solidFill>
                <a:latin typeface="Arial" panose="020B0604020202020204" pitchFamily="34" charset="0"/>
              </a:rPr>
              <a:t>נוחה ופשוטה להציג מבנה של </a:t>
            </a:r>
            <a:r>
              <a:rPr lang="he-IL" dirty="0" smtClean="0">
                <a:solidFill>
                  <a:srgbClr val="000000"/>
                </a:solidFill>
                <a:latin typeface="Arial" panose="020B0604020202020204" pitchFamily="34" charset="0"/>
              </a:rPr>
              <a:t>מערכות.</a:t>
            </a:r>
            <a:endParaRPr lang="he-IL" dirty="0">
              <a:solidFill>
                <a:srgbClr val="000000"/>
              </a:solidFill>
              <a:latin typeface="Arial" panose="020B0604020202020204" pitchFamily="34" charset="0"/>
            </a:endParaRPr>
          </a:p>
          <a:p>
            <a:pPr fontAlgn="base"/>
            <a:endParaRPr lang="he-IL" dirty="0" smtClean="0">
              <a:solidFill>
                <a:srgbClr val="000000"/>
              </a:solidFill>
              <a:latin typeface="Arial" panose="020B0604020202020204" pitchFamily="34" charset="0"/>
            </a:endParaRPr>
          </a:p>
          <a:p>
            <a:pPr fontAlgn="base"/>
            <a:r>
              <a:rPr lang="he-IL" dirty="0" smtClean="0">
                <a:solidFill>
                  <a:srgbClr val="000000"/>
                </a:solidFill>
                <a:latin typeface="Arial" panose="020B0604020202020204" pitchFamily="34" charset="0"/>
              </a:rPr>
              <a:t>התרשים כולל:</a:t>
            </a:r>
            <a:endParaRPr lang="he-IL" dirty="0">
              <a:solidFill>
                <a:srgbClr val="000000"/>
              </a:solidFill>
              <a:latin typeface="Arial" panose="020B0604020202020204" pitchFamily="34" charset="0"/>
            </a:endParaRPr>
          </a:p>
          <a:p>
            <a:pPr marL="742950" lvl="1" indent="-285750" fontAlgn="base">
              <a:buFont typeface="Arial" panose="020B0604020202020204" pitchFamily="34" charset="0"/>
              <a:buChar char="•"/>
            </a:pPr>
            <a:r>
              <a:rPr lang="he-IL" dirty="0">
                <a:solidFill>
                  <a:srgbClr val="000000"/>
                </a:solidFill>
                <a:latin typeface="Arial" panose="020B0604020202020204" pitchFamily="34" charset="0"/>
              </a:rPr>
              <a:t>מלבנים (מרכיבי המערכת)</a:t>
            </a:r>
          </a:p>
          <a:p>
            <a:pPr marL="742950" lvl="1" indent="-285750" fontAlgn="base">
              <a:buFont typeface="Arial" panose="020B0604020202020204" pitchFamily="34" charset="0"/>
              <a:buChar char="•"/>
            </a:pPr>
            <a:r>
              <a:rPr lang="he-IL" dirty="0">
                <a:solidFill>
                  <a:srgbClr val="000000"/>
                </a:solidFill>
                <a:latin typeface="Arial" panose="020B0604020202020204" pitchFamily="34" charset="0"/>
              </a:rPr>
              <a:t>חיצים (העברת מידע </a:t>
            </a:r>
            <a:r>
              <a:rPr lang="he-IL" dirty="0" smtClean="0">
                <a:solidFill>
                  <a:srgbClr val="000000"/>
                </a:solidFill>
                <a:latin typeface="Arial" panose="020B0604020202020204" pitchFamily="34" charset="0"/>
              </a:rPr>
              <a:t>\ חומר \ </a:t>
            </a:r>
            <a:r>
              <a:rPr lang="he-IL" dirty="0">
                <a:solidFill>
                  <a:srgbClr val="000000"/>
                </a:solidFill>
                <a:latin typeface="Arial" panose="020B0604020202020204" pitchFamily="34" charset="0"/>
              </a:rPr>
              <a:t>אנרגיה</a:t>
            </a:r>
            <a:r>
              <a:rPr lang="he-IL" dirty="0" smtClean="0">
                <a:solidFill>
                  <a:srgbClr val="000000"/>
                </a:solidFill>
                <a:latin typeface="Arial" panose="020B0604020202020204" pitchFamily="34" charset="0"/>
              </a:rPr>
              <a:t>)</a:t>
            </a:r>
            <a:endParaRPr lang="he-IL" dirty="0">
              <a:solidFill>
                <a:srgbClr val="000000"/>
              </a:solidFill>
              <a:latin typeface="Arial" panose="020B0604020202020204" pitchFamily="34" charset="0"/>
            </a:endParaRPr>
          </a:p>
        </p:txBody>
      </p:sp>
      <p:pic>
        <p:nvPicPr>
          <p:cNvPr id="185" name="Google Shape;185;g116e5fbe8d8_0_45"/>
          <p:cNvPicPr preferRelativeResize="0"/>
          <p:nvPr/>
        </p:nvPicPr>
        <p:blipFill rotWithShape="1">
          <a:blip r:embed="rId3">
            <a:alphaModFix/>
          </a:blip>
          <a:srcRect/>
          <a:stretch/>
        </p:blipFill>
        <p:spPr>
          <a:xfrm>
            <a:off x="1559852" y="2725267"/>
            <a:ext cx="6648450" cy="2667000"/>
          </a:xfrm>
          <a:prstGeom prst="rect">
            <a:avLst/>
          </a:prstGeom>
          <a:noFill/>
          <a:ln>
            <a:noFill/>
          </a:ln>
        </p:spPr>
      </p:pic>
    </p:spTree>
    <p:extLst>
      <p:ext uri="{BB962C8B-B14F-4D97-AF65-F5344CB8AC3E}">
        <p14:creationId xmlns:p14="http://schemas.microsoft.com/office/powerpoint/2010/main" val="145926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116e5fbe8d8_0_45"/>
          <p:cNvSpPr txBox="1">
            <a:spLocks noGrp="1"/>
          </p:cNvSpPr>
          <p:nvPr>
            <p:ph type="title"/>
          </p:nvPr>
        </p:nvSpPr>
        <p:spPr>
          <a:xfrm>
            <a:off x="845175" y="-147250"/>
            <a:ext cx="7886700" cy="11082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a:t>תרשים מלבנים</a:t>
            </a:r>
            <a:endParaRPr/>
          </a:p>
        </p:txBody>
      </p:sp>
      <p:sp>
        <p:nvSpPr>
          <p:cNvPr id="184" name="Google Shape;184;g116e5fbe8d8_0_45"/>
          <p:cNvSpPr txBox="1"/>
          <p:nvPr/>
        </p:nvSpPr>
        <p:spPr>
          <a:xfrm>
            <a:off x="1039050" y="804825"/>
            <a:ext cx="7886700" cy="1979999"/>
          </a:xfrm>
          <a:prstGeom prst="rect">
            <a:avLst/>
          </a:prstGeom>
          <a:noFill/>
          <a:ln>
            <a:noFill/>
          </a:ln>
        </p:spPr>
        <p:txBody>
          <a:bodyPr spcFirstLastPara="1" wrap="square" lIns="91425" tIns="91425" rIns="91425" bIns="91425" anchor="t" anchorCtr="0">
            <a:spAutoFit/>
          </a:bodyPr>
          <a:lstStyle/>
          <a:p>
            <a:pPr marL="285750" indent="-285750" fontAlgn="base">
              <a:buFont typeface="Arial" panose="020B0604020202020204" pitchFamily="34" charset="0"/>
              <a:buChar char="•"/>
            </a:pPr>
            <a:endParaRPr lang="he-IL" dirty="0" smtClean="0">
              <a:solidFill>
                <a:srgbClr val="000000"/>
              </a:solidFill>
              <a:latin typeface="Arial" panose="020B0604020202020204" pitchFamily="34" charset="0"/>
            </a:endParaRPr>
          </a:p>
          <a:p>
            <a:pPr fontAlgn="base"/>
            <a:r>
              <a:rPr lang="he-IL" dirty="0" smtClean="0">
                <a:solidFill>
                  <a:srgbClr val="000000"/>
                </a:solidFill>
                <a:latin typeface="Arial" panose="020B0604020202020204" pitchFamily="34" charset="0"/>
              </a:rPr>
              <a:t>בואו </a:t>
            </a:r>
            <a:r>
              <a:rPr lang="he-IL" dirty="0">
                <a:solidFill>
                  <a:srgbClr val="000000"/>
                </a:solidFill>
                <a:latin typeface="Arial" panose="020B0604020202020204" pitchFamily="34" charset="0"/>
              </a:rPr>
              <a:t>נתרגל </a:t>
            </a:r>
            <a:r>
              <a:rPr lang="he-IL" dirty="0" smtClean="0">
                <a:solidFill>
                  <a:srgbClr val="000000"/>
                </a:solidFill>
                <a:latin typeface="Arial" panose="020B0604020202020204" pitchFamily="34" charset="0"/>
              </a:rPr>
              <a:t>קצת:</a:t>
            </a:r>
            <a:endParaRPr lang="he-IL" dirty="0">
              <a:solidFill>
                <a:srgbClr val="000000"/>
              </a:solidFill>
              <a:latin typeface="Arial" panose="020B0604020202020204" pitchFamily="34" charset="0"/>
            </a:endParaRPr>
          </a:p>
          <a:p>
            <a:pPr marL="742950" lvl="1" indent="-285750" fontAlgn="base">
              <a:buFont typeface="Arial" panose="020B0604020202020204" pitchFamily="34" charset="0"/>
              <a:buChar char="•"/>
            </a:pPr>
            <a:r>
              <a:rPr lang="he-IL" dirty="0">
                <a:solidFill>
                  <a:srgbClr val="000000"/>
                </a:solidFill>
                <a:latin typeface="Arial" panose="020B0604020202020204" pitchFamily="34" charset="0"/>
              </a:rPr>
              <a:t>כמה יציאות יש לרכיב </a:t>
            </a:r>
            <a:r>
              <a:rPr lang="he-IL" dirty="0" smtClean="0">
                <a:solidFill>
                  <a:srgbClr val="000000"/>
                </a:solidFill>
                <a:latin typeface="Arial" panose="020B0604020202020204" pitchFamily="34" charset="0"/>
              </a:rPr>
              <a:t>1? </a:t>
            </a:r>
            <a:r>
              <a:rPr lang="he-IL" dirty="0">
                <a:solidFill>
                  <a:srgbClr val="000000"/>
                </a:solidFill>
                <a:latin typeface="Arial" panose="020B0604020202020204" pitchFamily="34" charset="0"/>
              </a:rPr>
              <a:t>כמה כניסות?</a:t>
            </a:r>
          </a:p>
          <a:p>
            <a:pPr marL="742950" lvl="1" indent="-285750" fontAlgn="base">
              <a:buFont typeface="Arial" panose="020B0604020202020204" pitchFamily="34" charset="0"/>
              <a:buChar char="•"/>
            </a:pPr>
            <a:r>
              <a:rPr lang="he-IL" dirty="0">
                <a:solidFill>
                  <a:srgbClr val="000000"/>
                </a:solidFill>
                <a:latin typeface="Arial" panose="020B0604020202020204" pitchFamily="34" charset="0"/>
              </a:rPr>
              <a:t>מאילו רכיבים מקבל רכיב 4 מידע\חומר\אנרגיה?</a:t>
            </a:r>
          </a:p>
          <a:p>
            <a:pPr marL="742950" lvl="1" indent="-285750" fontAlgn="base">
              <a:buFont typeface="Arial" panose="020B0604020202020204" pitchFamily="34" charset="0"/>
              <a:buChar char="•"/>
            </a:pPr>
            <a:r>
              <a:rPr lang="he-IL" dirty="0">
                <a:solidFill>
                  <a:srgbClr val="000000"/>
                </a:solidFill>
                <a:latin typeface="Arial" panose="020B0604020202020204" pitchFamily="34" charset="0"/>
              </a:rPr>
              <a:t>לגבי רכיב 5 - מאיזה רכיב הוא מקבל מידע\חומר\אנרגיה ולמי הוא מעביר?</a:t>
            </a:r>
          </a:p>
          <a:p>
            <a:pPr marL="1257300" marR="0" lvl="0" indent="-342900" algn="r" rtl="1">
              <a:lnSpc>
                <a:spcPct val="100000"/>
              </a:lnSpc>
              <a:spcBef>
                <a:spcPts val="800"/>
              </a:spcBef>
              <a:spcAft>
                <a:spcPts val="0"/>
              </a:spcAft>
              <a:buClr>
                <a:srgbClr val="000000"/>
              </a:buClr>
              <a:buSzPts val="2000"/>
              <a:buFont typeface="Arial" panose="020B0604020202020204" pitchFamily="34" charset="0"/>
              <a:buChar char="•"/>
            </a:pPr>
            <a:endParaRPr sz="2000" b="0" i="0" u="none" strike="noStrike" cap="none" dirty="0">
              <a:solidFill>
                <a:srgbClr val="000000"/>
              </a:solidFill>
              <a:latin typeface="Arial"/>
              <a:ea typeface="Arial"/>
              <a:cs typeface="Arial"/>
              <a:sym typeface="Arial"/>
            </a:endParaRPr>
          </a:p>
        </p:txBody>
      </p:sp>
      <p:pic>
        <p:nvPicPr>
          <p:cNvPr id="5" name="Google Shape;185;g116e5fbe8d8_0_45"/>
          <p:cNvPicPr preferRelativeResize="0"/>
          <p:nvPr/>
        </p:nvPicPr>
        <p:blipFill rotWithShape="1">
          <a:blip r:embed="rId3">
            <a:alphaModFix/>
          </a:blip>
          <a:srcRect/>
          <a:stretch/>
        </p:blipFill>
        <p:spPr>
          <a:xfrm>
            <a:off x="1559852" y="2725267"/>
            <a:ext cx="6648450" cy="2667000"/>
          </a:xfrm>
          <a:prstGeom prst="rect">
            <a:avLst/>
          </a:prstGeom>
          <a:noFill/>
          <a:ln>
            <a:noFill/>
          </a:ln>
        </p:spPr>
      </p:pic>
    </p:spTree>
    <p:extLst>
      <p:ext uri="{BB962C8B-B14F-4D97-AF65-F5344CB8AC3E}">
        <p14:creationId xmlns:p14="http://schemas.microsoft.com/office/powerpoint/2010/main" val="39420732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116e5fbe8d8_0_54"/>
          <p:cNvSpPr txBox="1">
            <a:spLocks noGrp="1"/>
          </p:cNvSpPr>
          <p:nvPr>
            <p:ph type="title"/>
          </p:nvPr>
        </p:nvSpPr>
        <p:spPr>
          <a:xfrm>
            <a:off x="845175" y="-147250"/>
            <a:ext cx="7886700" cy="11082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he-IL" dirty="0" smtClean="0"/>
              <a:t>תרשים מלבנים של </a:t>
            </a:r>
            <a:r>
              <a:rPr lang="x-none" dirty="0" smtClean="0"/>
              <a:t>מערכת </a:t>
            </a:r>
            <a:r>
              <a:rPr lang="x-none" dirty="0"/>
              <a:t>בקרה</a:t>
            </a:r>
            <a:endParaRPr dirty="0"/>
          </a:p>
        </p:txBody>
      </p:sp>
      <p:sp>
        <p:nvSpPr>
          <p:cNvPr id="192" name="Google Shape;192;g116e5fbe8d8_0_54"/>
          <p:cNvSpPr txBox="1"/>
          <p:nvPr/>
        </p:nvSpPr>
        <p:spPr>
          <a:xfrm>
            <a:off x="1039050" y="804825"/>
            <a:ext cx="7886700" cy="800189"/>
          </a:xfrm>
          <a:prstGeom prst="rect">
            <a:avLst/>
          </a:prstGeom>
          <a:noFill/>
          <a:ln>
            <a:noFill/>
          </a:ln>
        </p:spPr>
        <p:txBody>
          <a:bodyPr spcFirstLastPara="1" wrap="square" lIns="91425" tIns="91425" rIns="91425" bIns="91425" anchor="t" anchorCtr="0">
            <a:spAutoFit/>
          </a:bodyPr>
          <a:lstStyle/>
          <a:p>
            <a:r>
              <a:rPr lang="he-IL" sz="2000" dirty="0" smtClean="0">
                <a:solidFill>
                  <a:srgbClr val="000000"/>
                </a:solidFill>
                <a:latin typeface="Arial" panose="020B0604020202020204" pitchFamily="34" charset="0"/>
              </a:rPr>
              <a:t>מערכת הבקרה של שמירת הטמפרטורה בגופנו ניתנת לתיאור בעזרת תרשים המלבנים הבא:</a:t>
            </a:r>
            <a:endParaRPr lang="he-IL" sz="2000" dirty="0"/>
          </a:p>
        </p:txBody>
      </p:sp>
      <p:grpSp>
        <p:nvGrpSpPr>
          <p:cNvPr id="5" name="קבוצה 4"/>
          <p:cNvGrpSpPr/>
          <p:nvPr/>
        </p:nvGrpSpPr>
        <p:grpSpPr>
          <a:xfrm>
            <a:off x="1039050" y="1577456"/>
            <a:ext cx="7114350" cy="3886202"/>
            <a:chOff x="1039050" y="1577456"/>
            <a:chExt cx="7114350" cy="3886202"/>
          </a:xfrm>
        </p:grpSpPr>
        <p:grpSp>
          <p:nvGrpSpPr>
            <p:cNvPr id="18" name="Group 17"/>
            <p:cNvGrpSpPr/>
            <p:nvPr/>
          </p:nvGrpSpPr>
          <p:grpSpPr>
            <a:xfrm>
              <a:off x="1039050" y="1577457"/>
              <a:ext cx="6813399" cy="3886201"/>
              <a:chOff x="1039050" y="1577457"/>
              <a:chExt cx="6813399" cy="3886201"/>
            </a:xfrm>
          </p:grpSpPr>
          <p:pic>
            <p:nvPicPr>
              <p:cNvPr id="1026" name="Picture 2" descr="https://lh6.googleusercontent.com/z4lLrUDNnb_t5w9HMdj91ZbiTgrw9iPEuJE5r5-quDEPDlONlwYig5_wQIQfkr11llaxEoxJxyYvMmkAMFnPDOvxWwdy8w436vU52j4AQYuRqdk3sqdyRe7wWag5_3NkFGl2o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050" y="1577457"/>
                <a:ext cx="6648450" cy="3886201"/>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4772623" y="2625213"/>
                <a:ext cx="1055652" cy="694661"/>
                <a:chOff x="4780574" y="2625213"/>
                <a:chExt cx="1055652" cy="694661"/>
              </a:xfrm>
              <a:effectLst>
                <a:glow rad="228600">
                  <a:schemeClr val="accent4">
                    <a:satMod val="175000"/>
                    <a:alpha val="40000"/>
                  </a:schemeClr>
                </a:glow>
              </a:effectLst>
            </p:grpSpPr>
            <p:sp>
              <p:nvSpPr>
                <p:cNvPr id="7" name="Rounded Rectangle 6"/>
                <p:cNvSpPr/>
                <p:nvPr/>
              </p:nvSpPr>
              <p:spPr>
                <a:xfrm>
                  <a:off x="4813886" y="2625213"/>
                  <a:ext cx="1022340" cy="694661"/>
                </a:xfrm>
                <a:prstGeom prst="roundRect">
                  <a:avLst/>
                </a:prstGeom>
                <a:solidFill>
                  <a:srgbClr val="FFF3CD"/>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780574" y="2656777"/>
                  <a:ext cx="1055652" cy="584775"/>
                </a:xfrm>
                <a:prstGeom prst="rect">
                  <a:avLst/>
                </a:prstGeom>
                <a:noFill/>
                <a:ln>
                  <a:noFill/>
                </a:ln>
              </p:spPr>
              <p:txBody>
                <a:bodyPr wrap="square" rtlCol="0">
                  <a:spAutoFit/>
                </a:bodyPr>
                <a:lstStyle/>
                <a:p>
                  <a:pPr algn="ctr"/>
                  <a:r>
                    <a:rPr lang="he-IL" sz="1200" dirty="0" smtClean="0"/>
                    <a:t>חיישנים </a:t>
                  </a:r>
                </a:p>
                <a:p>
                  <a:pPr algn="ctr"/>
                  <a:r>
                    <a:rPr lang="he-IL" sz="1000" dirty="0" smtClean="0"/>
                    <a:t>(חיישן טמפרטורה במח)</a:t>
                  </a:r>
                  <a:endParaRPr lang="en-US" sz="1000" dirty="0"/>
                </a:p>
              </p:txBody>
            </p:sp>
          </p:grpSp>
          <p:grpSp>
            <p:nvGrpSpPr>
              <p:cNvPr id="11" name="Group 10"/>
              <p:cNvGrpSpPr/>
              <p:nvPr/>
            </p:nvGrpSpPr>
            <p:grpSpPr>
              <a:xfrm>
                <a:off x="6434338" y="3311924"/>
                <a:ext cx="1418111" cy="500406"/>
                <a:chOff x="6434338" y="3545161"/>
                <a:chExt cx="1418111" cy="597181"/>
              </a:xfrm>
            </p:grpSpPr>
            <p:sp>
              <p:nvSpPr>
                <p:cNvPr id="16" name="Rounded Rectangle 15"/>
                <p:cNvSpPr/>
                <p:nvPr/>
              </p:nvSpPr>
              <p:spPr>
                <a:xfrm>
                  <a:off x="6479088" y="3545161"/>
                  <a:ext cx="1373361" cy="597181"/>
                </a:xfrm>
                <a:prstGeom prst="roundRect">
                  <a:avLst/>
                </a:prstGeom>
                <a:solidFill>
                  <a:srgbClr val="D9E8FB"/>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434338" y="3572296"/>
                  <a:ext cx="1418111" cy="438581"/>
                </a:xfrm>
                <a:prstGeom prst="rect">
                  <a:avLst/>
                </a:prstGeom>
                <a:noFill/>
                <a:ln>
                  <a:noFill/>
                </a:ln>
              </p:spPr>
              <p:txBody>
                <a:bodyPr wrap="square" rtlCol="0">
                  <a:spAutoFit/>
                </a:bodyPr>
                <a:lstStyle/>
                <a:p>
                  <a:pPr algn="ctr"/>
                  <a:r>
                    <a:rPr lang="he-IL" sz="1200" dirty="0" smtClean="0"/>
                    <a:t>מערכת עיבוד</a:t>
                  </a:r>
                </a:p>
                <a:p>
                  <a:pPr algn="ctr"/>
                  <a:r>
                    <a:rPr lang="he-IL" sz="1000" dirty="0" smtClean="0"/>
                    <a:t>(מח)</a:t>
                  </a:r>
                  <a:endParaRPr lang="en-US" sz="700" dirty="0"/>
                </a:p>
              </p:txBody>
            </p:sp>
          </p:grpSp>
          <p:grpSp>
            <p:nvGrpSpPr>
              <p:cNvPr id="12" name="Group 11"/>
              <p:cNvGrpSpPr/>
              <p:nvPr/>
            </p:nvGrpSpPr>
            <p:grpSpPr>
              <a:xfrm>
                <a:off x="4805935" y="3894249"/>
                <a:ext cx="1149592" cy="694661"/>
                <a:chOff x="6045587" y="4092859"/>
                <a:chExt cx="1149592" cy="694661"/>
              </a:xfrm>
            </p:grpSpPr>
            <p:sp>
              <p:nvSpPr>
                <p:cNvPr id="20" name="Rounded Rectangle 19"/>
                <p:cNvSpPr/>
                <p:nvPr/>
              </p:nvSpPr>
              <p:spPr>
                <a:xfrm>
                  <a:off x="6081863" y="4092859"/>
                  <a:ext cx="1113316" cy="694661"/>
                </a:xfrm>
                <a:prstGeom prst="roundRect">
                  <a:avLst/>
                </a:prstGeom>
                <a:solidFill>
                  <a:srgbClr val="D5E8D4"/>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045587" y="4124423"/>
                  <a:ext cx="1149592" cy="584775"/>
                </a:xfrm>
                <a:prstGeom prst="rect">
                  <a:avLst/>
                </a:prstGeom>
                <a:noFill/>
                <a:ln>
                  <a:noFill/>
                </a:ln>
              </p:spPr>
              <p:txBody>
                <a:bodyPr wrap="square" rtlCol="0">
                  <a:spAutoFit/>
                </a:bodyPr>
                <a:lstStyle/>
                <a:p>
                  <a:pPr algn="ctr"/>
                  <a:r>
                    <a:rPr lang="he-IL" sz="1200" dirty="0" smtClean="0"/>
                    <a:t>מפעילים </a:t>
                  </a:r>
                </a:p>
                <a:p>
                  <a:pPr algn="ctr"/>
                  <a:r>
                    <a:rPr lang="he-IL" sz="1000" dirty="0" smtClean="0"/>
                    <a:t>(בלוטות זיעה, שרירי רעד)</a:t>
                  </a:r>
                  <a:endParaRPr lang="en-US" sz="1000" dirty="0"/>
                </a:p>
              </p:txBody>
            </p:sp>
          </p:grpSp>
        </p:grpSp>
        <p:sp>
          <p:nvSpPr>
            <p:cNvPr id="4" name="מלבן 3"/>
            <p:cNvSpPr/>
            <p:nvPr/>
          </p:nvSpPr>
          <p:spPr>
            <a:xfrm>
              <a:off x="7687500" y="1577457"/>
              <a:ext cx="465900" cy="3883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055806" y="1913025"/>
              <a:ext cx="2580968" cy="3362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1039050" y="1577456"/>
              <a:ext cx="6813399" cy="3886201"/>
              <a:chOff x="1039050" y="1577456"/>
              <a:chExt cx="6813399" cy="3886201"/>
            </a:xfrm>
          </p:grpSpPr>
          <p:grpSp>
            <p:nvGrpSpPr>
              <p:cNvPr id="27" name="Group 26"/>
              <p:cNvGrpSpPr/>
              <p:nvPr/>
            </p:nvGrpSpPr>
            <p:grpSpPr>
              <a:xfrm>
                <a:off x="1039050" y="1577456"/>
                <a:ext cx="6813399" cy="3886201"/>
                <a:chOff x="1039050" y="1577457"/>
                <a:chExt cx="6813399" cy="3886201"/>
              </a:xfrm>
            </p:grpSpPr>
            <p:pic>
              <p:nvPicPr>
                <p:cNvPr id="28" name="Picture 2" descr="https://lh6.googleusercontent.com/z4lLrUDNnb_t5w9HMdj91ZbiTgrw9iPEuJE5r5-quDEPDlONlwYig5_wQIQfkr11llaxEoxJxyYvMmkAMFnPDOvxWwdy8w436vU52j4AQYuRqdk3sqdyRe7wWag5_3NkFGl2o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050" y="1577457"/>
                  <a:ext cx="6648450" cy="3886201"/>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p:cNvGrpSpPr/>
                <p:nvPr/>
              </p:nvGrpSpPr>
              <p:grpSpPr>
                <a:xfrm>
                  <a:off x="4772623" y="2625213"/>
                  <a:ext cx="1055652" cy="694661"/>
                  <a:chOff x="4780574" y="2625213"/>
                  <a:chExt cx="1055652" cy="694661"/>
                </a:xfrm>
              </p:grpSpPr>
              <p:sp>
                <p:nvSpPr>
                  <p:cNvPr id="36" name="Rounded Rectangle 35"/>
                  <p:cNvSpPr/>
                  <p:nvPr/>
                </p:nvSpPr>
                <p:spPr>
                  <a:xfrm>
                    <a:off x="4813886" y="2625213"/>
                    <a:ext cx="1022340" cy="694661"/>
                  </a:xfrm>
                  <a:prstGeom prst="roundRect">
                    <a:avLst/>
                  </a:prstGeom>
                  <a:solidFill>
                    <a:srgbClr val="FFF3CD"/>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780574" y="2656777"/>
                    <a:ext cx="1055652" cy="584775"/>
                  </a:xfrm>
                  <a:prstGeom prst="rect">
                    <a:avLst/>
                  </a:prstGeom>
                  <a:noFill/>
                  <a:ln>
                    <a:noFill/>
                  </a:ln>
                </p:spPr>
                <p:txBody>
                  <a:bodyPr wrap="square" rtlCol="0">
                    <a:spAutoFit/>
                  </a:bodyPr>
                  <a:lstStyle/>
                  <a:p>
                    <a:pPr algn="ctr"/>
                    <a:r>
                      <a:rPr lang="he-IL" sz="1200" dirty="0" smtClean="0"/>
                      <a:t>חיישנים </a:t>
                    </a:r>
                  </a:p>
                  <a:p>
                    <a:pPr algn="ctr"/>
                    <a:r>
                      <a:rPr lang="he-IL" sz="1000" dirty="0" smtClean="0"/>
                      <a:t>(חיישן טמפרטורה במח)</a:t>
                    </a:r>
                    <a:endParaRPr lang="en-US" sz="1000" dirty="0"/>
                  </a:p>
                </p:txBody>
              </p:sp>
            </p:grpSp>
            <p:grpSp>
              <p:nvGrpSpPr>
                <p:cNvPr id="30" name="Group 29"/>
                <p:cNvGrpSpPr/>
                <p:nvPr/>
              </p:nvGrpSpPr>
              <p:grpSpPr>
                <a:xfrm>
                  <a:off x="6434338" y="3311924"/>
                  <a:ext cx="1418111" cy="500406"/>
                  <a:chOff x="6434338" y="3545161"/>
                  <a:chExt cx="1418111" cy="597181"/>
                </a:xfrm>
              </p:grpSpPr>
              <p:sp>
                <p:nvSpPr>
                  <p:cNvPr id="34" name="Rounded Rectangle 33"/>
                  <p:cNvSpPr/>
                  <p:nvPr/>
                </p:nvSpPr>
                <p:spPr>
                  <a:xfrm>
                    <a:off x="6479088" y="3545161"/>
                    <a:ext cx="1373361" cy="597181"/>
                  </a:xfrm>
                  <a:prstGeom prst="roundRect">
                    <a:avLst/>
                  </a:prstGeom>
                  <a:solidFill>
                    <a:srgbClr val="D9E8FB"/>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6434338" y="3572296"/>
                    <a:ext cx="1418111" cy="514218"/>
                  </a:xfrm>
                  <a:prstGeom prst="rect">
                    <a:avLst/>
                  </a:prstGeom>
                  <a:noFill/>
                  <a:ln>
                    <a:noFill/>
                  </a:ln>
                </p:spPr>
                <p:txBody>
                  <a:bodyPr wrap="square" rtlCol="0">
                    <a:spAutoFit/>
                  </a:bodyPr>
                  <a:lstStyle/>
                  <a:p>
                    <a:pPr algn="ctr"/>
                    <a:r>
                      <a:rPr lang="he-IL" sz="1200" dirty="0" smtClean="0"/>
                      <a:t>מערכת עיבוד</a:t>
                    </a:r>
                  </a:p>
                  <a:p>
                    <a:pPr algn="ctr"/>
                    <a:r>
                      <a:rPr lang="he-IL" sz="1000" dirty="0" smtClean="0"/>
                      <a:t>(מוח)</a:t>
                    </a:r>
                    <a:endParaRPr lang="en-US" sz="700" dirty="0"/>
                  </a:p>
                </p:txBody>
              </p:sp>
            </p:grpSp>
            <p:grpSp>
              <p:nvGrpSpPr>
                <p:cNvPr id="31" name="Group 30"/>
                <p:cNvGrpSpPr/>
                <p:nvPr/>
              </p:nvGrpSpPr>
              <p:grpSpPr>
                <a:xfrm>
                  <a:off x="4805935" y="3894249"/>
                  <a:ext cx="1149592" cy="694661"/>
                  <a:chOff x="6045587" y="4092859"/>
                  <a:chExt cx="1149592" cy="694661"/>
                </a:xfrm>
              </p:grpSpPr>
              <p:sp>
                <p:nvSpPr>
                  <p:cNvPr id="32" name="Rounded Rectangle 31"/>
                  <p:cNvSpPr/>
                  <p:nvPr/>
                </p:nvSpPr>
                <p:spPr>
                  <a:xfrm>
                    <a:off x="6081863" y="4092859"/>
                    <a:ext cx="1113316" cy="694661"/>
                  </a:xfrm>
                  <a:prstGeom prst="roundRect">
                    <a:avLst/>
                  </a:prstGeom>
                  <a:solidFill>
                    <a:srgbClr val="D5E8D4"/>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045587" y="4124423"/>
                    <a:ext cx="1149592" cy="584775"/>
                  </a:xfrm>
                  <a:prstGeom prst="rect">
                    <a:avLst/>
                  </a:prstGeom>
                  <a:noFill/>
                  <a:ln>
                    <a:noFill/>
                  </a:ln>
                </p:spPr>
                <p:txBody>
                  <a:bodyPr wrap="square" rtlCol="0">
                    <a:spAutoFit/>
                  </a:bodyPr>
                  <a:lstStyle/>
                  <a:p>
                    <a:pPr algn="ctr"/>
                    <a:r>
                      <a:rPr lang="he-IL" sz="1200" dirty="0" smtClean="0"/>
                      <a:t>מפעילים </a:t>
                    </a:r>
                  </a:p>
                  <a:p>
                    <a:pPr algn="ctr"/>
                    <a:r>
                      <a:rPr lang="he-IL" sz="1000" dirty="0" smtClean="0"/>
                      <a:t>(בלוטות זיעה, שרירי רעד)</a:t>
                    </a:r>
                    <a:endParaRPr lang="en-US" sz="1000" dirty="0"/>
                  </a:p>
                </p:txBody>
              </p:sp>
            </p:grpSp>
          </p:grpSp>
          <p:sp>
            <p:nvSpPr>
              <p:cNvPr id="38" name="Rectangle 37"/>
              <p:cNvSpPr/>
              <p:nvPr/>
            </p:nvSpPr>
            <p:spPr>
              <a:xfrm>
                <a:off x="4208206" y="2065425"/>
                <a:ext cx="2580968" cy="3362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4128986" y="3984804"/>
              <a:ext cx="309700" cy="276999"/>
            </a:xfrm>
            <a:prstGeom prst="rect">
              <a:avLst/>
            </a:prstGeom>
            <a:noFill/>
          </p:spPr>
          <p:txBody>
            <a:bodyPr wrap="none" rtlCol="0">
              <a:spAutoFit/>
            </a:bodyPr>
            <a:lstStyle/>
            <a:p>
              <a:r>
                <a:rPr lang="he-IL" sz="1200" dirty="0" smtClean="0"/>
                <a:t>או</a:t>
              </a:r>
              <a:endParaRPr lang="en-US" sz="1200" dirty="0"/>
            </a:p>
          </p:txBody>
        </p:sp>
      </p:grpSp>
    </p:spTree>
    <p:extLst>
      <p:ext uri="{BB962C8B-B14F-4D97-AF65-F5344CB8AC3E}">
        <p14:creationId xmlns:p14="http://schemas.microsoft.com/office/powerpoint/2010/main" val="4651605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11565b93550_0_47"/>
          <p:cNvSpPr txBox="1">
            <a:spLocks noGrp="1"/>
          </p:cNvSpPr>
          <p:nvPr>
            <p:ph type="title"/>
          </p:nvPr>
        </p:nvSpPr>
        <p:spPr>
          <a:xfrm>
            <a:off x="825725" y="0"/>
            <a:ext cx="8172000" cy="6261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rgbClr val="282828"/>
              </a:buClr>
              <a:buSzPts val="3500"/>
              <a:buFont typeface="Arial"/>
              <a:buNone/>
            </a:pPr>
            <a:r>
              <a:rPr lang="he-IL" dirty="0" smtClean="0"/>
              <a:t>לצמח יש טווח תנאים אופטימליים - דוגמאות</a:t>
            </a:r>
            <a:endParaRPr sz="3166" b="0" dirty="0">
              <a:solidFill>
                <a:schemeClr val="dk1"/>
              </a:solidFill>
            </a:endParaRPr>
          </a:p>
        </p:txBody>
      </p:sp>
      <p:graphicFrame>
        <p:nvGraphicFramePr>
          <p:cNvPr id="109" name="Google Shape;109;g11565b93550_0_47"/>
          <p:cNvGraphicFramePr/>
          <p:nvPr>
            <p:extLst>
              <p:ext uri="{D42A27DB-BD31-4B8C-83A1-F6EECF244321}">
                <p14:modId xmlns:p14="http://schemas.microsoft.com/office/powerpoint/2010/main" val="1295117760"/>
              </p:ext>
            </p:extLst>
          </p:nvPr>
        </p:nvGraphicFramePr>
        <p:xfrm>
          <a:off x="1445090" y="575592"/>
          <a:ext cx="7615696" cy="5257650"/>
        </p:xfrm>
        <a:graphic>
          <a:graphicData uri="http://schemas.openxmlformats.org/drawingml/2006/table">
            <a:tbl>
              <a:tblPr>
                <a:noFill/>
              </a:tblPr>
              <a:tblGrid>
                <a:gridCol w="2103848"/>
                <a:gridCol w="1685215"/>
                <a:gridCol w="2522481"/>
                <a:gridCol w="1304152"/>
              </a:tblGrid>
              <a:tr h="471709">
                <a:tc>
                  <a:txBody>
                    <a:bodyPr/>
                    <a:lstStyle/>
                    <a:p>
                      <a:pPr marL="0" marR="0" lvl="0" indent="0" algn="r" rtl="1">
                        <a:lnSpc>
                          <a:spcPct val="100000"/>
                        </a:lnSpc>
                        <a:spcBef>
                          <a:spcPts val="0"/>
                        </a:spcBef>
                        <a:spcAft>
                          <a:spcPts val="0"/>
                        </a:spcAft>
                        <a:buClr>
                          <a:srgbClr val="000000"/>
                        </a:buClr>
                        <a:buSzPts val="1900"/>
                        <a:buFont typeface="Arial"/>
                        <a:buNone/>
                      </a:pPr>
                      <a:r>
                        <a:rPr lang="x-none" sz="1900" b="1" u="none" strike="noStrike" cap="none" dirty="0"/>
                        <a:t>הערות</a:t>
                      </a:r>
                      <a:endParaRPr sz="1900" b="1" u="none" strike="noStrike" cap="none" dirty="0"/>
                    </a:p>
                  </a:txBody>
                  <a:tcPr marL="91425" marR="91425" marT="91425" marB="91425"/>
                </a:tc>
                <a:tc>
                  <a:txBody>
                    <a:bodyPr/>
                    <a:lstStyle/>
                    <a:p>
                      <a:pPr marL="0" marR="0" lvl="0" indent="0" algn="r" rtl="1">
                        <a:lnSpc>
                          <a:spcPct val="100000"/>
                        </a:lnSpc>
                        <a:spcBef>
                          <a:spcPts val="0"/>
                        </a:spcBef>
                        <a:spcAft>
                          <a:spcPts val="0"/>
                        </a:spcAft>
                        <a:buClr>
                          <a:srgbClr val="000000"/>
                        </a:buClr>
                        <a:buSzPts val="1900"/>
                        <a:buFont typeface="Arial"/>
                        <a:buNone/>
                      </a:pPr>
                      <a:r>
                        <a:rPr lang="x-none" sz="1900" b="1" u="none" strike="noStrike" cap="none" dirty="0"/>
                        <a:t>כמות נמוכה מדי</a:t>
                      </a:r>
                      <a:endParaRPr sz="1900" b="1" u="none" strike="noStrike" cap="none" dirty="0"/>
                    </a:p>
                  </a:txBody>
                  <a:tcPr marL="91425" marR="91425" marT="91425" marB="91425"/>
                </a:tc>
                <a:tc>
                  <a:txBody>
                    <a:bodyPr/>
                    <a:lstStyle/>
                    <a:p>
                      <a:pPr marL="0" marR="0" lvl="0" indent="0" algn="r" rtl="1">
                        <a:lnSpc>
                          <a:spcPct val="100000"/>
                        </a:lnSpc>
                        <a:spcBef>
                          <a:spcPts val="0"/>
                        </a:spcBef>
                        <a:spcAft>
                          <a:spcPts val="0"/>
                        </a:spcAft>
                        <a:buClr>
                          <a:srgbClr val="000000"/>
                        </a:buClr>
                        <a:buSzPts val="1900"/>
                        <a:buFont typeface="Arial"/>
                        <a:buNone/>
                      </a:pPr>
                      <a:r>
                        <a:rPr lang="x-none" sz="1900" b="1" u="none" strike="noStrike" cap="none"/>
                        <a:t>כמות גבוהה מדי</a:t>
                      </a:r>
                      <a:endParaRPr sz="1900" b="1" u="none" strike="noStrike" cap="none"/>
                    </a:p>
                  </a:txBody>
                  <a:tcPr marL="91425" marR="91425" marT="91425" marB="91425"/>
                </a:tc>
                <a:tc>
                  <a:txBody>
                    <a:bodyPr/>
                    <a:lstStyle/>
                    <a:p>
                      <a:pPr marL="0" marR="0" lvl="0" indent="0" algn="r" rtl="1">
                        <a:lnSpc>
                          <a:spcPct val="100000"/>
                        </a:lnSpc>
                        <a:spcBef>
                          <a:spcPts val="0"/>
                        </a:spcBef>
                        <a:spcAft>
                          <a:spcPts val="0"/>
                        </a:spcAft>
                        <a:buClr>
                          <a:srgbClr val="000000"/>
                        </a:buClr>
                        <a:buSzPts val="1900"/>
                        <a:buFont typeface="Arial"/>
                        <a:buNone/>
                      </a:pPr>
                      <a:r>
                        <a:rPr lang="x-none" sz="1900" b="1" u="none" strike="noStrike" cap="none" dirty="0"/>
                        <a:t>הגורם הנמדד</a:t>
                      </a:r>
                      <a:endParaRPr sz="1900" b="1" u="none" strike="noStrike" cap="none" dirty="0"/>
                    </a:p>
                  </a:txBody>
                  <a:tcPr marL="91425" marR="91425" marT="91425" marB="91425"/>
                </a:tc>
              </a:tr>
              <a:tr h="748172">
                <a:tc>
                  <a:txBody>
                    <a:bodyPr/>
                    <a:lstStyle/>
                    <a:p>
                      <a:pPr marL="0" marR="0" lvl="0" indent="0" algn="l" rtl="0">
                        <a:lnSpc>
                          <a:spcPct val="100000"/>
                        </a:lnSpc>
                        <a:spcBef>
                          <a:spcPts val="0"/>
                        </a:spcBef>
                        <a:spcAft>
                          <a:spcPts val="0"/>
                        </a:spcAft>
                        <a:buClr>
                          <a:srgbClr val="000000"/>
                        </a:buClr>
                        <a:buSzPts val="1900"/>
                        <a:buFont typeface="Arial"/>
                        <a:buNone/>
                      </a:pPr>
                      <a:endParaRPr sz="1900" u="none" strike="noStrike" cap="none" dirty="0"/>
                    </a:p>
                  </a:txBody>
                  <a:tcPr marL="91425" marR="91425" marT="91425" marB="91425"/>
                </a:tc>
                <a:tc>
                  <a:txBody>
                    <a:bodyPr/>
                    <a:lstStyle/>
                    <a:p>
                      <a:pPr marL="0" marR="0" lvl="0" indent="0" algn="r" defTabSz="914400" rtl="1" eaLnBrk="1" fontAlgn="auto" latinLnBrk="0" hangingPunct="1">
                        <a:lnSpc>
                          <a:spcPct val="100000"/>
                        </a:lnSpc>
                        <a:spcBef>
                          <a:spcPts val="0"/>
                        </a:spcBef>
                        <a:spcAft>
                          <a:spcPts val="0"/>
                        </a:spcAft>
                        <a:buClr>
                          <a:srgbClr val="000000"/>
                        </a:buClr>
                        <a:buSzPts val="1900"/>
                        <a:buFont typeface="Arial"/>
                        <a:buNone/>
                        <a:tabLst/>
                        <a:defRPr/>
                      </a:pPr>
                      <a:r>
                        <a:rPr lang="he-IL" sz="1900" u="none" strike="noStrike" cap="none" dirty="0" smtClean="0"/>
                        <a:t>נבילה, פגיעה בפוטוסינתזה</a:t>
                      </a:r>
                    </a:p>
                  </a:txBody>
                  <a:tcPr marL="91425" marR="91425" marT="91425" marB="91425"/>
                </a:tc>
                <a:tc>
                  <a:txBody>
                    <a:bodyPr/>
                    <a:lstStyle/>
                    <a:p>
                      <a:pPr marL="0" marR="0" lvl="0" indent="0" algn="r" defTabSz="914400" rtl="1" eaLnBrk="1" fontAlgn="auto" latinLnBrk="0" hangingPunct="1">
                        <a:lnSpc>
                          <a:spcPct val="100000"/>
                        </a:lnSpc>
                        <a:spcBef>
                          <a:spcPts val="0"/>
                        </a:spcBef>
                        <a:spcAft>
                          <a:spcPts val="0"/>
                        </a:spcAft>
                        <a:buClr>
                          <a:srgbClr val="000000"/>
                        </a:buClr>
                        <a:buSzPts val="1900"/>
                        <a:buFont typeface="Arial"/>
                        <a:buNone/>
                        <a:tabLst/>
                        <a:defRPr/>
                      </a:pPr>
                      <a:r>
                        <a:rPr lang="he-IL" sz="1900" u="none" strike="noStrike" cap="none" dirty="0" smtClean="0"/>
                        <a:t>מחסור בחמצן בשורשים, ריקבון</a:t>
                      </a:r>
                    </a:p>
                  </a:txBody>
                  <a:tcPr marL="91425" marR="91425" marT="91425" marB="91425"/>
                </a:tc>
                <a:tc>
                  <a:txBody>
                    <a:bodyPr/>
                    <a:lstStyle/>
                    <a:p>
                      <a:pPr marL="0" marR="0" lvl="0" indent="0" algn="r" rtl="1">
                        <a:lnSpc>
                          <a:spcPct val="100000"/>
                        </a:lnSpc>
                        <a:spcBef>
                          <a:spcPts val="0"/>
                        </a:spcBef>
                        <a:spcAft>
                          <a:spcPts val="0"/>
                        </a:spcAft>
                        <a:buClr>
                          <a:srgbClr val="000000"/>
                        </a:buClr>
                        <a:buSzPts val="1900"/>
                        <a:buFont typeface="Arial"/>
                        <a:buNone/>
                      </a:pPr>
                      <a:r>
                        <a:rPr lang="x-none" sz="1900" u="none" strike="noStrike" cap="none" dirty="0"/>
                        <a:t>מים</a:t>
                      </a:r>
                      <a:endParaRPr sz="1900" u="none" strike="noStrike" cap="none" dirty="0"/>
                    </a:p>
                  </a:txBody>
                  <a:tcPr marL="91425" marR="91425" marT="91425" marB="91425"/>
                </a:tc>
              </a:tr>
              <a:tr h="748172">
                <a:tc>
                  <a:txBody>
                    <a:bodyPr/>
                    <a:lstStyle/>
                    <a:p>
                      <a:pPr marL="0" marR="0" lvl="0" indent="0" algn="r" rtl="1">
                        <a:lnSpc>
                          <a:spcPct val="100000"/>
                        </a:lnSpc>
                        <a:spcBef>
                          <a:spcPts val="0"/>
                        </a:spcBef>
                        <a:spcAft>
                          <a:spcPts val="0"/>
                        </a:spcAft>
                        <a:buClr>
                          <a:srgbClr val="000000"/>
                        </a:buClr>
                        <a:buSzPts val="1900"/>
                        <a:buFont typeface="Arial"/>
                        <a:buNone/>
                      </a:pPr>
                      <a:r>
                        <a:rPr lang="x-none" sz="1900" u="none" strike="noStrike" cap="none" dirty="0"/>
                        <a:t>קיימים חומרי מזון רבים נוספים</a:t>
                      </a:r>
                      <a:endParaRPr sz="1900" u="none" strike="noStrike" cap="none" dirty="0"/>
                    </a:p>
                  </a:txBody>
                  <a:tcPr marL="91425" marR="91425" marT="91425" marB="91425"/>
                </a:tc>
                <a:tc>
                  <a:txBody>
                    <a:bodyPr/>
                    <a:lstStyle/>
                    <a:p>
                      <a:pPr marL="0" marR="0" lvl="0" indent="0" algn="r" rtl="1">
                        <a:lnSpc>
                          <a:spcPct val="100000"/>
                        </a:lnSpc>
                        <a:spcBef>
                          <a:spcPts val="0"/>
                        </a:spcBef>
                        <a:spcAft>
                          <a:spcPts val="0"/>
                        </a:spcAft>
                        <a:buClr>
                          <a:srgbClr val="000000"/>
                        </a:buClr>
                        <a:buSzPts val="1900"/>
                        <a:buFont typeface="Arial"/>
                        <a:buNone/>
                      </a:pPr>
                      <a:r>
                        <a:rPr lang="x-none" sz="1900" u="none" strike="noStrike" cap="none" dirty="0"/>
                        <a:t>התפתחות איטית של הצמח</a:t>
                      </a:r>
                      <a:endParaRPr sz="1900" u="none" strike="noStrike" cap="none" dirty="0"/>
                    </a:p>
                  </a:txBody>
                  <a:tcPr marL="91425" marR="91425" marT="91425" marB="91425"/>
                </a:tc>
                <a:tc>
                  <a:txBody>
                    <a:bodyPr/>
                    <a:lstStyle/>
                    <a:p>
                      <a:pPr marL="0" marR="0" lvl="0" indent="0" algn="r" rtl="1">
                        <a:lnSpc>
                          <a:spcPct val="100000"/>
                        </a:lnSpc>
                        <a:spcBef>
                          <a:spcPts val="0"/>
                        </a:spcBef>
                        <a:spcAft>
                          <a:spcPts val="0"/>
                        </a:spcAft>
                        <a:buClr>
                          <a:srgbClr val="000000"/>
                        </a:buClr>
                        <a:buSzPts val="1900"/>
                        <a:buFont typeface="Arial"/>
                        <a:buNone/>
                      </a:pPr>
                      <a:r>
                        <a:rPr lang="x-none" sz="1900" u="none" strike="noStrike" cap="none" dirty="0"/>
                        <a:t>דיכוי בספיגה של מינרלים אחרים</a:t>
                      </a:r>
                      <a:endParaRPr sz="1900" u="none" strike="noStrike" cap="none" dirty="0"/>
                    </a:p>
                  </a:txBody>
                  <a:tcPr marL="91425" marR="91425" marT="91425" marB="91425"/>
                </a:tc>
                <a:tc>
                  <a:txBody>
                    <a:bodyPr/>
                    <a:lstStyle/>
                    <a:p>
                      <a:pPr marL="0" marR="0" lvl="0" indent="0" algn="r" rtl="1">
                        <a:lnSpc>
                          <a:spcPct val="100000"/>
                        </a:lnSpc>
                        <a:spcBef>
                          <a:spcPts val="0"/>
                        </a:spcBef>
                        <a:spcAft>
                          <a:spcPts val="0"/>
                        </a:spcAft>
                        <a:buClr>
                          <a:srgbClr val="000000"/>
                        </a:buClr>
                        <a:buSzPts val="1900"/>
                        <a:buFont typeface="Arial"/>
                        <a:buNone/>
                      </a:pPr>
                      <a:r>
                        <a:rPr lang="x-none" sz="1900" u="none" strike="noStrike" cap="none" dirty="0"/>
                        <a:t>מזון -זרחן</a:t>
                      </a:r>
                      <a:endParaRPr sz="1900" u="none" strike="noStrike" cap="none" dirty="0"/>
                    </a:p>
                  </a:txBody>
                  <a:tcPr marL="91425" marR="91425" marT="91425" marB="91425"/>
                </a:tc>
              </a:tr>
              <a:tr h="1032489">
                <a:tc>
                  <a:txBody>
                    <a:bodyPr/>
                    <a:lstStyle/>
                    <a:p>
                      <a:pPr marL="0" marR="0" lvl="0" indent="0" algn="r" rtl="1">
                        <a:lnSpc>
                          <a:spcPct val="100000"/>
                        </a:lnSpc>
                        <a:spcBef>
                          <a:spcPts val="0"/>
                        </a:spcBef>
                        <a:spcAft>
                          <a:spcPts val="0"/>
                        </a:spcAft>
                        <a:buClr>
                          <a:srgbClr val="000000"/>
                        </a:buClr>
                        <a:buSzPts val="1900"/>
                        <a:buFont typeface="Arial"/>
                        <a:buNone/>
                      </a:pPr>
                      <a:endParaRPr sz="1900" u="none" strike="noStrike" cap="none" dirty="0"/>
                    </a:p>
                  </a:txBody>
                  <a:tcPr marL="91425" marR="91425" marT="91425" marB="91425"/>
                </a:tc>
                <a:tc>
                  <a:txBody>
                    <a:bodyPr/>
                    <a:lstStyle/>
                    <a:p>
                      <a:pPr marL="0" marR="0" lvl="0" indent="0" algn="r" rtl="1">
                        <a:lnSpc>
                          <a:spcPct val="100000"/>
                        </a:lnSpc>
                        <a:spcBef>
                          <a:spcPts val="0"/>
                        </a:spcBef>
                        <a:spcAft>
                          <a:spcPts val="0"/>
                        </a:spcAft>
                        <a:buClr>
                          <a:srgbClr val="000000"/>
                        </a:buClr>
                        <a:buSzPts val="1900"/>
                        <a:buFont typeface="Arial"/>
                        <a:buNone/>
                      </a:pPr>
                      <a:r>
                        <a:rPr lang="x-none" sz="1900" u="none" strike="noStrike" cap="none" dirty="0"/>
                        <a:t>הצמח לא ייצר מספיק סוכר ולכן לא יתפתח</a:t>
                      </a:r>
                      <a:endParaRPr sz="1900" u="none" strike="noStrike" cap="none" dirty="0"/>
                    </a:p>
                  </a:txBody>
                  <a:tcPr marL="91425" marR="91425" marT="91425" marB="91425"/>
                </a:tc>
                <a:tc>
                  <a:txBody>
                    <a:bodyPr/>
                    <a:lstStyle/>
                    <a:p>
                      <a:pPr marL="0" marR="0" lvl="0" indent="0" algn="r" defTabSz="914400" rtl="1" eaLnBrk="1" fontAlgn="auto" latinLnBrk="0" hangingPunct="1">
                        <a:lnSpc>
                          <a:spcPct val="100000"/>
                        </a:lnSpc>
                        <a:spcBef>
                          <a:spcPts val="0"/>
                        </a:spcBef>
                        <a:spcAft>
                          <a:spcPts val="0"/>
                        </a:spcAft>
                        <a:buClr>
                          <a:srgbClr val="000000"/>
                        </a:buClr>
                        <a:buSzPts val="1900"/>
                        <a:buFont typeface="Arial"/>
                        <a:buNone/>
                        <a:tabLst/>
                        <a:defRPr/>
                      </a:pPr>
                      <a:r>
                        <a:rPr lang="he-IL" sz="1900" u="none" strike="noStrike" cap="none" dirty="0" smtClean="0"/>
                        <a:t>עודף חום, ויצור מוגזם של חמצן בכלורופיל </a:t>
                      </a:r>
                    </a:p>
                  </a:txBody>
                  <a:tcPr marL="91425" marR="91425" marT="91425" marB="91425"/>
                </a:tc>
                <a:tc>
                  <a:txBody>
                    <a:bodyPr/>
                    <a:lstStyle/>
                    <a:p>
                      <a:pPr marL="0" marR="0" lvl="0" indent="0" algn="r" rtl="1">
                        <a:lnSpc>
                          <a:spcPct val="100000"/>
                        </a:lnSpc>
                        <a:spcBef>
                          <a:spcPts val="0"/>
                        </a:spcBef>
                        <a:spcAft>
                          <a:spcPts val="0"/>
                        </a:spcAft>
                        <a:buClr>
                          <a:srgbClr val="000000"/>
                        </a:buClr>
                        <a:buSzPts val="1900"/>
                        <a:buFont typeface="Arial"/>
                        <a:buNone/>
                      </a:pPr>
                      <a:r>
                        <a:rPr lang="x-none" sz="1900" u="none" strike="noStrike" cap="none" dirty="0"/>
                        <a:t>אור</a:t>
                      </a:r>
                      <a:endParaRPr sz="1900" u="none" strike="noStrike" cap="none" dirty="0"/>
                    </a:p>
                  </a:txBody>
                  <a:tcPr marL="91425" marR="91425" marT="91425" marB="91425"/>
                </a:tc>
              </a:tr>
              <a:tr h="1869701">
                <a:tc>
                  <a:txBody>
                    <a:bodyPr/>
                    <a:lstStyle/>
                    <a:p>
                      <a:pPr marL="0" marR="0" lvl="0" indent="0" algn="r" defTabSz="914400" rtl="1" eaLnBrk="1" fontAlgn="auto" latinLnBrk="0" hangingPunct="1">
                        <a:lnSpc>
                          <a:spcPct val="100000"/>
                        </a:lnSpc>
                        <a:spcBef>
                          <a:spcPts val="0"/>
                        </a:spcBef>
                        <a:spcAft>
                          <a:spcPts val="0"/>
                        </a:spcAft>
                        <a:buClr>
                          <a:srgbClr val="000000"/>
                        </a:buClr>
                        <a:buSzPts val="1900"/>
                        <a:buFont typeface="Arial"/>
                        <a:buNone/>
                        <a:tabLst/>
                        <a:defRPr/>
                      </a:pPr>
                      <a:r>
                        <a:rPr lang="x-none" sz="1900" u="none" strike="noStrike" cap="none" dirty="0"/>
                        <a:t> </a:t>
                      </a:r>
                      <a:r>
                        <a:rPr lang="he-IL" sz="1900" u="none" strike="noStrike" cap="none" dirty="0" smtClean="0"/>
                        <a:t>טמפרטורה נמוכה תגרום מצד אחד לצמחים קטנים ולמעט פירות, אך מצד שני הפירות יהיו מתוקים. </a:t>
                      </a:r>
                    </a:p>
                  </a:txBody>
                  <a:tcPr marL="91425" marR="91425" marT="91425" marB="91425"/>
                </a:tc>
                <a:tc>
                  <a:txBody>
                    <a:bodyPr/>
                    <a:lstStyle/>
                    <a:p>
                      <a:pPr marL="0" marR="0" lvl="0" indent="0" algn="r" defTabSz="914400" rtl="1" eaLnBrk="1" fontAlgn="auto" latinLnBrk="0" hangingPunct="1">
                        <a:lnSpc>
                          <a:spcPct val="100000"/>
                        </a:lnSpc>
                        <a:spcBef>
                          <a:spcPts val="0"/>
                        </a:spcBef>
                        <a:spcAft>
                          <a:spcPts val="0"/>
                        </a:spcAft>
                        <a:buClr>
                          <a:srgbClr val="000000"/>
                        </a:buClr>
                        <a:buSzPts val="1900"/>
                        <a:buFont typeface="Arial"/>
                        <a:buNone/>
                        <a:tabLst/>
                        <a:defRPr/>
                      </a:pPr>
                      <a:r>
                        <a:rPr lang="he-IL" sz="1900" u="none" strike="noStrike" cap="none" dirty="0" smtClean="0"/>
                        <a:t>הצמח</a:t>
                      </a:r>
                      <a:r>
                        <a:rPr lang="he-IL" sz="1900" u="none" strike="noStrike" cap="none" baseline="0" dirty="0" smtClean="0"/>
                        <a:t> י</a:t>
                      </a:r>
                      <a:r>
                        <a:rPr lang="he-IL" sz="1900" u="none" strike="noStrike" cap="none" dirty="0" smtClean="0"/>
                        <a:t>פחית פוטוסינתזה, עלול להפסיק לגדול</a:t>
                      </a:r>
                      <a:r>
                        <a:rPr lang="he-IL" sz="1900" u="none" strike="noStrike" cap="none" baseline="0" dirty="0" smtClean="0"/>
                        <a:t> </a:t>
                      </a:r>
                      <a:r>
                        <a:rPr lang="he-IL" sz="1900" u="none" strike="noStrike" cap="none" dirty="0" smtClean="0"/>
                        <a:t>ולצבור סוכרים.</a:t>
                      </a:r>
                    </a:p>
                  </a:txBody>
                  <a:tcPr marL="91425" marR="91425" marT="91425" marB="91425"/>
                </a:tc>
                <a:tc>
                  <a:txBody>
                    <a:bodyPr/>
                    <a:lstStyle/>
                    <a:p>
                      <a:pPr marL="0" marR="0" lvl="0" indent="0" algn="r" defTabSz="914400" rtl="1" eaLnBrk="1" fontAlgn="auto" latinLnBrk="0" hangingPunct="1">
                        <a:lnSpc>
                          <a:spcPct val="100000"/>
                        </a:lnSpc>
                        <a:spcBef>
                          <a:spcPts val="0"/>
                        </a:spcBef>
                        <a:spcAft>
                          <a:spcPts val="0"/>
                        </a:spcAft>
                        <a:buClr>
                          <a:srgbClr val="000000"/>
                        </a:buClr>
                        <a:buSzPts val="1900"/>
                        <a:buFont typeface="Arial"/>
                        <a:buNone/>
                        <a:tabLst/>
                        <a:defRPr/>
                      </a:pPr>
                      <a:r>
                        <a:rPr lang="he-IL" sz="1900" u="none" strike="noStrike" cap="none" dirty="0" smtClean="0"/>
                        <a:t>הצמח יגביר תהליכים, אך הוא עלול להגביר את הנשימה יותר מאשר את הפוטוסינתזה, וכך לנצל את מאגרי הסוכר. </a:t>
                      </a:r>
                    </a:p>
                  </a:txBody>
                  <a:tcPr marL="91425" marR="91425" marT="91425" marB="91425"/>
                </a:tc>
                <a:tc>
                  <a:txBody>
                    <a:bodyPr/>
                    <a:lstStyle/>
                    <a:p>
                      <a:pPr marL="0" marR="0" lvl="0" indent="0" algn="r" rtl="1">
                        <a:lnSpc>
                          <a:spcPct val="100000"/>
                        </a:lnSpc>
                        <a:spcBef>
                          <a:spcPts val="0"/>
                        </a:spcBef>
                        <a:spcAft>
                          <a:spcPts val="0"/>
                        </a:spcAft>
                        <a:buClr>
                          <a:srgbClr val="000000"/>
                        </a:buClr>
                        <a:buSzPts val="1900"/>
                        <a:buFont typeface="Arial"/>
                        <a:buNone/>
                      </a:pPr>
                      <a:r>
                        <a:rPr lang="x-none" sz="1900" u="none" strike="noStrike" cap="none" dirty="0"/>
                        <a:t>טמפרטורה</a:t>
                      </a:r>
                      <a:endParaRPr sz="1900" u="none" strike="noStrike" cap="none" dirty="0"/>
                    </a:p>
                  </a:txBody>
                  <a:tcPr marL="91425" marR="91425" marT="91425" marB="91425"/>
                </a:tc>
              </a:tr>
            </a:tbl>
          </a:graphicData>
        </a:graphic>
      </p:graphicFrame>
      <p:grpSp>
        <p:nvGrpSpPr>
          <p:cNvPr id="3" name="Group 2"/>
          <p:cNvGrpSpPr/>
          <p:nvPr/>
        </p:nvGrpSpPr>
        <p:grpSpPr>
          <a:xfrm>
            <a:off x="269419" y="-1"/>
            <a:ext cx="1112611" cy="5810865"/>
            <a:chOff x="516189" y="-129245"/>
            <a:chExt cx="1112611" cy="5940110"/>
          </a:xfrm>
        </p:grpSpPr>
        <p:pic>
          <p:nvPicPr>
            <p:cNvPr id="110" name="Google Shape;110;g11565b93550_0_47"/>
            <p:cNvPicPr preferRelativeResize="0"/>
            <p:nvPr/>
          </p:nvPicPr>
          <p:blipFill rotWithShape="1">
            <a:blip r:embed="rId3">
              <a:alphaModFix/>
            </a:blip>
            <a:srcRect l="19015" t="-917" r="20826" b="917"/>
            <a:stretch/>
          </p:blipFill>
          <p:spPr>
            <a:xfrm>
              <a:off x="516193" y="-129245"/>
              <a:ext cx="1112607" cy="2006206"/>
            </a:xfrm>
            <a:prstGeom prst="rect">
              <a:avLst/>
            </a:prstGeom>
            <a:noFill/>
            <a:ln>
              <a:noFill/>
            </a:ln>
          </p:spPr>
        </p:pic>
        <p:pic>
          <p:nvPicPr>
            <p:cNvPr id="5" name="Google Shape;110;g11565b93550_0_47"/>
            <p:cNvPicPr preferRelativeResize="0"/>
            <p:nvPr/>
          </p:nvPicPr>
          <p:blipFill rotWithShape="1">
            <a:blip r:embed="rId3">
              <a:alphaModFix/>
            </a:blip>
            <a:srcRect l="19015" t="10880" r="20826" b="917"/>
            <a:stretch/>
          </p:blipFill>
          <p:spPr>
            <a:xfrm>
              <a:off x="516192" y="893434"/>
              <a:ext cx="1112607" cy="1769534"/>
            </a:xfrm>
            <a:prstGeom prst="rect">
              <a:avLst/>
            </a:prstGeom>
            <a:noFill/>
            <a:ln>
              <a:noFill/>
            </a:ln>
          </p:spPr>
        </p:pic>
        <p:pic>
          <p:nvPicPr>
            <p:cNvPr id="6" name="Google Shape;110;g11565b93550_0_47"/>
            <p:cNvPicPr preferRelativeResize="0"/>
            <p:nvPr/>
          </p:nvPicPr>
          <p:blipFill rotWithShape="1">
            <a:blip r:embed="rId3">
              <a:alphaModFix/>
            </a:blip>
            <a:srcRect l="19015" t="10880" r="20826" b="917"/>
            <a:stretch/>
          </p:blipFill>
          <p:spPr>
            <a:xfrm>
              <a:off x="516191" y="1718043"/>
              <a:ext cx="1112607" cy="1769534"/>
            </a:xfrm>
            <a:prstGeom prst="rect">
              <a:avLst/>
            </a:prstGeom>
            <a:noFill/>
            <a:ln>
              <a:noFill/>
            </a:ln>
          </p:spPr>
        </p:pic>
        <p:pic>
          <p:nvPicPr>
            <p:cNvPr id="7" name="Google Shape;110;g11565b93550_0_47"/>
            <p:cNvPicPr preferRelativeResize="0"/>
            <p:nvPr/>
          </p:nvPicPr>
          <p:blipFill rotWithShape="1">
            <a:blip r:embed="rId3">
              <a:alphaModFix/>
            </a:blip>
            <a:srcRect l="19015" t="10880" r="20826" b="917"/>
            <a:stretch/>
          </p:blipFill>
          <p:spPr>
            <a:xfrm>
              <a:off x="516191" y="2888175"/>
              <a:ext cx="1112607" cy="1769534"/>
            </a:xfrm>
            <a:prstGeom prst="rect">
              <a:avLst/>
            </a:prstGeom>
            <a:noFill/>
            <a:ln>
              <a:noFill/>
            </a:ln>
          </p:spPr>
        </p:pic>
        <p:pic>
          <p:nvPicPr>
            <p:cNvPr id="8" name="Google Shape;110;g11565b93550_0_47"/>
            <p:cNvPicPr preferRelativeResize="0"/>
            <p:nvPr/>
          </p:nvPicPr>
          <p:blipFill rotWithShape="1">
            <a:blip r:embed="rId3">
              <a:alphaModFix/>
            </a:blip>
            <a:srcRect l="19015" t="10880" r="20826" b="917"/>
            <a:stretch/>
          </p:blipFill>
          <p:spPr>
            <a:xfrm>
              <a:off x="516189" y="4041331"/>
              <a:ext cx="1112607" cy="1769534"/>
            </a:xfrm>
            <a:prstGeom prst="rect">
              <a:avLst/>
            </a:prstGeom>
            <a:noFill/>
            <a:ln>
              <a:noFill/>
            </a:ln>
          </p:spPr>
        </p:pic>
      </p:grpSp>
    </p:spTree>
    <p:extLst>
      <p:ext uri="{BB962C8B-B14F-4D97-AF65-F5344CB8AC3E}">
        <p14:creationId xmlns:p14="http://schemas.microsoft.com/office/powerpoint/2010/main" val="29315393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grpSp>
        <p:nvGrpSpPr>
          <p:cNvPr id="18" name="Group 17"/>
          <p:cNvGrpSpPr/>
          <p:nvPr/>
        </p:nvGrpSpPr>
        <p:grpSpPr>
          <a:xfrm>
            <a:off x="1039050" y="1577457"/>
            <a:ext cx="6813399" cy="3886201"/>
            <a:chOff x="1039050" y="1577457"/>
            <a:chExt cx="6813399" cy="3886201"/>
          </a:xfrm>
        </p:grpSpPr>
        <p:pic>
          <p:nvPicPr>
            <p:cNvPr id="1026" name="Picture 2" descr="https://lh6.googleusercontent.com/z4lLrUDNnb_t5w9HMdj91ZbiTgrw9iPEuJE5r5-quDEPDlONlwYig5_wQIQfkr11llaxEoxJxyYvMmkAMFnPDOvxWwdy8w436vU52j4AQYuRqdk3sqdyRe7wWag5_3NkFGl2o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050" y="1577457"/>
              <a:ext cx="6648450" cy="3886201"/>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4772623" y="2625213"/>
              <a:ext cx="1055652" cy="694661"/>
              <a:chOff x="4780574" y="2625213"/>
              <a:chExt cx="1055652" cy="694661"/>
            </a:xfrm>
            <a:effectLst>
              <a:glow rad="228600">
                <a:schemeClr val="accent4">
                  <a:satMod val="175000"/>
                  <a:alpha val="40000"/>
                </a:schemeClr>
              </a:glow>
            </a:effectLst>
          </p:grpSpPr>
          <p:sp>
            <p:nvSpPr>
              <p:cNvPr id="7" name="Rounded Rectangle 6"/>
              <p:cNvSpPr/>
              <p:nvPr/>
            </p:nvSpPr>
            <p:spPr>
              <a:xfrm>
                <a:off x="4813886" y="2625213"/>
                <a:ext cx="1022340" cy="694661"/>
              </a:xfrm>
              <a:prstGeom prst="roundRect">
                <a:avLst/>
              </a:prstGeom>
              <a:solidFill>
                <a:srgbClr val="FFF3CD"/>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780574" y="2656777"/>
                <a:ext cx="1055652" cy="584775"/>
              </a:xfrm>
              <a:prstGeom prst="rect">
                <a:avLst/>
              </a:prstGeom>
              <a:noFill/>
              <a:ln>
                <a:noFill/>
              </a:ln>
            </p:spPr>
            <p:txBody>
              <a:bodyPr wrap="square" rtlCol="0">
                <a:spAutoFit/>
              </a:bodyPr>
              <a:lstStyle/>
              <a:p>
                <a:pPr algn="ctr"/>
                <a:r>
                  <a:rPr lang="he-IL" sz="1200" dirty="0" smtClean="0"/>
                  <a:t>חיישנים </a:t>
                </a:r>
              </a:p>
              <a:p>
                <a:pPr algn="ctr"/>
                <a:r>
                  <a:rPr lang="he-IL" sz="1000" dirty="0" smtClean="0"/>
                  <a:t>(חיישן טמפרטורה במח)</a:t>
                </a:r>
                <a:endParaRPr lang="en-US" sz="1000" dirty="0"/>
              </a:p>
            </p:txBody>
          </p:sp>
        </p:grpSp>
        <p:grpSp>
          <p:nvGrpSpPr>
            <p:cNvPr id="11" name="Group 10"/>
            <p:cNvGrpSpPr/>
            <p:nvPr/>
          </p:nvGrpSpPr>
          <p:grpSpPr>
            <a:xfrm>
              <a:off x="6434338" y="3311924"/>
              <a:ext cx="1418111" cy="500406"/>
              <a:chOff x="6434338" y="3545161"/>
              <a:chExt cx="1418111" cy="597181"/>
            </a:xfrm>
          </p:grpSpPr>
          <p:sp>
            <p:nvSpPr>
              <p:cNvPr id="16" name="Rounded Rectangle 15"/>
              <p:cNvSpPr/>
              <p:nvPr/>
            </p:nvSpPr>
            <p:spPr>
              <a:xfrm>
                <a:off x="6479088" y="3545161"/>
                <a:ext cx="1373361" cy="597181"/>
              </a:xfrm>
              <a:prstGeom prst="roundRect">
                <a:avLst/>
              </a:prstGeom>
              <a:solidFill>
                <a:srgbClr val="D9E8FB"/>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434338" y="3572296"/>
                <a:ext cx="1418111" cy="438581"/>
              </a:xfrm>
              <a:prstGeom prst="rect">
                <a:avLst/>
              </a:prstGeom>
              <a:noFill/>
              <a:ln>
                <a:noFill/>
              </a:ln>
            </p:spPr>
            <p:txBody>
              <a:bodyPr wrap="square" rtlCol="0">
                <a:spAutoFit/>
              </a:bodyPr>
              <a:lstStyle/>
              <a:p>
                <a:pPr algn="ctr"/>
                <a:r>
                  <a:rPr lang="he-IL" sz="1200" dirty="0" smtClean="0"/>
                  <a:t>מערכת עיבוד</a:t>
                </a:r>
              </a:p>
              <a:p>
                <a:pPr algn="ctr"/>
                <a:r>
                  <a:rPr lang="he-IL" sz="1000" dirty="0" smtClean="0"/>
                  <a:t>(מח)</a:t>
                </a:r>
                <a:endParaRPr lang="en-US" sz="700" dirty="0"/>
              </a:p>
            </p:txBody>
          </p:sp>
        </p:grpSp>
        <p:grpSp>
          <p:nvGrpSpPr>
            <p:cNvPr id="12" name="Group 11"/>
            <p:cNvGrpSpPr/>
            <p:nvPr/>
          </p:nvGrpSpPr>
          <p:grpSpPr>
            <a:xfrm>
              <a:off x="4805935" y="3894249"/>
              <a:ext cx="1149592" cy="694661"/>
              <a:chOff x="6045587" y="4092859"/>
              <a:chExt cx="1149592" cy="694661"/>
            </a:xfrm>
          </p:grpSpPr>
          <p:sp>
            <p:nvSpPr>
              <p:cNvPr id="20" name="Rounded Rectangle 19"/>
              <p:cNvSpPr/>
              <p:nvPr/>
            </p:nvSpPr>
            <p:spPr>
              <a:xfrm>
                <a:off x="6081863" y="4092859"/>
                <a:ext cx="1113316" cy="694661"/>
              </a:xfrm>
              <a:prstGeom prst="roundRect">
                <a:avLst/>
              </a:prstGeom>
              <a:solidFill>
                <a:srgbClr val="D5E8D4"/>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045587" y="4124423"/>
                <a:ext cx="1149592" cy="584775"/>
              </a:xfrm>
              <a:prstGeom prst="rect">
                <a:avLst/>
              </a:prstGeom>
              <a:noFill/>
              <a:ln>
                <a:noFill/>
              </a:ln>
            </p:spPr>
            <p:txBody>
              <a:bodyPr wrap="square" rtlCol="0">
                <a:spAutoFit/>
              </a:bodyPr>
              <a:lstStyle/>
              <a:p>
                <a:pPr algn="ctr"/>
                <a:r>
                  <a:rPr lang="he-IL" sz="1200" dirty="0" smtClean="0"/>
                  <a:t>מפעילים </a:t>
                </a:r>
              </a:p>
              <a:p>
                <a:pPr algn="ctr"/>
                <a:r>
                  <a:rPr lang="he-IL" sz="1000" dirty="0" smtClean="0"/>
                  <a:t>(בלוטות זיעה, שרירי רעד)</a:t>
                </a:r>
                <a:endParaRPr lang="en-US" sz="1000" dirty="0"/>
              </a:p>
            </p:txBody>
          </p:sp>
        </p:grpSp>
      </p:grpSp>
      <p:sp>
        <p:nvSpPr>
          <p:cNvPr id="191" name="Google Shape;191;g116e5fbe8d8_0_54"/>
          <p:cNvSpPr txBox="1">
            <a:spLocks noGrp="1"/>
          </p:cNvSpPr>
          <p:nvPr>
            <p:ph type="title"/>
          </p:nvPr>
        </p:nvSpPr>
        <p:spPr>
          <a:xfrm>
            <a:off x="845175" y="-147250"/>
            <a:ext cx="7886700" cy="1108200"/>
          </a:xfrm>
          <a:prstGeom prst="rect">
            <a:avLst/>
          </a:prstGeom>
          <a:noFill/>
          <a:ln>
            <a:noFill/>
          </a:ln>
        </p:spPr>
        <p:txBody>
          <a:bodyPr spcFirstLastPara="1" wrap="square" lIns="91425" tIns="45700" rIns="91425" bIns="45700" anchor="ctr" anchorCtr="0">
            <a:normAutofit/>
          </a:bodyPr>
          <a:lstStyle/>
          <a:p>
            <a:pPr lvl="0">
              <a:spcBef>
                <a:spcPts val="0"/>
              </a:spcBef>
              <a:buClr>
                <a:srgbClr val="282828"/>
              </a:buClr>
              <a:buSzPts val="3500"/>
            </a:pPr>
            <a:r>
              <a:rPr lang="he-IL" dirty="0" smtClean="0"/>
              <a:t>מרכיבים </a:t>
            </a:r>
            <a:r>
              <a:rPr lang="he-IL" dirty="0"/>
              <a:t>של </a:t>
            </a:r>
            <a:r>
              <a:rPr lang="x-none" dirty="0" smtClean="0"/>
              <a:t>מערכת </a:t>
            </a:r>
            <a:r>
              <a:rPr lang="x-none" dirty="0"/>
              <a:t>בקרה</a:t>
            </a:r>
            <a:endParaRPr dirty="0"/>
          </a:p>
        </p:txBody>
      </p:sp>
      <p:sp>
        <p:nvSpPr>
          <p:cNvPr id="192" name="Google Shape;192;g116e5fbe8d8_0_54"/>
          <p:cNvSpPr txBox="1"/>
          <p:nvPr/>
        </p:nvSpPr>
        <p:spPr>
          <a:xfrm>
            <a:off x="1039050" y="804825"/>
            <a:ext cx="7886700" cy="492412"/>
          </a:xfrm>
          <a:prstGeom prst="rect">
            <a:avLst/>
          </a:prstGeom>
          <a:noFill/>
          <a:ln>
            <a:noFill/>
          </a:ln>
        </p:spPr>
        <p:txBody>
          <a:bodyPr spcFirstLastPara="1" wrap="square" lIns="91425" tIns="91425" rIns="91425" bIns="91425" anchor="t" anchorCtr="0">
            <a:spAutoFit/>
          </a:bodyPr>
          <a:lstStyle/>
          <a:p>
            <a:r>
              <a:rPr lang="he-IL" sz="2000" dirty="0">
                <a:solidFill>
                  <a:srgbClr val="000000"/>
                </a:solidFill>
                <a:latin typeface="Arial" panose="020B0604020202020204" pitchFamily="34" charset="0"/>
              </a:rPr>
              <a:t>במערכת בקרה יהיו בדרך כלל  3 סוגי מרכיבים</a:t>
            </a:r>
            <a:r>
              <a:rPr lang="he-IL" sz="2000" dirty="0" smtClean="0">
                <a:solidFill>
                  <a:srgbClr val="000000"/>
                </a:solidFill>
                <a:latin typeface="Arial" panose="020B0604020202020204" pitchFamily="34" charset="0"/>
              </a:rPr>
              <a:t>:</a:t>
            </a:r>
            <a:endParaRPr lang="he-IL" sz="2000" dirty="0"/>
          </a:p>
        </p:txBody>
      </p:sp>
      <p:sp>
        <p:nvSpPr>
          <p:cNvPr id="2" name="Rectangle 1"/>
          <p:cNvSpPr/>
          <p:nvPr/>
        </p:nvSpPr>
        <p:spPr>
          <a:xfrm>
            <a:off x="4055806" y="1913025"/>
            <a:ext cx="2580968" cy="3362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203290" y="1580602"/>
            <a:ext cx="4572000" cy="369332"/>
          </a:xfrm>
          <a:prstGeom prst="rect">
            <a:avLst/>
          </a:prstGeom>
        </p:spPr>
        <p:txBody>
          <a:bodyPr>
            <a:spAutoFit/>
          </a:bodyPr>
          <a:lstStyle/>
          <a:p>
            <a:pPr fontAlgn="base">
              <a:spcBef>
                <a:spcPts val="800"/>
              </a:spcBef>
              <a:buSzPts val="2000"/>
            </a:pPr>
            <a:r>
              <a:rPr lang="he-IL" b="1" dirty="0">
                <a:solidFill>
                  <a:srgbClr val="000000"/>
                </a:solidFill>
                <a:latin typeface="Arial" panose="020B0604020202020204" pitchFamily="34" charset="0"/>
                <a:cs typeface="Arial" panose="020B0604020202020204" pitchFamily="34" charset="0"/>
              </a:rPr>
              <a:t>חיישנים</a:t>
            </a:r>
            <a:r>
              <a:rPr lang="he-IL" dirty="0">
                <a:solidFill>
                  <a:srgbClr val="000000"/>
                </a:solidFill>
                <a:latin typeface="Arial" panose="020B0604020202020204" pitchFamily="34" charset="0"/>
                <a:cs typeface="Arial" panose="020B0604020202020204" pitchFamily="34" charset="0"/>
              </a:rPr>
              <a:t> - חשים את הגודל </a:t>
            </a:r>
            <a:r>
              <a:rPr lang="he-IL" dirty="0" smtClean="0">
                <a:solidFill>
                  <a:srgbClr val="000000"/>
                </a:solidFill>
                <a:latin typeface="Arial" panose="020B0604020202020204" pitchFamily="34" charset="0"/>
                <a:cs typeface="Arial" panose="020B0604020202020204" pitchFamily="34" charset="0"/>
              </a:rPr>
              <a:t>המבוקר</a:t>
            </a:r>
            <a:endParaRPr lang="en-US" dirty="0">
              <a:effectLst/>
            </a:endParaRPr>
          </a:p>
        </p:txBody>
      </p:sp>
      <p:sp>
        <p:nvSpPr>
          <p:cNvPr id="19" name="TextBox 18"/>
          <p:cNvSpPr txBox="1"/>
          <p:nvPr/>
        </p:nvSpPr>
        <p:spPr>
          <a:xfrm>
            <a:off x="4128986" y="3984804"/>
            <a:ext cx="309700" cy="276999"/>
          </a:xfrm>
          <a:prstGeom prst="rect">
            <a:avLst/>
          </a:prstGeom>
          <a:noFill/>
        </p:spPr>
        <p:txBody>
          <a:bodyPr wrap="none" rtlCol="0">
            <a:spAutoFit/>
          </a:bodyPr>
          <a:lstStyle/>
          <a:p>
            <a:r>
              <a:rPr lang="he-IL" sz="1200" dirty="0" smtClean="0"/>
              <a:t>או</a:t>
            </a:r>
            <a:endParaRPr lang="en-US" sz="1200" dirty="0"/>
          </a:p>
        </p:txBody>
      </p:sp>
    </p:spTree>
    <p:extLst>
      <p:ext uri="{BB962C8B-B14F-4D97-AF65-F5344CB8AC3E}">
        <p14:creationId xmlns:p14="http://schemas.microsoft.com/office/powerpoint/2010/main" val="38705643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grpSp>
        <p:nvGrpSpPr>
          <p:cNvPr id="6" name="Group 5"/>
          <p:cNvGrpSpPr/>
          <p:nvPr/>
        </p:nvGrpSpPr>
        <p:grpSpPr>
          <a:xfrm>
            <a:off x="1039050" y="1577457"/>
            <a:ext cx="6813399" cy="3886201"/>
            <a:chOff x="1039050" y="1577457"/>
            <a:chExt cx="6813399" cy="3886201"/>
          </a:xfrm>
        </p:grpSpPr>
        <p:pic>
          <p:nvPicPr>
            <p:cNvPr id="1026" name="Picture 2" descr="https://lh6.googleusercontent.com/z4lLrUDNnb_t5w9HMdj91ZbiTgrw9iPEuJE5r5-quDEPDlONlwYig5_wQIQfkr11llaxEoxJxyYvMmkAMFnPDOvxWwdy8w436vU52j4AQYuRqdk3sqdyRe7wWag5_3NkFGl2o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050" y="1577457"/>
              <a:ext cx="6648450" cy="3886201"/>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4772623" y="2625213"/>
              <a:ext cx="1055652" cy="694661"/>
              <a:chOff x="4780574" y="2625213"/>
              <a:chExt cx="1055652" cy="694661"/>
            </a:xfrm>
          </p:grpSpPr>
          <p:sp>
            <p:nvSpPr>
              <p:cNvPr id="7" name="Rounded Rectangle 6"/>
              <p:cNvSpPr/>
              <p:nvPr/>
            </p:nvSpPr>
            <p:spPr>
              <a:xfrm>
                <a:off x="4813886" y="2625213"/>
                <a:ext cx="1022340" cy="694661"/>
              </a:xfrm>
              <a:prstGeom prst="roundRect">
                <a:avLst/>
              </a:prstGeom>
              <a:solidFill>
                <a:srgbClr val="FFF3CD"/>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780574" y="2656777"/>
                <a:ext cx="1055652" cy="584775"/>
              </a:xfrm>
              <a:prstGeom prst="rect">
                <a:avLst/>
              </a:prstGeom>
              <a:noFill/>
              <a:ln>
                <a:noFill/>
              </a:ln>
            </p:spPr>
            <p:txBody>
              <a:bodyPr wrap="square" rtlCol="0">
                <a:spAutoFit/>
              </a:bodyPr>
              <a:lstStyle/>
              <a:p>
                <a:pPr algn="ctr"/>
                <a:r>
                  <a:rPr lang="he-IL" sz="1200" dirty="0" smtClean="0"/>
                  <a:t>חיישנים </a:t>
                </a:r>
              </a:p>
              <a:p>
                <a:pPr algn="ctr"/>
                <a:r>
                  <a:rPr lang="he-IL" sz="1000" dirty="0" smtClean="0"/>
                  <a:t>(חיישן טמפרטורה במח)</a:t>
                </a:r>
                <a:endParaRPr lang="en-US" sz="1000" dirty="0"/>
              </a:p>
            </p:txBody>
          </p:sp>
        </p:grpSp>
        <p:grpSp>
          <p:nvGrpSpPr>
            <p:cNvPr id="11" name="Group 10"/>
            <p:cNvGrpSpPr/>
            <p:nvPr/>
          </p:nvGrpSpPr>
          <p:grpSpPr>
            <a:xfrm>
              <a:off x="6434338" y="3311924"/>
              <a:ext cx="1418111" cy="500406"/>
              <a:chOff x="6434338" y="3545161"/>
              <a:chExt cx="1418111" cy="597181"/>
            </a:xfrm>
            <a:effectLst>
              <a:glow rad="228600">
                <a:schemeClr val="accent5">
                  <a:satMod val="175000"/>
                  <a:alpha val="40000"/>
                </a:schemeClr>
              </a:glow>
            </a:effectLst>
          </p:grpSpPr>
          <p:sp>
            <p:nvSpPr>
              <p:cNvPr id="16" name="Rounded Rectangle 15"/>
              <p:cNvSpPr/>
              <p:nvPr/>
            </p:nvSpPr>
            <p:spPr>
              <a:xfrm>
                <a:off x="6479088" y="3545161"/>
                <a:ext cx="1373361" cy="597181"/>
              </a:xfrm>
              <a:prstGeom prst="roundRect">
                <a:avLst/>
              </a:prstGeom>
              <a:solidFill>
                <a:srgbClr val="D9E8FB"/>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434338" y="3572296"/>
                <a:ext cx="1418111" cy="514218"/>
              </a:xfrm>
              <a:prstGeom prst="rect">
                <a:avLst/>
              </a:prstGeom>
              <a:noFill/>
              <a:ln>
                <a:noFill/>
              </a:ln>
            </p:spPr>
            <p:txBody>
              <a:bodyPr wrap="square" rtlCol="0">
                <a:spAutoFit/>
              </a:bodyPr>
              <a:lstStyle/>
              <a:p>
                <a:pPr algn="ctr"/>
                <a:r>
                  <a:rPr lang="he-IL" sz="1200" dirty="0" smtClean="0"/>
                  <a:t>מערכת עיבוד</a:t>
                </a:r>
              </a:p>
              <a:p>
                <a:pPr algn="ctr"/>
                <a:r>
                  <a:rPr lang="he-IL" sz="1000" dirty="0" smtClean="0"/>
                  <a:t>(מוח)</a:t>
                </a:r>
                <a:endParaRPr lang="en-US" sz="700" dirty="0"/>
              </a:p>
            </p:txBody>
          </p:sp>
        </p:grpSp>
        <p:grpSp>
          <p:nvGrpSpPr>
            <p:cNvPr id="12" name="Group 11"/>
            <p:cNvGrpSpPr/>
            <p:nvPr/>
          </p:nvGrpSpPr>
          <p:grpSpPr>
            <a:xfrm>
              <a:off x="4805935" y="3894249"/>
              <a:ext cx="1149592" cy="694661"/>
              <a:chOff x="6045587" y="4092859"/>
              <a:chExt cx="1149592" cy="694661"/>
            </a:xfrm>
          </p:grpSpPr>
          <p:sp>
            <p:nvSpPr>
              <p:cNvPr id="20" name="Rounded Rectangle 19"/>
              <p:cNvSpPr/>
              <p:nvPr/>
            </p:nvSpPr>
            <p:spPr>
              <a:xfrm>
                <a:off x="6081863" y="4092859"/>
                <a:ext cx="1113316" cy="694661"/>
              </a:xfrm>
              <a:prstGeom prst="roundRect">
                <a:avLst/>
              </a:prstGeom>
              <a:solidFill>
                <a:srgbClr val="D5E8D4"/>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045587" y="4124423"/>
                <a:ext cx="1149592" cy="584775"/>
              </a:xfrm>
              <a:prstGeom prst="rect">
                <a:avLst/>
              </a:prstGeom>
              <a:noFill/>
              <a:ln>
                <a:noFill/>
              </a:ln>
            </p:spPr>
            <p:txBody>
              <a:bodyPr wrap="square" rtlCol="0">
                <a:spAutoFit/>
              </a:bodyPr>
              <a:lstStyle/>
              <a:p>
                <a:pPr algn="ctr"/>
                <a:r>
                  <a:rPr lang="he-IL" sz="1200" dirty="0" smtClean="0"/>
                  <a:t>מפעילים </a:t>
                </a:r>
              </a:p>
              <a:p>
                <a:pPr algn="ctr"/>
                <a:r>
                  <a:rPr lang="he-IL" sz="1000" dirty="0" smtClean="0"/>
                  <a:t>(בלוטות זיעה, שרירי רעד)</a:t>
                </a:r>
                <a:endParaRPr lang="en-US" sz="1000" dirty="0"/>
              </a:p>
            </p:txBody>
          </p:sp>
        </p:grpSp>
      </p:grpSp>
      <p:sp>
        <p:nvSpPr>
          <p:cNvPr id="191" name="Google Shape;191;g116e5fbe8d8_0_54"/>
          <p:cNvSpPr txBox="1">
            <a:spLocks noGrp="1"/>
          </p:cNvSpPr>
          <p:nvPr>
            <p:ph type="title"/>
          </p:nvPr>
        </p:nvSpPr>
        <p:spPr>
          <a:xfrm>
            <a:off x="845175" y="-147250"/>
            <a:ext cx="7886700" cy="1108200"/>
          </a:xfrm>
          <a:prstGeom prst="rect">
            <a:avLst/>
          </a:prstGeom>
          <a:noFill/>
          <a:ln>
            <a:noFill/>
          </a:ln>
        </p:spPr>
        <p:txBody>
          <a:bodyPr spcFirstLastPara="1" wrap="square" lIns="91425" tIns="45700" rIns="91425" bIns="45700" anchor="ctr" anchorCtr="0">
            <a:normAutofit/>
          </a:bodyPr>
          <a:lstStyle/>
          <a:p>
            <a:pPr lvl="0">
              <a:spcBef>
                <a:spcPts val="0"/>
              </a:spcBef>
              <a:buClr>
                <a:srgbClr val="282828"/>
              </a:buClr>
              <a:buSzPts val="3500"/>
            </a:pPr>
            <a:r>
              <a:rPr lang="he-IL" dirty="0" smtClean="0"/>
              <a:t>מרכיבים </a:t>
            </a:r>
            <a:r>
              <a:rPr lang="he-IL" dirty="0"/>
              <a:t>של </a:t>
            </a:r>
            <a:r>
              <a:rPr lang="x-none" dirty="0"/>
              <a:t>מערכת בקרה</a:t>
            </a:r>
            <a:endParaRPr dirty="0"/>
          </a:p>
        </p:txBody>
      </p:sp>
      <p:sp>
        <p:nvSpPr>
          <p:cNvPr id="192" name="Google Shape;192;g116e5fbe8d8_0_54"/>
          <p:cNvSpPr txBox="1"/>
          <p:nvPr/>
        </p:nvSpPr>
        <p:spPr>
          <a:xfrm>
            <a:off x="1039050" y="804825"/>
            <a:ext cx="7886700" cy="492412"/>
          </a:xfrm>
          <a:prstGeom prst="rect">
            <a:avLst/>
          </a:prstGeom>
          <a:noFill/>
          <a:ln>
            <a:noFill/>
          </a:ln>
        </p:spPr>
        <p:txBody>
          <a:bodyPr spcFirstLastPara="1" wrap="square" lIns="91425" tIns="91425" rIns="91425" bIns="91425" anchor="t" anchorCtr="0">
            <a:spAutoFit/>
          </a:bodyPr>
          <a:lstStyle/>
          <a:p>
            <a:r>
              <a:rPr lang="he-IL" sz="2000" dirty="0">
                <a:solidFill>
                  <a:srgbClr val="000000"/>
                </a:solidFill>
                <a:latin typeface="Arial" panose="020B0604020202020204" pitchFamily="34" charset="0"/>
              </a:rPr>
              <a:t>במערכת בקרה יהיו בדרך כלל  3 סוגי מרכיבים</a:t>
            </a:r>
            <a:r>
              <a:rPr lang="he-IL" sz="2000" dirty="0" smtClean="0">
                <a:solidFill>
                  <a:srgbClr val="000000"/>
                </a:solidFill>
                <a:latin typeface="Arial" panose="020B0604020202020204" pitchFamily="34" charset="0"/>
              </a:rPr>
              <a:t>:</a:t>
            </a:r>
            <a:endParaRPr lang="he-IL" sz="2000" dirty="0"/>
          </a:p>
        </p:txBody>
      </p:sp>
      <p:sp>
        <p:nvSpPr>
          <p:cNvPr id="2" name="Rectangle 1"/>
          <p:cNvSpPr/>
          <p:nvPr/>
        </p:nvSpPr>
        <p:spPr>
          <a:xfrm>
            <a:off x="4055806" y="1913025"/>
            <a:ext cx="2580968" cy="3362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434339" y="1741845"/>
            <a:ext cx="2491412" cy="923330"/>
          </a:xfrm>
          <a:prstGeom prst="rect">
            <a:avLst/>
          </a:prstGeom>
        </p:spPr>
        <p:txBody>
          <a:bodyPr wrap="square">
            <a:spAutoFit/>
          </a:bodyPr>
          <a:lstStyle/>
          <a:p>
            <a:pPr fontAlgn="base">
              <a:buSzPts val="2000"/>
            </a:pPr>
            <a:r>
              <a:rPr lang="he-IL" b="1" dirty="0">
                <a:solidFill>
                  <a:srgbClr val="000000"/>
                </a:solidFill>
                <a:latin typeface="Arial" panose="020B0604020202020204" pitchFamily="34" charset="0"/>
                <a:cs typeface="Arial" panose="020B0604020202020204" pitchFamily="34" charset="0"/>
              </a:rPr>
              <a:t>מערכת עיבוד </a:t>
            </a:r>
            <a:r>
              <a:rPr lang="he-IL" dirty="0">
                <a:solidFill>
                  <a:srgbClr val="000000"/>
                </a:solidFill>
                <a:latin typeface="Arial" panose="020B0604020202020204" pitchFamily="34" charset="0"/>
                <a:cs typeface="Arial" panose="020B0604020202020204" pitchFamily="34" charset="0"/>
              </a:rPr>
              <a:t>- עוקבת אחרי הערך של הגורם הנמדד ומקבלת </a:t>
            </a:r>
            <a:r>
              <a:rPr lang="he-IL" dirty="0" smtClean="0">
                <a:solidFill>
                  <a:srgbClr val="000000"/>
                </a:solidFill>
                <a:latin typeface="Arial" panose="020B0604020202020204" pitchFamily="34" charset="0"/>
                <a:cs typeface="Arial" panose="020B0604020202020204" pitchFamily="34" charset="0"/>
              </a:rPr>
              <a:t>החלטות</a:t>
            </a:r>
            <a:endParaRPr lang="en-US" dirty="0">
              <a:effectLst/>
            </a:endParaRPr>
          </a:p>
        </p:txBody>
      </p:sp>
      <p:sp>
        <p:nvSpPr>
          <p:cNvPr id="18" name="TextBox 17"/>
          <p:cNvSpPr txBox="1"/>
          <p:nvPr/>
        </p:nvSpPr>
        <p:spPr>
          <a:xfrm>
            <a:off x="4128986" y="3984804"/>
            <a:ext cx="309700" cy="276999"/>
          </a:xfrm>
          <a:prstGeom prst="rect">
            <a:avLst/>
          </a:prstGeom>
          <a:noFill/>
        </p:spPr>
        <p:txBody>
          <a:bodyPr wrap="none" rtlCol="0">
            <a:spAutoFit/>
          </a:bodyPr>
          <a:lstStyle/>
          <a:p>
            <a:r>
              <a:rPr lang="he-IL" sz="1200" dirty="0" smtClean="0"/>
              <a:t>או</a:t>
            </a:r>
            <a:endParaRPr lang="en-US" sz="1200" dirty="0"/>
          </a:p>
        </p:txBody>
      </p:sp>
    </p:spTree>
    <p:extLst>
      <p:ext uri="{BB962C8B-B14F-4D97-AF65-F5344CB8AC3E}">
        <p14:creationId xmlns:p14="http://schemas.microsoft.com/office/powerpoint/2010/main" val="27603361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026" name="Picture 2" descr="https://lh6.googleusercontent.com/z4lLrUDNnb_t5w9HMdj91ZbiTgrw9iPEuJE5r5-quDEPDlONlwYig5_wQIQfkr11llaxEoxJxyYvMmkAMFnPDOvxWwdy8w436vU52j4AQYuRqdk3sqdyRe7wWag5_3NkFGl2o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050" y="1577457"/>
            <a:ext cx="6648450" cy="3886201"/>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4772623" y="2625213"/>
            <a:ext cx="1055652" cy="694661"/>
            <a:chOff x="4780574" y="2625213"/>
            <a:chExt cx="1055652" cy="694661"/>
          </a:xfrm>
        </p:grpSpPr>
        <p:sp>
          <p:nvSpPr>
            <p:cNvPr id="7" name="Rounded Rectangle 6"/>
            <p:cNvSpPr/>
            <p:nvPr/>
          </p:nvSpPr>
          <p:spPr>
            <a:xfrm>
              <a:off x="4813886" y="2625213"/>
              <a:ext cx="1022340" cy="694661"/>
            </a:xfrm>
            <a:prstGeom prst="roundRect">
              <a:avLst/>
            </a:prstGeom>
            <a:solidFill>
              <a:srgbClr val="FFF3CD"/>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780574" y="2656777"/>
              <a:ext cx="1055652" cy="584775"/>
            </a:xfrm>
            <a:prstGeom prst="rect">
              <a:avLst/>
            </a:prstGeom>
            <a:noFill/>
            <a:ln>
              <a:noFill/>
            </a:ln>
          </p:spPr>
          <p:txBody>
            <a:bodyPr wrap="square" rtlCol="0">
              <a:spAutoFit/>
            </a:bodyPr>
            <a:lstStyle/>
            <a:p>
              <a:pPr algn="ctr"/>
              <a:r>
                <a:rPr lang="he-IL" sz="1200" dirty="0" smtClean="0"/>
                <a:t>חיישנים </a:t>
              </a:r>
            </a:p>
            <a:p>
              <a:pPr algn="ctr"/>
              <a:r>
                <a:rPr lang="he-IL" sz="1000" dirty="0" smtClean="0"/>
                <a:t>(חיישן טמפרטורה במח)</a:t>
              </a:r>
              <a:endParaRPr lang="en-US" sz="1000" dirty="0"/>
            </a:p>
          </p:txBody>
        </p:sp>
      </p:grpSp>
      <p:grpSp>
        <p:nvGrpSpPr>
          <p:cNvPr id="11" name="Group 10"/>
          <p:cNvGrpSpPr/>
          <p:nvPr/>
        </p:nvGrpSpPr>
        <p:grpSpPr>
          <a:xfrm>
            <a:off x="6434338" y="3311924"/>
            <a:ext cx="1418111" cy="500406"/>
            <a:chOff x="6434338" y="3545161"/>
            <a:chExt cx="1418111" cy="597181"/>
          </a:xfrm>
        </p:grpSpPr>
        <p:sp>
          <p:nvSpPr>
            <p:cNvPr id="16" name="Rounded Rectangle 15"/>
            <p:cNvSpPr/>
            <p:nvPr/>
          </p:nvSpPr>
          <p:spPr>
            <a:xfrm>
              <a:off x="6479088" y="3545161"/>
              <a:ext cx="1373361" cy="597181"/>
            </a:xfrm>
            <a:prstGeom prst="roundRect">
              <a:avLst/>
            </a:prstGeom>
            <a:solidFill>
              <a:srgbClr val="D9E8FB"/>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434338" y="3572296"/>
              <a:ext cx="1418111" cy="514218"/>
            </a:xfrm>
            <a:prstGeom prst="rect">
              <a:avLst/>
            </a:prstGeom>
            <a:noFill/>
            <a:ln>
              <a:noFill/>
            </a:ln>
          </p:spPr>
          <p:txBody>
            <a:bodyPr wrap="square" rtlCol="0">
              <a:spAutoFit/>
            </a:bodyPr>
            <a:lstStyle/>
            <a:p>
              <a:pPr algn="ctr"/>
              <a:r>
                <a:rPr lang="he-IL" sz="1200" dirty="0" smtClean="0"/>
                <a:t>מערכת עיבוד</a:t>
              </a:r>
            </a:p>
            <a:p>
              <a:pPr algn="ctr"/>
              <a:r>
                <a:rPr lang="he-IL" sz="1000" dirty="0" smtClean="0"/>
                <a:t>(מוח)</a:t>
              </a:r>
              <a:endParaRPr lang="en-US" sz="700" dirty="0"/>
            </a:p>
          </p:txBody>
        </p:sp>
      </p:grpSp>
      <p:grpSp>
        <p:nvGrpSpPr>
          <p:cNvPr id="12" name="Group 11"/>
          <p:cNvGrpSpPr/>
          <p:nvPr/>
        </p:nvGrpSpPr>
        <p:grpSpPr>
          <a:xfrm>
            <a:off x="4805935" y="3894249"/>
            <a:ext cx="1149592" cy="694661"/>
            <a:chOff x="6045587" y="4092859"/>
            <a:chExt cx="1149592" cy="694661"/>
          </a:xfrm>
          <a:effectLst>
            <a:glow rad="228600">
              <a:schemeClr val="accent6">
                <a:satMod val="175000"/>
                <a:alpha val="40000"/>
              </a:schemeClr>
            </a:glow>
          </a:effectLst>
        </p:grpSpPr>
        <p:sp>
          <p:nvSpPr>
            <p:cNvPr id="20" name="Rounded Rectangle 19"/>
            <p:cNvSpPr/>
            <p:nvPr/>
          </p:nvSpPr>
          <p:spPr>
            <a:xfrm>
              <a:off x="6081863" y="4092859"/>
              <a:ext cx="1113316" cy="694661"/>
            </a:xfrm>
            <a:prstGeom prst="roundRect">
              <a:avLst/>
            </a:prstGeom>
            <a:solidFill>
              <a:srgbClr val="D5E8D4"/>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045587" y="4124423"/>
              <a:ext cx="1149592" cy="584775"/>
            </a:xfrm>
            <a:prstGeom prst="rect">
              <a:avLst/>
            </a:prstGeom>
            <a:noFill/>
            <a:ln>
              <a:noFill/>
            </a:ln>
          </p:spPr>
          <p:txBody>
            <a:bodyPr wrap="square" rtlCol="0">
              <a:spAutoFit/>
            </a:bodyPr>
            <a:lstStyle/>
            <a:p>
              <a:pPr algn="ctr"/>
              <a:r>
                <a:rPr lang="he-IL" sz="1200" dirty="0" smtClean="0"/>
                <a:t>מפעילים </a:t>
              </a:r>
            </a:p>
            <a:p>
              <a:pPr algn="ctr"/>
              <a:r>
                <a:rPr lang="he-IL" sz="1000" dirty="0" smtClean="0"/>
                <a:t>(בלוטות זיעה, שרירי רעד)</a:t>
              </a:r>
              <a:endParaRPr lang="en-US" sz="1000" dirty="0"/>
            </a:p>
          </p:txBody>
        </p:sp>
      </p:grpSp>
      <p:sp>
        <p:nvSpPr>
          <p:cNvPr id="191" name="Google Shape;191;g116e5fbe8d8_0_54"/>
          <p:cNvSpPr txBox="1">
            <a:spLocks noGrp="1"/>
          </p:cNvSpPr>
          <p:nvPr>
            <p:ph type="title"/>
          </p:nvPr>
        </p:nvSpPr>
        <p:spPr>
          <a:xfrm>
            <a:off x="845175" y="-147250"/>
            <a:ext cx="7886700" cy="1108200"/>
          </a:xfrm>
          <a:prstGeom prst="rect">
            <a:avLst/>
          </a:prstGeom>
          <a:noFill/>
          <a:ln>
            <a:noFill/>
          </a:ln>
        </p:spPr>
        <p:txBody>
          <a:bodyPr spcFirstLastPara="1" wrap="square" lIns="91425" tIns="45700" rIns="91425" bIns="45700" anchor="ctr" anchorCtr="0">
            <a:normAutofit/>
          </a:bodyPr>
          <a:lstStyle/>
          <a:p>
            <a:pPr lvl="0">
              <a:spcBef>
                <a:spcPts val="0"/>
              </a:spcBef>
              <a:buClr>
                <a:srgbClr val="282828"/>
              </a:buClr>
              <a:buSzPts val="3500"/>
            </a:pPr>
            <a:r>
              <a:rPr lang="he-IL" dirty="0" smtClean="0"/>
              <a:t>מרכיבים </a:t>
            </a:r>
            <a:r>
              <a:rPr lang="he-IL" dirty="0"/>
              <a:t>של </a:t>
            </a:r>
            <a:r>
              <a:rPr lang="x-none" dirty="0"/>
              <a:t>מערכת בקרה</a:t>
            </a:r>
            <a:endParaRPr dirty="0"/>
          </a:p>
        </p:txBody>
      </p:sp>
      <p:sp>
        <p:nvSpPr>
          <p:cNvPr id="192" name="Google Shape;192;g116e5fbe8d8_0_54"/>
          <p:cNvSpPr txBox="1"/>
          <p:nvPr/>
        </p:nvSpPr>
        <p:spPr>
          <a:xfrm>
            <a:off x="1039050" y="804825"/>
            <a:ext cx="7886700" cy="492412"/>
          </a:xfrm>
          <a:prstGeom prst="rect">
            <a:avLst/>
          </a:prstGeom>
          <a:noFill/>
          <a:ln>
            <a:noFill/>
          </a:ln>
        </p:spPr>
        <p:txBody>
          <a:bodyPr spcFirstLastPara="1" wrap="square" lIns="91425" tIns="91425" rIns="91425" bIns="91425" anchor="t" anchorCtr="0">
            <a:spAutoFit/>
          </a:bodyPr>
          <a:lstStyle/>
          <a:p>
            <a:r>
              <a:rPr lang="he-IL" sz="2000" dirty="0">
                <a:solidFill>
                  <a:srgbClr val="000000"/>
                </a:solidFill>
                <a:latin typeface="Arial" panose="020B0604020202020204" pitchFamily="34" charset="0"/>
              </a:rPr>
              <a:t>במערכת בקרה יהיו בדרך כלל  3 סוגי מרכיבים</a:t>
            </a:r>
            <a:r>
              <a:rPr lang="he-IL" sz="2000" dirty="0" smtClean="0">
                <a:solidFill>
                  <a:srgbClr val="000000"/>
                </a:solidFill>
                <a:latin typeface="Arial" panose="020B0604020202020204" pitchFamily="34" charset="0"/>
              </a:rPr>
              <a:t>:</a:t>
            </a:r>
            <a:endParaRPr lang="he-IL" sz="2000" dirty="0"/>
          </a:p>
        </p:txBody>
      </p:sp>
      <p:sp>
        <p:nvSpPr>
          <p:cNvPr id="2" name="Rectangle 1"/>
          <p:cNvSpPr/>
          <p:nvPr/>
        </p:nvSpPr>
        <p:spPr>
          <a:xfrm>
            <a:off x="4055806" y="1913025"/>
            <a:ext cx="2580968" cy="3362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828275" y="1684097"/>
            <a:ext cx="3008670" cy="646331"/>
          </a:xfrm>
          <a:prstGeom prst="rect">
            <a:avLst/>
          </a:prstGeom>
        </p:spPr>
        <p:txBody>
          <a:bodyPr wrap="square">
            <a:spAutoFit/>
          </a:bodyPr>
          <a:lstStyle/>
          <a:p>
            <a:pPr fontAlgn="base">
              <a:buSzPts val="2000"/>
            </a:pPr>
            <a:r>
              <a:rPr lang="he-IL" b="1" dirty="0">
                <a:solidFill>
                  <a:srgbClr val="000000"/>
                </a:solidFill>
                <a:latin typeface="Arial" panose="020B0604020202020204" pitchFamily="34" charset="0"/>
                <a:cs typeface="Arial" panose="020B0604020202020204" pitchFamily="34" charset="0"/>
              </a:rPr>
              <a:t>מפעילים</a:t>
            </a:r>
            <a:r>
              <a:rPr lang="he-IL" dirty="0">
                <a:solidFill>
                  <a:srgbClr val="000000"/>
                </a:solidFill>
                <a:latin typeface="Arial" panose="020B0604020202020204" pitchFamily="34" charset="0"/>
                <a:cs typeface="Arial" panose="020B0604020202020204" pitchFamily="34" charset="0"/>
              </a:rPr>
              <a:t> - יוצרים שינוי בסביבה כדי לשנות את הגודל </a:t>
            </a:r>
            <a:r>
              <a:rPr lang="he-IL" dirty="0" smtClean="0">
                <a:solidFill>
                  <a:srgbClr val="000000"/>
                </a:solidFill>
                <a:latin typeface="Arial" panose="020B0604020202020204" pitchFamily="34" charset="0"/>
                <a:cs typeface="Arial" panose="020B0604020202020204" pitchFamily="34" charset="0"/>
              </a:rPr>
              <a:t>הנמדד</a:t>
            </a:r>
            <a:endParaRPr lang="en-US" dirty="0">
              <a:effectLst/>
            </a:endParaRPr>
          </a:p>
        </p:txBody>
      </p:sp>
      <p:sp>
        <p:nvSpPr>
          <p:cNvPr id="18" name="TextBox 17"/>
          <p:cNvSpPr txBox="1"/>
          <p:nvPr/>
        </p:nvSpPr>
        <p:spPr>
          <a:xfrm>
            <a:off x="4128986" y="3984804"/>
            <a:ext cx="309700" cy="276999"/>
          </a:xfrm>
          <a:prstGeom prst="rect">
            <a:avLst/>
          </a:prstGeom>
          <a:noFill/>
        </p:spPr>
        <p:txBody>
          <a:bodyPr wrap="none" rtlCol="0">
            <a:spAutoFit/>
          </a:bodyPr>
          <a:lstStyle/>
          <a:p>
            <a:r>
              <a:rPr lang="he-IL" sz="1200" dirty="0" smtClean="0"/>
              <a:t>או</a:t>
            </a:r>
            <a:endParaRPr lang="en-US" sz="1200" dirty="0"/>
          </a:p>
        </p:txBody>
      </p:sp>
    </p:spTree>
    <p:extLst>
      <p:ext uri="{BB962C8B-B14F-4D97-AF65-F5344CB8AC3E}">
        <p14:creationId xmlns:p14="http://schemas.microsoft.com/office/powerpoint/2010/main" val="27376894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125b76ac829_0_15"/>
          <p:cNvSpPr txBox="1">
            <a:spLocks noGrp="1"/>
          </p:cNvSpPr>
          <p:nvPr>
            <p:ph type="title"/>
          </p:nvPr>
        </p:nvSpPr>
        <p:spPr>
          <a:xfrm>
            <a:off x="845175" y="-147250"/>
            <a:ext cx="7886700" cy="1108200"/>
          </a:xfrm>
          <a:prstGeom prst="rect">
            <a:avLst/>
          </a:prstGeom>
          <a:noFill/>
          <a:ln>
            <a:noFill/>
          </a:ln>
        </p:spPr>
        <p:txBody>
          <a:bodyPr spcFirstLastPara="1" wrap="square" lIns="91425" tIns="45700" rIns="91425" bIns="45700" anchor="ctr" anchorCtr="0">
            <a:normAutofit/>
          </a:bodyPr>
          <a:lstStyle/>
          <a:p>
            <a:pPr lvl="0">
              <a:spcBef>
                <a:spcPts val="0"/>
              </a:spcBef>
              <a:buClr>
                <a:srgbClr val="282828"/>
              </a:buClr>
              <a:buSzPts val="3500"/>
            </a:pPr>
            <a:r>
              <a:rPr lang="he-IL" dirty="0" smtClean="0"/>
              <a:t>מבנה של </a:t>
            </a:r>
            <a:r>
              <a:rPr lang="x-none" dirty="0"/>
              <a:t>מערכת בקרה</a:t>
            </a:r>
            <a:endParaRPr dirty="0"/>
          </a:p>
        </p:txBody>
      </p:sp>
      <p:sp>
        <p:nvSpPr>
          <p:cNvPr id="200" name="Google Shape;200;g125b76ac829_0_15"/>
          <p:cNvSpPr txBox="1"/>
          <p:nvPr/>
        </p:nvSpPr>
        <p:spPr>
          <a:xfrm>
            <a:off x="2091847" y="916789"/>
            <a:ext cx="6454128" cy="694262"/>
          </a:xfrm>
          <a:prstGeom prst="rect">
            <a:avLst/>
          </a:prstGeom>
          <a:noFill/>
          <a:ln>
            <a:noFill/>
          </a:ln>
        </p:spPr>
        <p:txBody>
          <a:bodyPr spcFirstLastPara="1" wrap="square" lIns="91425" tIns="91425" rIns="91425" bIns="91425" anchor="t" anchorCtr="0">
            <a:spAutoFit/>
          </a:bodyPr>
          <a:lstStyle/>
          <a:p>
            <a:pPr marL="0" lvl="0" indent="0" algn="r" rtl="1">
              <a:lnSpc>
                <a:spcPct val="115000"/>
              </a:lnSpc>
              <a:spcBef>
                <a:spcPts val="0"/>
              </a:spcBef>
              <a:spcAft>
                <a:spcPts val="800"/>
              </a:spcAft>
              <a:buNone/>
            </a:pPr>
            <a:r>
              <a:rPr lang="x-none" sz="2300" dirty="0"/>
              <a:t>למה </a:t>
            </a:r>
            <a:r>
              <a:rPr lang="he-IL" sz="2300" dirty="0" smtClean="0"/>
              <a:t>לדעתכם </a:t>
            </a:r>
            <a:r>
              <a:rPr lang="x-none" sz="2300" dirty="0" smtClean="0"/>
              <a:t>כיוון </a:t>
            </a:r>
            <a:r>
              <a:rPr lang="x-none" sz="2300" dirty="0"/>
              <a:t>החיצים בשירטוט הוא כפי </a:t>
            </a:r>
            <a:r>
              <a:rPr lang="he-IL" sz="2300" dirty="0" smtClean="0"/>
              <a:t>שמתואר</a:t>
            </a:r>
            <a:r>
              <a:rPr lang="x-none" sz="2300" dirty="0" smtClean="0"/>
              <a:t>?</a:t>
            </a:r>
            <a:endParaRPr sz="2300" dirty="0"/>
          </a:p>
        </p:txBody>
      </p:sp>
      <p:grpSp>
        <p:nvGrpSpPr>
          <p:cNvPr id="2" name="Group 1"/>
          <p:cNvGrpSpPr/>
          <p:nvPr/>
        </p:nvGrpSpPr>
        <p:grpSpPr>
          <a:xfrm>
            <a:off x="1039050" y="1577456"/>
            <a:ext cx="6813399" cy="3886201"/>
            <a:chOff x="1039050" y="1577456"/>
            <a:chExt cx="6813399" cy="3886201"/>
          </a:xfrm>
        </p:grpSpPr>
        <p:grpSp>
          <p:nvGrpSpPr>
            <p:cNvPr id="5" name="Group 4"/>
            <p:cNvGrpSpPr/>
            <p:nvPr/>
          </p:nvGrpSpPr>
          <p:grpSpPr>
            <a:xfrm>
              <a:off x="1039050" y="1577456"/>
              <a:ext cx="6813399" cy="3886201"/>
              <a:chOff x="1039050" y="1577457"/>
              <a:chExt cx="6813399" cy="3886201"/>
            </a:xfrm>
          </p:grpSpPr>
          <p:pic>
            <p:nvPicPr>
              <p:cNvPr id="6" name="Picture 2" descr="https://lh6.googleusercontent.com/z4lLrUDNnb_t5w9HMdj91ZbiTgrw9iPEuJE5r5-quDEPDlONlwYig5_wQIQfkr11llaxEoxJxyYvMmkAMFnPDOvxWwdy8w436vU52j4AQYuRqdk3sqdyRe7wWag5_3NkFGl2o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050" y="1577457"/>
                <a:ext cx="6648450" cy="388620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4772623" y="2625213"/>
                <a:ext cx="1055652" cy="694661"/>
                <a:chOff x="4780574" y="2625213"/>
                <a:chExt cx="1055652" cy="694661"/>
              </a:xfrm>
            </p:grpSpPr>
            <p:sp>
              <p:nvSpPr>
                <p:cNvPr id="14" name="Rounded Rectangle 13"/>
                <p:cNvSpPr/>
                <p:nvPr/>
              </p:nvSpPr>
              <p:spPr>
                <a:xfrm>
                  <a:off x="4813886" y="2625213"/>
                  <a:ext cx="1022340" cy="694661"/>
                </a:xfrm>
                <a:prstGeom prst="roundRect">
                  <a:avLst/>
                </a:prstGeom>
                <a:solidFill>
                  <a:srgbClr val="FFF3CD"/>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780574" y="2656777"/>
                  <a:ext cx="1055652" cy="584775"/>
                </a:xfrm>
                <a:prstGeom prst="rect">
                  <a:avLst/>
                </a:prstGeom>
                <a:noFill/>
                <a:ln>
                  <a:noFill/>
                </a:ln>
              </p:spPr>
              <p:txBody>
                <a:bodyPr wrap="square" rtlCol="0">
                  <a:spAutoFit/>
                </a:bodyPr>
                <a:lstStyle/>
                <a:p>
                  <a:pPr algn="ctr"/>
                  <a:r>
                    <a:rPr lang="he-IL" sz="1200" dirty="0" smtClean="0"/>
                    <a:t>חיישנים </a:t>
                  </a:r>
                </a:p>
                <a:p>
                  <a:pPr algn="ctr"/>
                  <a:r>
                    <a:rPr lang="he-IL" sz="1000" dirty="0" smtClean="0"/>
                    <a:t>(חיישן טמפרטורה במח)</a:t>
                  </a:r>
                  <a:endParaRPr lang="en-US" sz="1000" dirty="0"/>
                </a:p>
              </p:txBody>
            </p:sp>
          </p:grpSp>
          <p:grpSp>
            <p:nvGrpSpPr>
              <p:cNvPr id="8" name="Group 7"/>
              <p:cNvGrpSpPr/>
              <p:nvPr/>
            </p:nvGrpSpPr>
            <p:grpSpPr>
              <a:xfrm>
                <a:off x="6434338" y="3311924"/>
                <a:ext cx="1418111" cy="500406"/>
                <a:chOff x="6434338" y="3545161"/>
                <a:chExt cx="1418111" cy="597181"/>
              </a:xfrm>
            </p:grpSpPr>
            <p:sp>
              <p:nvSpPr>
                <p:cNvPr id="12" name="Rounded Rectangle 11"/>
                <p:cNvSpPr/>
                <p:nvPr/>
              </p:nvSpPr>
              <p:spPr>
                <a:xfrm>
                  <a:off x="6479088" y="3545161"/>
                  <a:ext cx="1373361" cy="597181"/>
                </a:xfrm>
                <a:prstGeom prst="roundRect">
                  <a:avLst/>
                </a:prstGeom>
                <a:solidFill>
                  <a:srgbClr val="D9E8FB"/>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434338" y="3572296"/>
                  <a:ext cx="1418111" cy="438581"/>
                </a:xfrm>
                <a:prstGeom prst="rect">
                  <a:avLst/>
                </a:prstGeom>
                <a:noFill/>
                <a:ln>
                  <a:noFill/>
                </a:ln>
              </p:spPr>
              <p:txBody>
                <a:bodyPr wrap="square" rtlCol="0">
                  <a:spAutoFit/>
                </a:bodyPr>
                <a:lstStyle/>
                <a:p>
                  <a:pPr algn="ctr"/>
                  <a:r>
                    <a:rPr lang="he-IL" sz="1200" dirty="0" smtClean="0"/>
                    <a:t>מערכת עיבוד</a:t>
                  </a:r>
                </a:p>
                <a:p>
                  <a:pPr algn="ctr"/>
                  <a:r>
                    <a:rPr lang="he-IL" sz="1000" dirty="0" smtClean="0"/>
                    <a:t>(מח)</a:t>
                  </a:r>
                  <a:endParaRPr lang="en-US" sz="700" dirty="0"/>
                </a:p>
              </p:txBody>
            </p:sp>
          </p:grpSp>
          <p:grpSp>
            <p:nvGrpSpPr>
              <p:cNvPr id="9" name="Group 8"/>
              <p:cNvGrpSpPr/>
              <p:nvPr/>
            </p:nvGrpSpPr>
            <p:grpSpPr>
              <a:xfrm>
                <a:off x="4805935" y="3894249"/>
                <a:ext cx="1149592" cy="694661"/>
                <a:chOff x="6045587" y="4092859"/>
                <a:chExt cx="1149592" cy="694661"/>
              </a:xfrm>
            </p:grpSpPr>
            <p:sp>
              <p:nvSpPr>
                <p:cNvPr id="10" name="Rounded Rectangle 9"/>
                <p:cNvSpPr/>
                <p:nvPr/>
              </p:nvSpPr>
              <p:spPr>
                <a:xfrm>
                  <a:off x="6081863" y="4092859"/>
                  <a:ext cx="1113316" cy="694661"/>
                </a:xfrm>
                <a:prstGeom prst="roundRect">
                  <a:avLst/>
                </a:prstGeom>
                <a:solidFill>
                  <a:srgbClr val="D5E8D4"/>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5587" y="4124423"/>
                  <a:ext cx="1149592" cy="584775"/>
                </a:xfrm>
                <a:prstGeom prst="rect">
                  <a:avLst/>
                </a:prstGeom>
                <a:noFill/>
                <a:ln>
                  <a:noFill/>
                </a:ln>
              </p:spPr>
              <p:txBody>
                <a:bodyPr wrap="square" rtlCol="0">
                  <a:spAutoFit/>
                </a:bodyPr>
                <a:lstStyle/>
                <a:p>
                  <a:pPr algn="ctr"/>
                  <a:r>
                    <a:rPr lang="he-IL" sz="1200" dirty="0" smtClean="0"/>
                    <a:t>מפעילים </a:t>
                  </a:r>
                </a:p>
                <a:p>
                  <a:pPr algn="ctr"/>
                  <a:r>
                    <a:rPr lang="he-IL" sz="1000" dirty="0" smtClean="0"/>
                    <a:t>(בלוטות זיעה, שרירי רעד)</a:t>
                  </a:r>
                  <a:endParaRPr lang="en-US" sz="1000" dirty="0"/>
                </a:p>
              </p:txBody>
            </p:sp>
          </p:grpSp>
        </p:grpSp>
        <p:sp>
          <p:nvSpPr>
            <p:cNvPr id="17" name="Rectangle 16"/>
            <p:cNvSpPr/>
            <p:nvPr/>
          </p:nvSpPr>
          <p:spPr>
            <a:xfrm>
              <a:off x="4055806" y="1913025"/>
              <a:ext cx="2580968" cy="3362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4128986" y="3984804"/>
            <a:ext cx="309700" cy="276999"/>
          </a:xfrm>
          <a:prstGeom prst="rect">
            <a:avLst/>
          </a:prstGeom>
          <a:noFill/>
        </p:spPr>
        <p:txBody>
          <a:bodyPr wrap="none" rtlCol="0">
            <a:spAutoFit/>
          </a:bodyPr>
          <a:lstStyle/>
          <a:p>
            <a:r>
              <a:rPr lang="he-IL" sz="1200" dirty="0" smtClean="0"/>
              <a:t>או</a:t>
            </a:r>
            <a:endParaRPr lang="en-US" sz="1200" dirty="0"/>
          </a:p>
        </p:txBody>
      </p:sp>
    </p:spTree>
    <p:extLst>
      <p:ext uri="{BB962C8B-B14F-4D97-AF65-F5344CB8AC3E}">
        <p14:creationId xmlns:p14="http://schemas.microsoft.com/office/powerpoint/2010/main" val="15900295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125b76ac829_0_15"/>
          <p:cNvSpPr txBox="1">
            <a:spLocks noGrp="1"/>
          </p:cNvSpPr>
          <p:nvPr>
            <p:ph type="title"/>
          </p:nvPr>
        </p:nvSpPr>
        <p:spPr>
          <a:xfrm>
            <a:off x="845175" y="-147250"/>
            <a:ext cx="7886700" cy="11082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dirty="0"/>
              <a:t>מערכות </a:t>
            </a:r>
            <a:r>
              <a:rPr lang="x-none" dirty="0" smtClean="0"/>
              <a:t>בקרה</a:t>
            </a:r>
            <a:r>
              <a:rPr lang="he-IL" dirty="0" smtClean="0"/>
              <a:t> עם משוב</a:t>
            </a:r>
            <a:endParaRPr dirty="0"/>
          </a:p>
        </p:txBody>
      </p:sp>
      <p:sp>
        <p:nvSpPr>
          <p:cNvPr id="200" name="Google Shape;200;g125b76ac829_0_15"/>
          <p:cNvSpPr txBox="1"/>
          <p:nvPr/>
        </p:nvSpPr>
        <p:spPr>
          <a:xfrm>
            <a:off x="629266" y="550186"/>
            <a:ext cx="7930132" cy="609367"/>
          </a:xfrm>
          <a:prstGeom prst="rect">
            <a:avLst/>
          </a:prstGeom>
          <a:noFill/>
          <a:ln>
            <a:noFill/>
          </a:ln>
        </p:spPr>
        <p:txBody>
          <a:bodyPr spcFirstLastPara="1" wrap="square" lIns="91425" tIns="91425" rIns="91425" bIns="91425" anchor="t" anchorCtr="0">
            <a:spAutoFit/>
          </a:bodyPr>
          <a:lstStyle/>
          <a:p>
            <a:pPr lvl="0">
              <a:lnSpc>
                <a:spcPct val="115000"/>
              </a:lnSpc>
            </a:pPr>
            <a:r>
              <a:rPr lang="he-IL" sz="2400" dirty="0" smtClean="0"/>
              <a:t>מערכת בקרה שבה החיצים מחוברים כך נקראת "</a:t>
            </a:r>
            <a:r>
              <a:rPr lang="he-IL" sz="2400" b="1" dirty="0" smtClean="0">
                <a:solidFill>
                  <a:srgbClr val="29797B"/>
                </a:solidFill>
              </a:rPr>
              <a:t>מערכת משוב"</a:t>
            </a:r>
            <a:r>
              <a:rPr lang="he-IL" sz="2400" b="1" dirty="0" smtClean="0"/>
              <a:t>. </a:t>
            </a:r>
            <a:endParaRPr lang="he-IL" sz="2400" b="1" dirty="0"/>
          </a:p>
        </p:txBody>
      </p:sp>
      <p:grpSp>
        <p:nvGrpSpPr>
          <p:cNvPr id="5" name="Group 4"/>
          <p:cNvGrpSpPr/>
          <p:nvPr/>
        </p:nvGrpSpPr>
        <p:grpSpPr>
          <a:xfrm>
            <a:off x="1039050" y="1577456"/>
            <a:ext cx="6813399" cy="3886201"/>
            <a:chOff x="1039050" y="1577457"/>
            <a:chExt cx="6813399" cy="3886201"/>
          </a:xfrm>
        </p:grpSpPr>
        <p:pic>
          <p:nvPicPr>
            <p:cNvPr id="6" name="Picture 2" descr="https://lh6.googleusercontent.com/z4lLrUDNnb_t5w9HMdj91ZbiTgrw9iPEuJE5r5-quDEPDlONlwYig5_wQIQfkr11llaxEoxJxyYvMmkAMFnPDOvxWwdy8w436vU52j4AQYuRqdk3sqdyRe7wWag5_3NkFGl2o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050" y="1577457"/>
              <a:ext cx="6648450" cy="388620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4772623" y="2625213"/>
              <a:ext cx="1055652" cy="694661"/>
              <a:chOff x="4780574" y="2625213"/>
              <a:chExt cx="1055652" cy="694661"/>
            </a:xfrm>
          </p:grpSpPr>
          <p:sp>
            <p:nvSpPr>
              <p:cNvPr id="14" name="Rounded Rectangle 13"/>
              <p:cNvSpPr/>
              <p:nvPr/>
            </p:nvSpPr>
            <p:spPr>
              <a:xfrm>
                <a:off x="4813886" y="2625213"/>
                <a:ext cx="1022340" cy="694661"/>
              </a:xfrm>
              <a:prstGeom prst="roundRect">
                <a:avLst/>
              </a:prstGeom>
              <a:solidFill>
                <a:srgbClr val="FFF3CD"/>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780574" y="2656777"/>
                <a:ext cx="1055652" cy="584775"/>
              </a:xfrm>
              <a:prstGeom prst="rect">
                <a:avLst/>
              </a:prstGeom>
              <a:noFill/>
              <a:ln>
                <a:noFill/>
              </a:ln>
            </p:spPr>
            <p:txBody>
              <a:bodyPr wrap="square" rtlCol="0">
                <a:spAutoFit/>
              </a:bodyPr>
              <a:lstStyle/>
              <a:p>
                <a:pPr algn="ctr"/>
                <a:r>
                  <a:rPr lang="he-IL" sz="1200" dirty="0" smtClean="0"/>
                  <a:t>חיישנים </a:t>
                </a:r>
              </a:p>
              <a:p>
                <a:pPr algn="ctr"/>
                <a:r>
                  <a:rPr lang="he-IL" sz="1000" dirty="0" smtClean="0"/>
                  <a:t>(חיישן טמפרטורה במח)</a:t>
                </a:r>
                <a:endParaRPr lang="en-US" sz="1000" dirty="0"/>
              </a:p>
            </p:txBody>
          </p:sp>
        </p:grpSp>
        <p:grpSp>
          <p:nvGrpSpPr>
            <p:cNvPr id="8" name="Group 7"/>
            <p:cNvGrpSpPr/>
            <p:nvPr/>
          </p:nvGrpSpPr>
          <p:grpSpPr>
            <a:xfrm>
              <a:off x="6434338" y="3311924"/>
              <a:ext cx="1418111" cy="500406"/>
              <a:chOff x="6434338" y="3545161"/>
              <a:chExt cx="1418111" cy="597181"/>
            </a:xfrm>
          </p:grpSpPr>
          <p:sp>
            <p:nvSpPr>
              <p:cNvPr id="12" name="Rounded Rectangle 11"/>
              <p:cNvSpPr/>
              <p:nvPr/>
            </p:nvSpPr>
            <p:spPr>
              <a:xfrm>
                <a:off x="6479088" y="3545161"/>
                <a:ext cx="1373361" cy="597181"/>
              </a:xfrm>
              <a:prstGeom prst="roundRect">
                <a:avLst/>
              </a:prstGeom>
              <a:solidFill>
                <a:srgbClr val="D9E8FB"/>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434338" y="3572296"/>
                <a:ext cx="1418111" cy="438581"/>
              </a:xfrm>
              <a:prstGeom prst="rect">
                <a:avLst/>
              </a:prstGeom>
              <a:noFill/>
              <a:ln>
                <a:noFill/>
              </a:ln>
            </p:spPr>
            <p:txBody>
              <a:bodyPr wrap="square" rtlCol="0">
                <a:spAutoFit/>
              </a:bodyPr>
              <a:lstStyle/>
              <a:p>
                <a:pPr algn="ctr"/>
                <a:r>
                  <a:rPr lang="he-IL" sz="1200" dirty="0" smtClean="0"/>
                  <a:t>מערכת עיבוד</a:t>
                </a:r>
              </a:p>
              <a:p>
                <a:pPr algn="ctr"/>
                <a:r>
                  <a:rPr lang="he-IL" sz="1000" dirty="0" smtClean="0"/>
                  <a:t>(מח)</a:t>
                </a:r>
                <a:endParaRPr lang="en-US" sz="700" dirty="0"/>
              </a:p>
            </p:txBody>
          </p:sp>
        </p:grpSp>
        <p:grpSp>
          <p:nvGrpSpPr>
            <p:cNvPr id="9" name="Group 8"/>
            <p:cNvGrpSpPr/>
            <p:nvPr/>
          </p:nvGrpSpPr>
          <p:grpSpPr>
            <a:xfrm>
              <a:off x="4805935" y="3894249"/>
              <a:ext cx="1149592" cy="694661"/>
              <a:chOff x="6045587" y="4092859"/>
              <a:chExt cx="1149592" cy="694661"/>
            </a:xfrm>
          </p:grpSpPr>
          <p:sp>
            <p:nvSpPr>
              <p:cNvPr id="10" name="Rounded Rectangle 9"/>
              <p:cNvSpPr/>
              <p:nvPr/>
            </p:nvSpPr>
            <p:spPr>
              <a:xfrm>
                <a:off x="6081863" y="4092859"/>
                <a:ext cx="1113316" cy="694661"/>
              </a:xfrm>
              <a:prstGeom prst="roundRect">
                <a:avLst/>
              </a:prstGeom>
              <a:solidFill>
                <a:srgbClr val="D5E8D4"/>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5587" y="4124423"/>
                <a:ext cx="1149592" cy="584775"/>
              </a:xfrm>
              <a:prstGeom prst="rect">
                <a:avLst/>
              </a:prstGeom>
              <a:noFill/>
              <a:ln>
                <a:noFill/>
              </a:ln>
            </p:spPr>
            <p:txBody>
              <a:bodyPr wrap="square" rtlCol="0">
                <a:spAutoFit/>
              </a:bodyPr>
              <a:lstStyle/>
              <a:p>
                <a:pPr algn="ctr"/>
                <a:r>
                  <a:rPr lang="he-IL" sz="1200" dirty="0" smtClean="0"/>
                  <a:t>מפעילים </a:t>
                </a:r>
              </a:p>
              <a:p>
                <a:pPr algn="ctr"/>
                <a:r>
                  <a:rPr lang="he-IL" sz="1000" dirty="0" smtClean="0"/>
                  <a:t>(בלוטות זיעה, שרירי רעד)</a:t>
                </a:r>
                <a:endParaRPr lang="en-US" sz="1000" dirty="0"/>
              </a:p>
            </p:txBody>
          </p:sp>
        </p:grpSp>
      </p:grpSp>
      <p:sp>
        <p:nvSpPr>
          <p:cNvPr id="2" name="Rectangle 1"/>
          <p:cNvSpPr/>
          <p:nvPr/>
        </p:nvSpPr>
        <p:spPr>
          <a:xfrm>
            <a:off x="1271206" y="1182244"/>
            <a:ext cx="5894562" cy="410882"/>
          </a:xfrm>
          <a:prstGeom prst="rect">
            <a:avLst/>
          </a:prstGeom>
        </p:spPr>
        <p:txBody>
          <a:bodyPr wrap="none">
            <a:spAutoFit/>
          </a:bodyPr>
          <a:lstStyle/>
          <a:p>
            <a:pPr lvl="0">
              <a:lnSpc>
                <a:spcPct val="115000"/>
              </a:lnSpc>
            </a:pPr>
            <a:r>
              <a:rPr lang="he-IL" b="1" dirty="0" smtClean="0"/>
              <a:t>מהי הסיבה, לדעתכם, שקוראים למערכת כזו "מערכת משוב"?</a:t>
            </a:r>
            <a:endParaRPr lang="he-IL" b="1" dirty="0"/>
          </a:p>
        </p:txBody>
      </p:sp>
      <p:sp>
        <p:nvSpPr>
          <p:cNvPr id="16" name="TextBox 15"/>
          <p:cNvSpPr txBox="1"/>
          <p:nvPr/>
        </p:nvSpPr>
        <p:spPr>
          <a:xfrm>
            <a:off x="4128986" y="3984804"/>
            <a:ext cx="309700" cy="276999"/>
          </a:xfrm>
          <a:prstGeom prst="rect">
            <a:avLst/>
          </a:prstGeom>
          <a:noFill/>
        </p:spPr>
        <p:txBody>
          <a:bodyPr wrap="none" rtlCol="0">
            <a:spAutoFit/>
          </a:bodyPr>
          <a:lstStyle/>
          <a:p>
            <a:r>
              <a:rPr lang="he-IL" sz="1200" dirty="0" smtClean="0"/>
              <a:t>או</a:t>
            </a:r>
            <a:endParaRPr lang="en-US" sz="1200" dirty="0"/>
          </a:p>
        </p:txBody>
      </p:sp>
    </p:spTree>
    <p:extLst>
      <p:ext uri="{BB962C8B-B14F-4D97-AF65-F5344CB8AC3E}">
        <p14:creationId xmlns:p14="http://schemas.microsoft.com/office/powerpoint/2010/main" val="18074253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125b76ac829_0_15"/>
          <p:cNvSpPr txBox="1">
            <a:spLocks noGrp="1"/>
          </p:cNvSpPr>
          <p:nvPr>
            <p:ph type="title"/>
          </p:nvPr>
        </p:nvSpPr>
        <p:spPr>
          <a:xfrm>
            <a:off x="845175" y="-147250"/>
            <a:ext cx="7886700" cy="11082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dirty="0"/>
              <a:t>מערכות בקרה</a:t>
            </a:r>
            <a:endParaRPr dirty="0"/>
          </a:p>
        </p:txBody>
      </p:sp>
      <p:sp>
        <p:nvSpPr>
          <p:cNvPr id="200" name="Google Shape;200;g125b76ac829_0_15"/>
          <p:cNvSpPr txBox="1"/>
          <p:nvPr/>
        </p:nvSpPr>
        <p:spPr>
          <a:xfrm>
            <a:off x="629266" y="550186"/>
            <a:ext cx="7930132" cy="609367"/>
          </a:xfrm>
          <a:prstGeom prst="rect">
            <a:avLst/>
          </a:prstGeom>
          <a:noFill/>
          <a:ln>
            <a:noFill/>
          </a:ln>
        </p:spPr>
        <p:txBody>
          <a:bodyPr spcFirstLastPara="1" wrap="square" lIns="91425" tIns="91425" rIns="91425" bIns="91425" anchor="t" anchorCtr="0">
            <a:spAutoFit/>
          </a:bodyPr>
          <a:lstStyle/>
          <a:p>
            <a:pPr lvl="0">
              <a:lnSpc>
                <a:spcPct val="115000"/>
              </a:lnSpc>
            </a:pPr>
            <a:r>
              <a:rPr lang="he-IL" sz="2400" dirty="0" smtClean="0"/>
              <a:t>מערכת בקרה שבה החיצים מחוברים כך נקראת "</a:t>
            </a:r>
            <a:r>
              <a:rPr lang="he-IL" sz="2400" b="1" dirty="0" smtClean="0">
                <a:solidFill>
                  <a:srgbClr val="29797B"/>
                </a:solidFill>
              </a:rPr>
              <a:t>מערכת משוב"</a:t>
            </a:r>
            <a:r>
              <a:rPr lang="he-IL" sz="2400" b="1" dirty="0" smtClean="0"/>
              <a:t>. </a:t>
            </a:r>
            <a:endParaRPr lang="he-IL" sz="2400" b="1" dirty="0"/>
          </a:p>
        </p:txBody>
      </p:sp>
      <p:grpSp>
        <p:nvGrpSpPr>
          <p:cNvPr id="5" name="Group 4"/>
          <p:cNvGrpSpPr/>
          <p:nvPr/>
        </p:nvGrpSpPr>
        <p:grpSpPr>
          <a:xfrm>
            <a:off x="1031986" y="2278248"/>
            <a:ext cx="6813399" cy="3487120"/>
            <a:chOff x="1039050" y="1874732"/>
            <a:chExt cx="6813399" cy="3487120"/>
          </a:xfrm>
        </p:grpSpPr>
        <p:pic>
          <p:nvPicPr>
            <p:cNvPr id="6" name="Picture 2" descr="https://lh6.googleusercontent.com/z4lLrUDNnb_t5w9HMdj91ZbiTgrw9iPEuJE5r5-quDEPDlONlwYig5_wQIQfkr11llaxEoxJxyYvMmkAMFnPDOvxWwdy8w436vU52j4AQYuRqdk3sqdyRe7wWag5_3NkFGl2oOck"/>
            <p:cNvPicPr>
              <a:picLocks noChangeAspect="1" noChangeArrowheads="1"/>
            </p:cNvPicPr>
            <p:nvPr/>
          </p:nvPicPr>
          <p:blipFill rotWithShape="1">
            <a:blip r:embed="rId3">
              <a:extLst>
                <a:ext uri="{28A0092B-C50C-407E-A947-70E740481C1C}">
                  <a14:useLocalDpi xmlns:a14="http://schemas.microsoft.com/office/drawing/2010/main" val="0"/>
                </a:ext>
              </a:extLst>
            </a:blip>
            <a:srcRect t="7650" b="2619"/>
            <a:stretch/>
          </p:blipFill>
          <p:spPr bwMode="auto">
            <a:xfrm>
              <a:off x="1039050" y="1874732"/>
              <a:ext cx="6648450" cy="348712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4772623" y="2625213"/>
              <a:ext cx="1055652" cy="694661"/>
              <a:chOff x="4780574" y="2625213"/>
              <a:chExt cx="1055652" cy="694661"/>
            </a:xfrm>
          </p:grpSpPr>
          <p:sp>
            <p:nvSpPr>
              <p:cNvPr id="14" name="Rounded Rectangle 13"/>
              <p:cNvSpPr/>
              <p:nvPr/>
            </p:nvSpPr>
            <p:spPr>
              <a:xfrm>
                <a:off x="4813886" y="2625213"/>
                <a:ext cx="1022340" cy="694661"/>
              </a:xfrm>
              <a:prstGeom prst="roundRect">
                <a:avLst/>
              </a:prstGeom>
              <a:solidFill>
                <a:srgbClr val="FFF3CD"/>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780574" y="2656777"/>
                <a:ext cx="1055652" cy="584775"/>
              </a:xfrm>
              <a:prstGeom prst="rect">
                <a:avLst/>
              </a:prstGeom>
              <a:noFill/>
              <a:ln>
                <a:noFill/>
              </a:ln>
            </p:spPr>
            <p:txBody>
              <a:bodyPr wrap="square" rtlCol="0">
                <a:spAutoFit/>
              </a:bodyPr>
              <a:lstStyle/>
              <a:p>
                <a:pPr algn="ctr"/>
                <a:r>
                  <a:rPr lang="he-IL" sz="1200" dirty="0" smtClean="0"/>
                  <a:t>חיישנים </a:t>
                </a:r>
              </a:p>
              <a:p>
                <a:pPr algn="ctr"/>
                <a:r>
                  <a:rPr lang="he-IL" sz="1000" dirty="0" smtClean="0"/>
                  <a:t>(חיישן טמפרטורה במח)</a:t>
                </a:r>
                <a:endParaRPr lang="en-US" sz="1000" dirty="0"/>
              </a:p>
            </p:txBody>
          </p:sp>
        </p:grpSp>
        <p:grpSp>
          <p:nvGrpSpPr>
            <p:cNvPr id="8" name="Group 7"/>
            <p:cNvGrpSpPr/>
            <p:nvPr/>
          </p:nvGrpSpPr>
          <p:grpSpPr>
            <a:xfrm>
              <a:off x="6434338" y="3311924"/>
              <a:ext cx="1418111" cy="500406"/>
              <a:chOff x="6434338" y="3545161"/>
              <a:chExt cx="1418111" cy="597181"/>
            </a:xfrm>
          </p:grpSpPr>
          <p:sp>
            <p:nvSpPr>
              <p:cNvPr id="12" name="Rounded Rectangle 11"/>
              <p:cNvSpPr/>
              <p:nvPr/>
            </p:nvSpPr>
            <p:spPr>
              <a:xfrm>
                <a:off x="6479088" y="3545161"/>
                <a:ext cx="1373361" cy="597181"/>
              </a:xfrm>
              <a:prstGeom prst="roundRect">
                <a:avLst/>
              </a:prstGeom>
              <a:solidFill>
                <a:srgbClr val="D9E8FB"/>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434338" y="3572296"/>
                <a:ext cx="1418111" cy="438581"/>
              </a:xfrm>
              <a:prstGeom prst="rect">
                <a:avLst/>
              </a:prstGeom>
              <a:noFill/>
              <a:ln>
                <a:noFill/>
              </a:ln>
            </p:spPr>
            <p:txBody>
              <a:bodyPr wrap="square" rtlCol="0">
                <a:spAutoFit/>
              </a:bodyPr>
              <a:lstStyle/>
              <a:p>
                <a:pPr algn="ctr"/>
                <a:r>
                  <a:rPr lang="he-IL" sz="1200" dirty="0" smtClean="0"/>
                  <a:t>מערכת עיבוד</a:t>
                </a:r>
              </a:p>
              <a:p>
                <a:pPr algn="ctr"/>
                <a:r>
                  <a:rPr lang="he-IL" sz="1000" dirty="0" smtClean="0"/>
                  <a:t>(מח)</a:t>
                </a:r>
                <a:endParaRPr lang="en-US" sz="700" dirty="0"/>
              </a:p>
            </p:txBody>
          </p:sp>
        </p:grpSp>
        <p:grpSp>
          <p:nvGrpSpPr>
            <p:cNvPr id="9" name="Group 8"/>
            <p:cNvGrpSpPr/>
            <p:nvPr/>
          </p:nvGrpSpPr>
          <p:grpSpPr>
            <a:xfrm>
              <a:off x="4805935" y="3894249"/>
              <a:ext cx="1149592" cy="694661"/>
              <a:chOff x="6045587" y="4092859"/>
              <a:chExt cx="1149592" cy="694661"/>
            </a:xfrm>
          </p:grpSpPr>
          <p:sp>
            <p:nvSpPr>
              <p:cNvPr id="10" name="Rounded Rectangle 9"/>
              <p:cNvSpPr/>
              <p:nvPr/>
            </p:nvSpPr>
            <p:spPr>
              <a:xfrm>
                <a:off x="6081863" y="4092859"/>
                <a:ext cx="1113316" cy="694661"/>
              </a:xfrm>
              <a:prstGeom prst="roundRect">
                <a:avLst/>
              </a:prstGeom>
              <a:solidFill>
                <a:srgbClr val="D5E8D4"/>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5587" y="4124423"/>
                <a:ext cx="1149592" cy="584775"/>
              </a:xfrm>
              <a:prstGeom prst="rect">
                <a:avLst/>
              </a:prstGeom>
              <a:noFill/>
              <a:ln>
                <a:noFill/>
              </a:ln>
            </p:spPr>
            <p:txBody>
              <a:bodyPr wrap="square" rtlCol="0">
                <a:spAutoFit/>
              </a:bodyPr>
              <a:lstStyle/>
              <a:p>
                <a:pPr algn="ctr"/>
                <a:r>
                  <a:rPr lang="he-IL" sz="1200" dirty="0" smtClean="0"/>
                  <a:t>מפעילים </a:t>
                </a:r>
              </a:p>
              <a:p>
                <a:pPr algn="ctr"/>
                <a:r>
                  <a:rPr lang="he-IL" sz="1000" dirty="0" smtClean="0"/>
                  <a:t>(בלוטות זיעה, שרירי רעד)</a:t>
                </a:r>
                <a:endParaRPr lang="en-US" sz="1000" dirty="0"/>
              </a:p>
            </p:txBody>
          </p:sp>
        </p:grpSp>
      </p:grpSp>
      <p:sp>
        <p:nvSpPr>
          <p:cNvPr id="2" name="Rectangle 1"/>
          <p:cNvSpPr/>
          <p:nvPr/>
        </p:nvSpPr>
        <p:spPr>
          <a:xfrm>
            <a:off x="629266" y="1182244"/>
            <a:ext cx="7930132" cy="1047979"/>
          </a:xfrm>
          <a:prstGeom prst="rect">
            <a:avLst/>
          </a:prstGeom>
        </p:spPr>
        <p:txBody>
          <a:bodyPr wrap="square">
            <a:spAutoFit/>
          </a:bodyPr>
          <a:lstStyle/>
          <a:p>
            <a:pPr lvl="0">
              <a:lnSpc>
                <a:spcPct val="115000"/>
              </a:lnSpc>
            </a:pPr>
            <a:r>
              <a:rPr lang="he-IL" dirty="0"/>
              <a:t>ניתן לראות בתרשים המלבנים של המערכת, שהיא פועלת את פעולתה על אותו גורם אשר גרם להפעלתה (טמפרטורת הגוף למשל), כלומר פעולתה חוזרת (שבה) אל המרכיב שגרם להפעלתה.</a:t>
            </a:r>
            <a:endParaRPr lang="he-IL" b="1" dirty="0"/>
          </a:p>
        </p:txBody>
      </p:sp>
      <p:sp>
        <p:nvSpPr>
          <p:cNvPr id="16" name="TextBox 15"/>
          <p:cNvSpPr txBox="1"/>
          <p:nvPr/>
        </p:nvSpPr>
        <p:spPr>
          <a:xfrm>
            <a:off x="4128986" y="3984804"/>
            <a:ext cx="309700" cy="276999"/>
          </a:xfrm>
          <a:prstGeom prst="rect">
            <a:avLst/>
          </a:prstGeom>
          <a:noFill/>
        </p:spPr>
        <p:txBody>
          <a:bodyPr wrap="none" rtlCol="0">
            <a:spAutoFit/>
          </a:bodyPr>
          <a:lstStyle/>
          <a:p>
            <a:r>
              <a:rPr lang="he-IL" sz="1200" dirty="0" smtClean="0"/>
              <a:t>או</a:t>
            </a:r>
            <a:endParaRPr lang="en-US" sz="1200" dirty="0"/>
          </a:p>
        </p:txBody>
      </p:sp>
    </p:spTree>
    <p:extLst>
      <p:ext uri="{BB962C8B-B14F-4D97-AF65-F5344CB8AC3E}">
        <p14:creationId xmlns:p14="http://schemas.microsoft.com/office/powerpoint/2010/main" val="7390769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 name="Title 1"/>
          <p:cNvSpPr>
            <a:spLocks noGrp="1"/>
          </p:cNvSpPr>
          <p:nvPr>
            <p:ph type="title"/>
          </p:nvPr>
        </p:nvSpPr>
        <p:spPr>
          <a:xfrm>
            <a:off x="635975" y="-74065"/>
            <a:ext cx="8141311" cy="1154029"/>
          </a:xfrm>
        </p:spPr>
        <p:txBody>
          <a:bodyPr/>
          <a:lstStyle/>
          <a:p>
            <a:r>
              <a:rPr lang="he-IL" dirty="0" smtClean="0"/>
              <a:t>מערכת משוב שלילי </a:t>
            </a:r>
            <a:endParaRPr lang="en-US" dirty="0"/>
          </a:p>
        </p:txBody>
      </p:sp>
      <p:sp>
        <p:nvSpPr>
          <p:cNvPr id="3" name="Rectangle 2"/>
          <p:cNvSpPr/>
          <p:nvPr/>
        </p:nvSpPr>
        <p:spPr>
          <a:xfrm>
            <a:off x="1089260" y="694260"/>
            <a:ext cx="7688026" cy="1200329"/>
          </a:xfrm>
          <a:prstGeom prst="rect">
            <a:avLst/>
          </a:prstGeom>
        </p:spPr>
        <p:txBody>
          <a:bodyPr wrap="square">
            <a:spAutoFit/>
          </a:bodyPr>
          <a:lstStyle/>
          <a:p>
            <a:pPr algn="ctr"/>
            <a:endParaRPr lang="he-IL" b="1" dirty="0" smtClean="0">
              <a:latin typeface="Arial"/>
              <a:ea typeface="Arial"/>
              <a:sym typeface="Arial"/>
            </a:endParaRPr>
          </a:p>
          <a:p>
            <a:r>
              <a:rPr lang="he-IL" b="1" dirty="0" smtClean="0">
                <a:latin typeface="Arial"/>
                <a:ea typeface="Arial"/>
                <a:sym typeface="Arial"/>
              </a:rPr>
              <a:t>משוב </a:t>
            </a:r>
            <a:r>
              <a:rPr lang="he-IL" b="1" dirty="0">
                <a:latin typeface="Arial"/>
                <a:ea typeface="Arial"/>
                <a:sym typeface="Arial"/>
              </a:rPr>
              <a:t>שלילי </a:t>
            </a:r>
            <a:r>
              <a:rPr lang="he-IL" dirty="0">
                <a:latin typeface="Arial"/>
                <a:ea typeface="Arial"/>
                <a:sym typeface="Arial"/>
              </a:rPr>
              <a:t>- משוב שפעולתו הפוכה לשינוי שהפעיל </a:t>
            </a:r>
            <a:r>
              <a:rPr lang="he-IL" dirty="0" smtClean="0">
                <a:latin typeface="Arial"/>
                <a:ea typeface="Arial"/>
                <a:sym typeface="Arial"/>
              </a:rPr>
              <a:t>אותו.</a:t>
            </a:r>
            <a:endParaRPr lang="en-US" dirty="0"/>
          </a:p>
          <a:p>
            <a:r>
              <a:rPr lang="he-IL" dirty="0" smtClean="0">
                <a:latin typeface="Arial"/>
                <a:ea typeface="Arial"/>
                <a:sym typeface="Arial"/>
              </a:rPr>
              <a:t>מאחר </a:t>
            </a:r>
            <a:r>
              <a:rPr lang="he-IL" dirty="0">
                <a:latin typeface="Arial"/>
                <a:ea typeface="Arial"/>
                <a:sym typeface="Arial"/>
              </a:rPr>
              <a:t>שההשפעה על הטמפרטורה היא בכיוון הפוך לשינוי </a:t>
            </a:r>
            <a:r>
              <a:rPr lang="he-IL" dirty="0" smtClean="0">
                <a:latin typeface="Arial"/>
                <a:ea typeface="Arial"/>
                <a:sym typeface="Arial"/>
              </a:rPr>
              <a:t>המקורי, זהו </a:t>
            </a:r>
            <a:r>
              <a:rPr lang="he-IL" b="1" dirty="0" smtClean="0">
                <a:latin typeface="Arial"/>
                <a:ea typeface="Arial"/>
                <a:sym typeface="Arial"/>
              </a:rPr>
              <a:t>משוב שלילי.</a:t>
            </a:r>
            <a:endParaRPr lang="he-IL" dirty="0" smtClean="0">
              <a:latin typeface="Arial"/>
              <a:ea typeface="Arial"/>
              <a:sym typeface="Arial"/>
            </a:endParaRPr>
          </a:p>
          <a:p>
            <a:pPr algn="ctr"/>
            <a:endParaRPr lang="he-IL" b="1" dirty="0" smtClean="0">
              <a:latin typeface="Arial"/>
              <a:ea typeface="Arial"/>
              <a:sym typeface="Arial"/>
            </a:endParaRPr>
          </a:p>
        </p:txBody>
      </p:sp>
    </p:spTree>
    <p:extLst>
      <p:ext uri="{BB962C8B-B14F-4D97-AF65-F5344CB8AC3E}">
        <p14:creationId xmlns:p14="http://schemas.microsoft.com/office/powerpoint/2010/main" val="37013274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6" name="Google Shape;216;g125f1c13016_0_10"/>
          <p:cNvSpPr txBox="1"/>
          <p:nvPr/>
        </p:nvSpPr>
        <p:spPr>
          <a:xfrm>
            <a:off x="5181600" y="2385915"/>
            <a:ext cx="3794360" cy="2010777"/>
          </a:xfrm>
          <a:prstGeom prst="rect">
            <a:avLst/>
          </a:prstGeom>
          <a:noFill/>
          <a:ln>
            <a:noFill/>
          </a:ln>
        </p:spPr>
        <p:txBody>
          <a:bodyPr spcFirstLastPara="1" wrap="square" lIns="91425" tIns="91425" rIns="91425" bIns="91425" anchor="t" anchorCtr="0">
            <a:spAutoFit/>
          </a:bodyPr>
          <a:lstStyle/>
          <a:p>
            <a:pPr fontAlgn="base"/>
            <a:r>
              <a:rPr lang="he-IL" sz="1600" b="1" dirty="0" smtClean="0">
                <a:solidFill>
                  <a:srgbClr val="000000"/>
                </a:solidFill>
                <a:latin typeface="Arial" panose="020B0604020202020204" pitchFamily="34" charset="0"/>
              </a:rPr>
              <a:t>אירוע א'</a:t>
            </a:r>
          </a:p>
          <a:p>
            <a:pPr marL="342900" indent="-342900" fontAlgn="base">
              <a:buFont typeface="+mj-lt"/>
              <a:buAutoNum type="arabicPeriod"/>
            </a:pPr>
            <a:r>
              <a:rPr lang="he-IL" sz="1600" dirty="0" smtClean="0">
                <a:solidFill>
                  <a:srgbClr val="000000"/>
                </a:solidFill>
                <a:latin typeface="Arial" panose="020B0604020202020204" pitchFamily="34" charset="0"/>
              </a:rPr>
              <a:t>טמפרטורת </a:t>
            </a:r>
            <a:r>
              <a:rPr lang="he-IL" sz="1600" dirty="0">
                <a:solidFill>
                  <a:srgbClr val="000000"/>
                </a:solidFill>
                <a:latin typeface="Arial" panose="020B0604020202020204" pitchFamily="34" charset="0"/>
              </a:rPr>
              <a:t>הגוף </a:t>
            </a:r>
            <a:r>
              <a:rPr lang="he-IL" sz="1600" dirty="0" smtClean="0">
                <a:solidFill>
                  <a:srgbClr val="000000"/>
                </a:solidFill>
                <a:latin typeface="Arial" panose="020B0604020202020204" pitchFamily="34" charset="0"/>
              </a:rPr>
              <a:t>_____</a:t>
            </a:r>
            <a:r>
              <a:rPr lang="he-IL" sz="1600" b="1" dirty="0" smtClean="0">
                <a:solidFill>
                  <a:srgbClr val="000000"/>
                </a:solidFill>
                <a:latin typeface="Arial" panose="020B0604020202020204" pitchFamily="34" charset="0"/>
              </a:rPr>
              <a:t> </a:t>
            </a:r>
            <a:r>
              <a:rPr lang="he-IL" sz="1600" dirty="0">
                <a:solidFill>
                  <a:srgbClr val="000000"/>
                </a:solidFill>
                <a:latin typeface="Arial" panose="020B0604020202020204" pitchFamily="34" charset="0"/>
              </a:rPr>
              <a:t> ל 38 מעלות</a:t>
            </a:r>
            <a:r>
              <a:rPr lang="he-IL" sz="1600" dirty="0">
                <a:solidFill>
                  <a:srgbClr val="91A938"/>
                </a:solidFill>
                <a:latin typeface="Arial" panose="020B0604020202020204" pitchFamily="34" charset="0"/>
              </a:rPr>
              <a:t> </a:t>
            </a:r>
          </a:p>
          <a:p>
            <a:pPr marL="342900" indent="-342900" fontAlgn="base">
              <a:buFont typeface="+mj-lt"/>
              <a:buAutoNum type="arabicPeriod"/>
            </a:pPr>
            <a:r>
              <a:rPr lang="he-IL" sz="1600" dirty="0" smtClean="0">
                <a:solidFill>
                  <a:srgbClr val="000000"/>
                </a:solidFill>
                <a:latin typeface="Arial" panose="020B0604020202020204" pitchFamily="34" charset="0"/>
              </a:rPr>
              <a:t>חיישן </a:t>
            </a:r>
            <a:r>
              <a:rPr lang="he-IL" sz="1600" dirty="0">
                <a:solidFill>
                  <a:srgbClr val="000000"/>
                </a:solidFill>
                <a:latin typeface="Arial" panose="020B0604020202020204" pitchFamily="34" charset="0"/>
              </a:rPr>
              <a:t>הטמפרטורה בהיפותלמוס (מוח) </a:t>
            </a:r>
            <a:r>
              <a:rPr lang="he-IL" sz="1600" dirty="0" smtClean="0">
                <a:solidFill>
                  <a:srgbClr val="000000"/>
                </a:solidFill>
                <a:latin typeface="Arial" panose="020B0604020202020204" pitchFamily="34" charset="0"/>
              </a:rPr>
              <a:t>______ </a:t>
            </a:r>
            <a:r>
              <a:rPr lang="he-IL" sz="1600" dirty="0">
                <a:solidFill>
                  <a:srgbClr val="000000"/>
                </a:solidFill>
                <a:latin typeface="Arial" panose="020B0604020202020204" pitchFamily="34" charset="0"/>
              </a:rPr>
              <a:t>את השינוי </a:t>
            </a:r>
          </a:p>
          <a:p>
            <a:pPr marL="342900" indent="-342900" fontAlgn="base">
              <a:buFont typeface="+mj-lt"/>
              <a:buAutoNum type="arabicPeriod"/>
            </a:pPr>
            <a:r>
              <a:rPr lang="he-IL" sz="1600" dirty="0" smtClean="0">
                <a:solidFill>
                  <a:srgbClr val="000000"/>
                </a:solidFill>
                <a:latin typeface="Arial" panose="020B0604020202020204" pitchFamily="34" charset="0"/>
              </a:rPr>
              <a:t>המוח </a:t>
            </a:r>
            <a:r>
              <a:rPr lang="he-IL" sz="1600" dirty="0">
                <a:solidFill>
                  <a:srgbClr val="000000"/>
                </a:solidFill>
                <a:latin typeface="Arial" panose="020B0604020202020204" pitchFamily="34" charset="0"/>
              </a:rPr>
              <a:t>מפעיל את מנגנון </a:t>
            </a:r>
            <a:r>
              <a:rPr lang="he-IL" sz="1600" dirty="0" smtClean="0">
                <a:solidFill>
                  <a:srgbClr val="000000"/>
                </a:solidFill>
                <a:latin typeface="Arial" panose="020B0604020202020204" pitchFamily="34" charset="0"/>
              </a:rPr>
              <a:t>________ </a:t>
            </a:r>
            <a:r>
              <a:rPr lang="he-IL" sz="1600" dirty="0">
                <a:solidFill>
                  <a:srgbClr val="000000"/>
                </a:solidFill>
                <a:latin typeface="Arial" panose="020B0604020202020204" pitchFamily="34" charset="0"/>
              </a:rPr>
              <a:t> </a:t>
            </a:r>
          </a:p>
          <a:p>
            <a:pPr marL="342900" indent="-342900" fontAlgn="base">
              <a:spcAft>
                <a:spcPts val="800"/>
              </a:spcAft>
              <a:buFont typeface="+mj-lt"/>
              <a:buAutoNum type="arabicPeriod"/>
            </a:pPr>
            <a:r>
              <a:rPr lang="he-IL" sz="1600" dirty="0">
                <a:solidFill>
                  <a:srgbClr val="000000"/>
                </a:solidFill>
                <a:latin typeface="Arial" panose="020B0604020202020204" pitchFamily="34" charset="0"/>
              </a:rPr>
              <a:t>ההזעה גורמת לטמפרטורה </a:t>
            </a:r>
            <a:r>
              <a:rPr lang="he-IL" sz="1600" dirty="0" smtClean="0">
                <a:solidFill>
                  <a:srgbClr val="000000"/>
                </a:solidFill>
                <a:latin typeface="Arial" panose="020B0604020202020204" pitchFamily="34" charset="0"/>
              </a:rPr>
              <a:t>_______ לכיוון </a:t>
            </a:r>
            <a:r>
              <a:rPr lang="he-IL" sz="1600" dirty="0">
                <a:solidFill>
                  <a:srgbClr val="000000"/>
                </a:solidFill>
                <a:latin typeface="Arial" panose="020B0604020202020204" pitchFamily="34" charset="0"/>
              </a:rPr>
              <a:t>37 </a:t>
            </a:r>
            <a:r>
              <a:rPr lang="he-IL" sz="1600" dirty="0" smtClean="0">
                <a:solidFill>
                  <a:srgbClr val="000000"/>
                </a:solidFill>
                <a:latin typeface="Arial" panose="020B0604020202020204" pitchFamily="34" charset="0"/>
              </a:rPr>
              <a:t>מעלות</a:t>
            </a:r>
          </a:p>
        </p:txBody>
      </p:sp>
      <p:sp>
        <p:nvSpPr>
          <p:cNvPr id="2" name="Title 1"/>
          <p:cNvSpPr>
            <a:spLocks noGrp="1"/>
          </p:cNvSpPr>
          <p:nvPr>
            <p:ph type="title"/>
          </p:nvPr>
        </p:nvSpPr>
        <p:spPr>
          <a:xfrm>
            <a:off x="635975" y="-74065"/>
            <a:ext cx="8141311" cy="1154029"/>
          </a:xfrm>
        </p:spPr>
        <p:txBody>
          <a:bodyPr/>
          <a:lstStyle/>
          <a:p>
            <a:r>
              <a:rPr lang="he-IL" dirty="0" smtClean="0"/>
              <a:t>מערכת משוב שלילי בגופנו</a:t>
            </a:r>
            <a:endParaRPr lang="en-US" dirty="0"/>
          </a:p>
        </p:txBody>
      </p:sp>
      <p:sp>
        <p:nvSpPr>
          <p:cNvPr id="3" name="Rectangle 2"/>
          <p:cNvSpPr/>
          <p:nvPr/>
        </p:nvSpPr>
        <p:spPr>
          <a:xfrm>
            <a:off x="1089260" y="694260"/>
            <a:ext cx="7688026" cy="1200329"/>
          </a:xfrm>
          <a:prstGeom prst="rect">
            <a:avLst/>
          </a:prstGeom>
        </p:spPr>
        <p:txBody>
          <a:bodyPr wrap="square">
            <a:spAutoFit/>
          </a:bodyPr>
          <a:lstStyle/>
          <a:p>
            <a:pPr algn="ctr"/>
            <a:endParaRPr lang="he-IL" b="1" dirty="0" smtClean="0">
              <a:latin typeface="Arial"/>
              <a:ea typeface="Arial"/>
              <a:sym typeface="Arial"/>
            </a:endParaRPr>
          </a:p>
          <a:p>
            <a:r>
              <a:rPr lang="he-IL" b="1" dirty="0" smtClean="0">
                <a:latin typeface="Arial"/>
                <a:ea typeface="Arial"/>
                <a:sym typeface="Arial"/>
              </a:rPr>
              <a:t>משוב </a:t>
            </a:r>
            <a:r>
              <a:rPr lang="he-IL" b="1" dirty="0">
                <a:latin typeface="Arial"/>
                <a:ea typeface="Arial"/>
                <a:sym typeface="Arial"/>
              </a:rPr>
              <a:t>שלילי </a:t>
            </a:r>
            <a:r>
              <a:rPr lang="he-IL" dirty="0">
                <a:latin typeface="Arial"/>
                <a:ea typeface="Arial"/>
                <a:sym typeface="Arial"/>
              </a:rPr>
              <a:t>- משוב שפעולתו הפוכה לשינוי שהפעיל </a:t>
            </a:r>
            <a:r>
              <a:rPr lang="he-IL" dirty="0" smtClean="0">
                <a:latin typeface="Arial"/>
                <a:ea typeface="Arial"/>
                <a:sym typeface="Arial"/>
              </a:rPr>
              <a:t>אותו.</a:t>
            </a:r>
            <a:endParaRPr lang="en-US" dirty="0"/>
          </a:p>
          <a:p>
            <a:r>
              <a:rPr lang="he-IL" dirty="0" smtClean="0">
                <a:latin typeface="Arial"/>
                <a:ea typeface="Arial"/>
                <a:sym typeface="Arial"/>
              </a:rPr>
              <a:t>מאחר </a:t>
            </a:r>
            <a:r>
              <a:rPr lang="he-IL" dirty="0">
                <a:latin typeface="Arial"/>
                <a:ea typeface="Arial"/>
                <a:sym typeface="Arial"/>
              </a:rPr>
              <a:t>שההשפעה על הטמפרטורה היא בכיוון הפוך לשינוי </a:t>
            </a:r>
            <a:r>
              <a:rPr lang="he-IL" dirty="0" smtClean="0">
                <a:latin typeface="Arial"/>
                <a:ea typeface="Arial"/>
                <a:sym typeface="Arial"/>
              </a:rPr>
              <a:t>המקורי, זהו </a:t>
            </a:r>
            <a:r>
              <a:rPr lang="he-IL" b="1" dirty="0" smtClean="0">
                <a:latin typeface="Arial"/>
                <a:ea typeface="Arial"/>
                <a:sym typeface="Arial"/>
              </a:rPr>
              <a:t>משוב שלילי.</a:t>
            </a:r>
            <a:endParaRPr lang="he-IL" dirty="0" smtClean="0">
              <a:latin typeface="Arial"/>
              <a:ea typeface="Arial"/>
              <a:sym typeface="Arial"/>
            </a:endParaRPr>
          </a:p>
          <a:p>
            <a:pPr algn="ctr"/>
            <a:endParaRPr lang="he-IL" b="1" dirty="0" smtClean="0">
              <a:latin typeface="Arial"/>
              <a:ea typeface="Arial"/>
              <a:sym typeface="Arial"/>
            </a:endParaRPr>
          </a:p>
        </p:txBody>
      </p:sp>
      <p:sp>
        <p:nvSpPr>
          <p:cNvPr id="4" name="Rectangle 3"/>
          <p:cNvSpPr/>
          <p:nvPr/>
        </p:nvSpPr>
        <p:spPr>
          <a:xfrm>
            <a:off x="6143231" y="1894047"/>
            <a:ext cx="2634055" cy="369332"/>
          </a:xfrm>
          <a:prstGeom prst="rect">
            <a:avLst/>
          </a:prstGeom>
        </p:spPr>
        <p:txBody>
          <a:bodyPr wrap="none">
            <a:spAutoFit/>
          </a:bodyPr>
          <a:lstStyle/>
          <a:p>
            <a:r>
              <a:rPr lang="he-IL" b="1" dirty="0" smtClean="0">
                <a:latin typeface="Arial"/>
                <a:ea typeface="Arial"/>
                <a:sym typeface="Arial"/>
                <a:hlinkClick r:id="rId3"/>
              </a:rPr>
              <a:t>נבחן </a:t>
            </a:r>
            <a:r>
              <a:rPr lang="he-IL" b="1" dirty="0" smtClean="0">
                <a:latin typeface="Arial"/>
                <a:ea typeface="Arial"/>
                <a:sym typeface="Arial"/>
              </a:rPr>
              <a:t>את </a:t>
            </a:r>
            <a:r>
              <a:rPr lang="x-none" b="1" dirty="0" smtClean="0">
                <a:latin typeface="Arial"/>
                <a:ea typeface="Arial"/>
                <a:sym typeface="Arial"/>
              </a:rPr>
              <a:t>האירועים הבא</a:t>
            </a:r>
            <a:r>
              <a:rPr lang="he-IL" b="1" dirty="0" smtClean="0">
                <a:latin typeface="Arial"/>
                <a:ea typeface="Arial"/>
                <a:sym typeface="Arial"/>
              </a:rPr>
              <a:t>ים:</a:t>
            </a:r>
            <a:endParaRPr lang="en-US" dirty="0"/>
          </a:p>
        </p:txBody>
      </p:sp>
      <p:sp>
        <p:nvSpPr>
          <p:cNvPr id="7" name="מלבן 6"/>
          <p:cNvSpPr/>
          <p:nvPr/>
        </p:nvSpPr>
        <p:spPr>
          <a:xfrm>
            <a:off x="835742" y="2400890"/>
            <a:ext cx="3794360" cy="1815882"/>
          </a:xfrm>
          <a:prstGeom prst="rect">
            <a:avLst/>
          </a:prstGeom>
        </p:spPr>
        <p:txBody>
          <a:bodyPr wrap="square">
            <a:spAutoFit/>
          </a:bodyPr>
          <a:lstStyle/>
          <a:p>
            <a:pPr fontAlgn="base"/>
            <a:r>
              <a:rPr lang="he-IL" sz="1600" b="1" dirty="0" smtClean="0">
                <a:solidFill>
                  <a:srgbClr val="000000"/>
                </a:solidFill>
                <a:latin typeface="Arial" panose="020B0604020202020204" pitchFamily="34" charset="0"/>
              </a:rPr>
              <a:t>אירוע ב'</a:t>
            </a:r>
          </a:p>
          <a:p>
            <a:pPr marL="342900" indent="-342900" fontAlgn="base">
              <a:buFont typeface="+mj-lt"/>
              <a:buAutoNum type="arabicPeriod"/>
            </a:pPr>
            <a:r>
              <a:rPr lang="he-IL" sz="1600" dirty="0" smtClean="0">
                <a:solidFill>
                  <a:srgbClr val="000000"/>
                </a:solidFill>
                <a:latin typeface="Arial" panose="020B0604020202020204" pitchFamily="34" charset="0"/>
              </a:rPr>
              <a:t>טמפרטורת </a:t>
            </a:r>
            <a:r>
              <a:rPr lang="he-IL" sz="1600" dirty="0">
                <a:solidFill>
                  <a:srgbClr val="000000"/>
                </a:solidFill>
                <a:latin typeface="Arial" panose="020B0604020202020204" pitchFamily="34" charset="0"/>
              </a:rPr>
              <a:t>הגוף _____ ל 36 מעלות </a:t>
            </a:r>
          </a:p>
          <a:p>
            <a:pPr marL="342900" indent="-342900" fontAlgn="base">
              <a:buFont typeface="+mj-lt"/>
              <a:buAutoNum type="arabicPeriod"/>
            </a:pPr>
            <a:r>
              <a:rPr lang="he-IL" sz="1600" dirty="0">
                <a:solidFill>
                  <a:srgbClr val="000000"/>
                </a:solidFill>
                <a:latin typeface="Arial" panose="020B0604020202020204" pitchFamily="34" charset="0"/>
              </a:rPr>
              <a:t>חיישן הטמפרטורה בהיפותלמוס (מוח) ______ את השינוי </a:t>
            </a:r>
          </a:p>
          <a:p>
            <a:pPr marL="342900" indent="-342900" fontAlgn="base">
              <a:buFont typeface="+mj-lt"/>
              <a:buAutoNum type="arabicPeriod"/>
            </a:pPr>
            <a:r>
              <a:rPr lang="he-IL" sz="1600" dirty="0">
                <a:solidFill>
                  <a:srgbClr val="000000"/>
                </a:solidFill>
                <a:latin typeface="Arial" panose="020B0604020202020204" pitchFamily="34" charset="0"/>
              </a:rPr>
              <a:t>המוח מפעיל את מנגנון ______ </a:t>
            </a:r>
          </a:p>
          <a:p>
            <a:pPr marL="342900" indent="-342900" fontAlgn="base">
              <a:buFont typeface="+mj-lt"/>
              <a:buAutoNum type="arabicPeriod"/>
            </a:pPr>
            <a:r>
              <a:rPr lang="he-IL" sz="1600" dirty="0">
                <a:solidFill>
                  <a:srgbClr val="000000"/>
                </a:solidFill>
                <a:latin typeface="Arial" panose="020B0604020202020204" pitchFamily="34" charset="0"/>
              </a:rPr>
              <a:t>הרעידות גורמות לטמפרטורה ______ </a:t>
            </a:r>
            <a:r>
              <a:rPr lang="he-IL" sz="1600" dirty="0" smtClean="0">
                <a:solidFill>
                  <a:srgbClr val="000000"/>
                </a:solidFill>
                <a:latin typeface="Arial" panose="020B0604020202020204" pitchFamily="34" charset="0"/>
              </a:rPr>
              <a:t>לכיוון </a:t>
            </a:r>
            <a:r>
              <a:rPr lang="he-IL" sz="1600" dirty="0">
                <a:solidFill>
                  <a:srgbClr val="000000"/>
                </a:solidFill>
                <a:latin typeface="Arial" panose="020B0604020202020204" pitchFamily="34" charset="0"/>
              </a:rPr>
              <a:t>37 מעלות</a:t>
            </a:r>
          </a:p>
        </p:txBody>
      </p:sp>
      <p:sp>
        <p:nvSpPr>
          <p:cNvPr id="8" name="מלבן 7"/>
          <p:cNvSpPr/>
          <p:nvPr/>
        </p:nvSpPr>
        <p:spPr>
          <a:xfrm>
            <a:off x="318654" y="5456421"/>
            <a:ext cx="4502727" cy="307777"/>
          </a:xfrm>
          <a:prstGeom prst="rect">
            <a:avLst/>
          </a:prstGeom>
        </p:spPr>
        <p:txBody>
          <a:bodyPr wrap="square">
            <a:spAutoFit/>
          </a:bodyPr>
          <a:lstStyle/>
          <a:p>
            <a:r>
              <a:rPr lang="en-US" sz="1400" dirty="0">
                <a:hlinkClick r:id="rId3"/>
              </a:rPr>
              <a:t>https://</a:t>
            </a:r>
            <a:r>
              <a:rPr lang="en-US" sz="1400" dirty="0" smtClean="0">
                <a:hlinkClick r:id="rId3"/>
              </a:rPr>
              <a:t>campus.ort.org.il/mod/hvp/view.php?id=125332</a:t>
            </a:r>
            <a:r>
              <a:rPr lang="he-IL" sz="1400" dirty="0" smtClean="0"/>
              <a:t> </a:t>
            </a:r>
            <a:endParaRPr lang="en-US" sz="1400" dirty="0"/>
          </a:p>
        </p:txBody>
      </p:sp>
      <p:pic>
        <p:nvPicPr>
          <p:cNvPr id="9" name="תמונה 8"/>
          <p:cNvPicPr>
            <a:picLocks noChangeAspect="1"/>
          </p:cNvPicPr>
          <p:nvPr/>
        </p:nvPicPr>
        <p:blipFill>
          <a:blip r:embed="rId4"/>
          <a:stretch>
            <a:fillRect/>
          </a:stretch>
        </p:blipFill>
        <p:spPr>
          <a:xfrm>
            <a:off x="4821381" y="4049698"/>
            <a:ext cx="1714500" cy="1714500"/>
          </a:xfrm>
          <a:prstGeom prst="rect">
            <a:avLst/>
          </a:prstGeom>
        </p:spPr>
      </p:pic>
    </p:spTree>
    <p:extLst>
      <p:ext uri="{BB962C8B-B14F-4D97-AF65-F5344CB8AC3E}">
        <p14:creationId xmlns:p14="http://schemas.microsoft.com/office/powerpoint/2010/main" val="32297728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משוב שלילי בגופנו</a:t>
            </a:r>
            <a:endParaRPr lang="he-IL" dirty="0"/>
          </a:p>
        </p:txBody>
      </p:sp>
      <p:sp>
        <p:nvSpPr>
          <p:cNvPr id="4" name="מציין מיקום של כותרת תחתונה 3"/>
          <p:cNvSpPr>
            <a:spLocks noGrp="1"/>
          </p:cNvSpPr>
          <p:nvPr>
            <p:ph type="ftr" sz="quarter" idx="11"/>
          </p:nvPr>
        </p:nvSpPr>
        <p:spPr/>
        <p:txBody>
          <a:bodyPr/>
          <a:lstStyle/>
          <a:p>
            <a:endParaRPr lang="en-US" dirty="0"/>
          </a:p>
        </p:txBody>
      </p:sp>
      <p:sp>
        <p:nvSpPr>
          <p:cNvPr id="5" name="מציין מיקום של מספר שקופית 4"/>
          <p:cNvSpPr>
            <a:spLocks noGrp="1"/>
          </p:cNvSpPr>
          <p:nvPr>
            <p:ph type="sldNum" sz="quarter" idx="12"/>
          </p:nvPr>
        </p:nvSpPr>
        <p:spPr/>
        <p:txBody>
          <a:bodyPr/>
          <a:lstStyle/>
          <a:p>
            <a:fld id="{48F63A3B-78C7-47BE-AE5E-E10140E04643}" type="slidenum">
              <a:rPr lang="en-US" smtClean="0"/>
              <a:t>28</a:t>
            </a:fld>
            <a:endParaRPr lang="en-US" dirty="0"/>
          </a:p>
        </p:txBody>
      </p:sp>
      <p:sp>
        <p:nvSpPr>
          <p:cNvPr id="6" name="Google Shape;226;g125f1c13016_0_22"/>
          <p:cNvSpPr txBox="1"/>
          <p:nvPr/>
        </p:nvSpPr>
        <p:spPr>
          <a:xfrm>
            <a:off x="869950" y="1926188"/>
            <a:ext cx="7886700" cy="3883340"/>
          </a:xfrm>
          <a:prstGeom prst="rect">
            <a:avLst/>
          </a:prstGeom>
          <a:noFill/>
          <a:ln>
            <a:noFill/>
          </a:ln>
        </p:spPr>
        <p:txBody>
          <a:bodyPr spcFirstLastPara="1" wrap="square" lIns="91425" tIns="91425" rIns="91425" bIns="91425" anchor="t" anchorCtr="0">
            <a:spAutoFit/>
          </a:bodyPr>
          <a:lstStyle/>
          <a:p>
            <a:pPr marL="0" lvl="0" indent="0" algn="ctr" rtl="1">
              <a:lnSpc>
                <a:spcPct val="115000"/>
              </a:lnSpc>
              <a:spcBef>
                <a:spcPts val="0"/>
              </a:spcBef>
              <a:spcAft>
                <a:spcPts val="0"/>
              </a:spcAft>
              <a:buClr>
                <a:srgbClr val="000000"/>
              </a:buClr>
              <a:buSzPts val="2000"/>
              <a:buFont typeface="Arial"/>
              <a:buNone/>
            </a:pPr>
            <a:r>
              <a:rPr lang="x-none" sz="2000" b="1" dirty="0" smtClean="0"/>
              <a:t>עליית</a:t>
            </a:r>
            <a:r>
              <a:rPr lang="x-none" sz="2000" dirty="0" smtClean="0"/>
              <a:t> הטמפרטורה גרמה למערכת המשוב </a:t>
            </a:r>
            <a:r>
              <a:rPr lang="x-none" sz="2000" b="1" dirty="0" smtClean="0"/>
              <a:t>להוריד</a:t>
            </a:r>
            <a:r>
              <a:rPr lang="x-none" sz="2000" dirty="0" smtClean="0"/>
              <a:t> אותה חזרה</a:t>
            </a:r>
            <a:r>
              <a:rPr lang="he-IL" sz="2000" dirty="0" smtClean="0"/>
              <a:t>.</a:t>
            </a:r>
          </a:p>
          <a:p>
            <a:pPr marL="0" lvl="0" indent="0" algn="ctr" rtl="1">
              <a:lnSpc>
                <a:spcPct val="115000"/>
              </a:lnSpc>
              <a:spcBef>
                <a:spcPts val="0"/>
              </a:spcBef>
              <a:spcAft>
                <a:spcPts val="0"/>
              </a:spcAft>
              <a:buClr>
                <a:srgbClr val="000000"/>
              </a:buClr>
              <a:buSzPts val="2000"/>
              <a:buFont typeface="Arial"/>
              <a:buNone/>
            </a:pPr>
            <a:r>
              <a:rPr lang="x-none" sz="2000" b="1" dirty="0" smtClean="0"/>
              <a:t>ירידת</a:t>
            </a:r>
            <a:r>
              <a:rPr lang="x-none" sz="2000" dirty="0" smtClean="0"/>
              <a:t> הטמפרטורה גרמה למערכת המשוב </a:t>
            </a:r>
            <a:r>
              <a:rPr lang="x-none" sz="2000" b="1" dirty="0" smtClean="0"/>
              <a:t>להעלות</a:t>
            </a:r>
            <a:r>
              <a:rPr lang="x-none" sz="2000" dirty="0" smtClean="0"/>
              <a:t> אותה חזרה.</a:t>
            </a:r>
            <a:endParaRPr sz="1100" dirty="0" smtClean="0"/>
          </a:p>
          <a:p>
            <a:pPr marL="0" marR="0" lvl="0" indent="0" algn="ctr" rtl="1">
              <a:lnSpc>
                <a:spcPct val="115000"/>
              </a:lnSpc>
              <a:spcBef>
                <a:spcPts val="0"/>
              </a:spcBef>
              <a:spcAft>
                <a:spcPts val="0"/>
              </a:spcAft>
              <a:buClr>
                <a:srgbClr val="000000"/>
              </a:buClr>
              <a:buSzPts val="2000"/>
              <a:buFont typeface="Arial"/>
              <a:buNone/>
            </a:pPr>
            <a:endParaRPr lang="he-IL" sz="2000" dirty="0" smtClean="0"/>
          </a:p>
          <a:p>
            <a:pPr marL="0" marR="0" lvl="0" indent="0" algn="ctr" rtl="1">
              <a:lnSpc>
                <a:spcPct val="115000"/>
              </a:lnSpc>
              <a:spcBef>
                <a:spcPts val="0"/>
              </a:spcBef>
              <a:spcAft>
                <a:spcPts val="0"/>
              </a:spcAft>
              <a:buClr>
                <a:srgbClr val="000000"/>
              </a:buClr>
              <a:buSzPts val="2000"/>
              <a:buFont typeface="Arial"/>
              <a:buNone/>
            </a:pPr>
            <a:r>
              <a:rPr lang="x-none" sz="2000" dirty="0" smtClean="0"/>
              <a:t>מנגנון המשוב גורם לשינוי בכיוון הפוך לשינוי שגרם להפעלת המערכת  </a:t>
            </a:r>
            <a:endParaRPr lang="he-IL" sz="2000" dirty="0" smtClean="0"/>
          </a:p>
          <a:p>
            <a:pPr marL="0" marR="0" lvl="0" indent="0" algn="ctr" rtl="1">
              <a:lnSpc>
                <a:spcPct val="115000"/>
              </a:lnSpc>
              <a:spcBef>
                <a:spcPts val="0"/>
              </a:spcBef>
              <a:spcAft>
                <a:spcPts val="0"/>
              </a:spcAft>
              <a:buClr>
                <a:srgbClr val="000000"/>
              </a:buClr>
              <a:buSzPts val="2000"/>
              <a:buFont typeface="Arial"/>
              <a:buNone/>
            </a:pPr>
            <a:endParaRPr lang="he-IL" sz="2000" dirty="0" smtClean="0"/>
          </a:p>
          <a:p>
            <a:pPr marL="0" marR="0" lvl="0" indent="0" algn="ctr" rtl="1">
              <a:lnSpc>
                <a:spcPct val="115000"/>
              </a:lnSpc>
              <a:spcBef>
                <a:spcPts val="0"/>
              </a:spcBef>
              <a:spcAft>
                <a:spcPts val="0"/>
              </a:spcAft>
              <a:buClr>
                <a:srgbClr val="000000"/>
              </a:buClr>
              <a:buSzPts val="2000"/>
              <a:buFont typeface="Arial"/>
              <a:buNone/>
            </a:pPr>
            <a:endParaRPr lang="he-IL" sz="2000" dirty="0" smtClean="0"/>
          </a:p>
          <a:p>
            <a:pPr marL="0" marR="0" lvl="0" indent="0" algn="ctr" rtl="1">
              <a:lnSpc>
                <a:spcPct val="115000"/>
              </a:lnSpc>
              <a:spcBef>
                <a:spcPts val="0"/>
              </a:spcBef>
              <a:spcAft>
                <a:spcPts val="0"/>
              </a:spcAft>
              <a:buClr>
                <a:srgbClr val="000000"/>
              </a:buClr>
              <a:buSzPts val="2000"/>
              <a:buFont typeface="Arial"/>
              <a:buNone/>
            </a:pPr>
            <a:r>
              <a:rPr lang="x-none" sz="2000" dirty="0" smtClean="0"/>
              <a:t>המשוב הזה הוא שלילי.</a:t>
            </a:r>
            <a:br>
              <a:rPr lang="x-none" sz="2000" dirty="0" smtClean="0"/>
            </a:br>
            <a:r>
              <a:rPr lang="x-none" sz="2000" dirty="0" smtClean="0"/>
              <a:t/>
            </a:r>
            <a:br>
              <a:rPr lang="x-none" sz="2000" dirty="0" smtClean="0"/>
            </a:br>
            <a:endParaRPr sz="2000" dirty="0" smtClean="0"/>
          </a:p>
          <a:p>
            <a:pPr marL="0" marR="0" lvl="0" indent="0" algn="ctr" rtl="1">
              <a:lnSpc>
                <a:spcPct val="115000"/>
              </a:lnSpc>
              <a:spcBef>
                <a:spcPts val="0"/>
              </a:spcBef>
              <a:spcAft>
                <a:spcPts val="0"/>
              </a:spcAft>
              <a:buClr>
                <a:srgbClr val="000000"/>
              </a:buClr>
              <a:buSzPts val="2000"/>
              <a:buFont typeface="Arial"/>
              <a:buNone/>
            </a:pPr>
            <a:endParaRPr sz="2900" dirty="0"/>
          </a:p>
        </p:txBody>
      </p:sp>
      <p:sp>
        <p:nvSpPr>
          <p:cNvPr id="7" name="Right Arrow 6"/>
          <p:cNvSpPr/>
          <p:nvPr/>
        </p:nvSpPr>
        <p:spPr>
          <a:xfrm rot="5400000">
            <a:off x="4647156" y="3444658"/>
            <a:ext cx="463463" cy="613775"/>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829798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לסיכום – מדברים בשפה טכנולוגית</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29</a:t>
            </a:fld>
            <a:endParaRPr lang="en-US" dirty="0"/>
          </a:p>
        </p:txBody>
      </p:sp>
      <p:grpSp>
        <p:nvGrpSpPr>
          <p:cNvPr id="6" name="Group 5"/>
          <p:cNvGrpSpPr/>
          <p:nvPr/>
        </p:nvGrpSpPr>
        <p:grpSpPr>
          <a:xfrm>
            <a:off x="1026524" y="2016689"/>
            <a:ext cx="6739613" cy="3559701"/>
            <a:chOff x="1039050" y="1903201"/>
            <a:chExt cx="6813399" cy="3560455"/>
          </a:xfrm>
        </p:grpSpPr>
        <p:grpSp>
          <p:nvGrpSpPr>
            <p:cNvPr id="7" name="Group 6"/>
            <p:cNvGrpSpPr/>
            <p:nvPr/>
          </p:nvGrpSpPr>
          <p:grpSpPr>
            <a:xfrm>
              <a:off x="1039050" y="1903201"/>
              <a:ext cx="6813399" cy="3560455"/>
              <a:chOff x="1039050" y="1903202"/>
              <a:chExt cx="6813399" cy="3560455"/>
            </a:xfrm>
          </p:grpSpPr>
          <p:pic>
            <p:nvPicPr>
              <p:cNvPr id="9" name="Picture 2" descr="https://lh6.googleusercontent.com/z4lLrUDNnb_t5w9HMdj91ZbiTgrw9iPEuJE5r5-quDEPDlONlwYig5_wQIQfkr11llaxEoxJxyYvMmkAMFnPDOvxWwdy8w436vU52j4AQYuRqdk3sqdyRe7wWag5_3NkFGl2oOck"/>
              <p:cNvPicPr>
                <a:picLocks noChangeAspect="1" noChangeArrowheads="1"/>
              </p:cNvPicPr>
              <p:nvPr/>
            </p:nvPicPr>
            <p:blipFill rotWithShape="1">
              <a:blip r:embed="rId3">
                <a:extLst>
                  <a:ext uri="{28A0092B-C50C-407E-A947-70E740481C1C}">
                    <a14:useLocalDpi xmlns:a14="http://schemas.microsoft.com/office/drawing/2010/main" val="0"/>
                  </a:ext>
                </a:extLst>
              </a:blip>
              <a:srcRect t="8382"/>
              <a:stretch/>
            </p:blipFill>
            <p:spPr bwMode="auto">
              <a:xfrm>
                <a:off x="1039050" y="1903202"/>
                <a:ext cx="6648450" cy="3560455"/>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4772623" y="2625213"/>
                <a:ext cx="1055652" cy="694661"/>
                <a:chOff x="4780574" y="2625213"/>
                <a:chExt cx="1055652" cy="694661"/>
              </a:xfrm>
            </p:grpSpPr>
            <p:sp>
              <p:nvSpPr>
                <p:cNvPr id="17" name="Rounded Rectangle 16"/>
                <p:cNvSpPr/>
                <p:nvPr/>
              </p:nvSpPr>
              <p:spPr>
                <a:xfrm>
                  <a:off x="4813886" y="2625213"/>
                  <a:ext cx="1022340" cy="694661"/>
                </a:xfrm>
                <a:prstGeom prst="roundRect">
                  <a:avLst/>
                </a:prstGeom>
                <a:solidFill>
                  <a:srgbClr val="FFF3CD"/>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780574" y="2656777"/>
                  <a:ext cx="1055652" cy="584775"/>
                </a:xfrm>
                <a:prstGeom prst="rect">
                  <a:avLst/>
                </a:prstGeom>
                <a:noFill/>
                <a:ln>
                  <a:noFill/>
                </a:ln>
              </p:spPr>
              <p:txBody>
                <a:bodyPr wrap="square" rtlCol="0">
                  <a:spAutoFit/>
                </a:bodyPr>
                <a:lstStyle/>
                <a:p>
                  <a:pPr algn="ctr"/>
                  <a:r>
                    <a:rPr lang="he-IL" sz="1200" dirty="0" smtClean="0"/>
                    <a:t>חיישנים </a:t>
                  </a:r>
                </a:p>
                <a:p>
                  <a:pPr algn="ctr"/>
                  <a:r>
                    <a:rPr lang="he-IL" sz="1000" dirty="0" smtClean="0"/>
                    <a:t>(חיישן טמפרטורה במח)</a:t>
                  </a:r>
                  <a:endParaRPr lang="en-US" sz="1000" dirty="0"/>
                </a:p>
              </p:txBody>
            </p:sp>
          </p:grpSp>
          <p:grpSp>
            <p:nvGrpSpPr>
              <p:cNvPr id="11" name="Group 10"/>
              <p:cNvGrpSpPr/>
              <p:nvPr/>
            </p:nvGrpSpPr>
            <p:grpSpPr>
              <a:xfrm>
                <a:off x="6434338" y="3311924"/>
                <a:ext cx="1418111" cy="500406"/>
                <a:chOff x="6434338" y="3545161"/>
                <a:chExt cx="1418111" cy="597181"/>
              </a:xfrm>
            </p:grpSpPr>
            <p:sp>
              <p:nvSpPr>
                <p:cNvPr id="15" name="Rounded Rectangle 14"/>
                <p:cNvSpPr/>
                <p:nvPr/>
              </p:nvSpPr>
              <p:spPr>
                <a:xfrm>
                  <a:off x="6479088" y="3545161"/>
                  <a:ext cx="1373361" cy="597181"/>
                </a:xfrm>
                <a:prstGeom prst="roundRect">
                  <a:avLst/>
                </a:prstGeom>
                <a:solidFill>
                  <a:srgbClr val="D9E8FB"/>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434338" y="3572296"/>
                  <a:ext cx="1418111" cy="438581"/>
                </a:xfrm>
                <a:prstGeom prst="rect">
                  <a:avLst/>
                </a:prstGeom>
                <a:noFill/>
                <a:ln>
                  <a:noFill/>
                </a:ln>
              </p:spPr>
              <p:txBody>
                <a:bodyPr wrap="square" rtlCol="0">
                  <a:spAutoFit/>
                </a:bodyPr>
                <a:lstStyle/>
                <a:p>
                  <a:pPr algn="ctr"/>
                  <a:r>
                    <a:rPr lang="he-IL" sz="1200" dirty="0" smtClean="0"/>
                    <a:t>מערכת עיבוד</a:t>
                  </a:r>
                </a:p>
                <a:p>
                  <a:pPr algn="ctr"/>
                  <a:r>
                    <a:rPr lang="he-IL" sz="1000" dirty="0" smtClean="0"/>
                    <a:t>(מח)</a:t>
                  </a:r>
                  <a:endParaRPr lang="en-US" sz="700" dirty="0"/>
                </a:p>
              </p:txBody>
            </p:sp>
          </p:grpSp>
          <p:grpSp>
            <p:nvGrpSpPr>
              <p:cNvPr id="12" name="Group 11"/>
              <p:cNvGrpSpPr/>
              <p:nvPr/>
            </p:nvGrpSpPr>
            <p:grpSpPr>
              <a:xfrm>
                <a:off x="4805935" y="3894249"/>
                <a:ext cx="1149592" cy="694661"/>
                <a:chOff x="6045587" y="4092859"/>
                <a:chExt cx="1149592" cy="694661"/>
              </a:xfrm>
            </p:grpSpPr>
            <p:sp>
              <p:nvSpPr>
                <p:cNvPr id="13" name="Rounded Rectangle 12"/>
                <p:cNvSpPr/>
                <p:nvPr/>
              </p:nvSpPr>
              <p:spPr>
                <a:xfrm>
                  <a:off x="6081863" y="4092859"/>
                  <a:ext cx="1113316" cy="694661"/>
                </a:xfrm>
                <a:prstGeom prst="roundRect">
                  <a:avLst/>
                </a:prstGeom>
                <a:solidFill>
                  <a:srgbClr val="D5E8D4"/>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045587" y="4124423"/>
                  <a:ext cx="1149592" cy="584775"/>
                </a:xfrm>
                <a:prstGeom prst="rect">
                  <a:avLst/>
                </a:prstGeom>
                <a:noFill/>
                <a:ln>
                  <a:noFill/>
                </a:ln>
              </p:spPr>
              <p:txBody>
                <a:bodyPr wrap="square" rtlCol="0">
                  <a:spAutoFit/>
                </a:bodyPr>
                <a:lstStyle/>
                <a:p>
                  <a:pPr algn="ctr"/>
                  <a:r>
                    <a:rPr lang="he-IL" sz="1200" dirty="0" smtClean="0"/>
                    <a:t>מפעילים </a:t>
                  </a:r>
                </a:p>
                <a:p>
                  <a:pPr algn="ctr"/>
                  <a:r>
                    <a:rPr lang="he-IL" sz="1000" dirty="0" smtClean="0"/>
                    <a:t>(בלוטות זיעה, שרירי רעד)</a:t>
                  </a:r>
                  <a:endParaRPr lang="en-US" sz="1000" dirty="0"/>
                </a:p>
              </p:txBody>
            </p:sp>
          </p:grpSp>
        </p:grpSp>
        <p:sp>
          <p:nvSpPr>
            <p:cNvPr id="8" name="Rectangle 7"/>
            <p:cNvSpPr/>
            <p:nvPr/>
          </p:nvSpPr>
          <p:spPr>
            <a:xfrm>
              <a:off x="4208206" y="2065425"/>
              <a:ext cx="2580968" cy="3362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526094" y="1003090"/>
            <a:ext cx="8221500" cy="923330"/>
          </a:xfrm>
          <a:prstGeom prst="rect">
            <a:avLst/>
          </a:prstGeom>
          <a:noFill/>
        </p:spPr>
        <p:txBody>
          <a:bodyPr wrap="square" rtlCol="0">
            <a:spAutoFit/>
          </a:bodyPr>
          <a:lstStyle/>
          <a:p>
            <a:r>
              <a:rPr lang="he-IL" b="1" dirty="0" smtClean="0"/>
              <a:t>השתמשו בכל המושגים הבאים כדי לתאר מה רואים בתרשים:</a:t>
            </a:r>
          </a:p>
          <a:p>
            <a:r>
              <a:rPr lang="he-IL" dirty="0" smtClean="0"/>
              <a:t>תרשים מלבנים, מערכת בקרה, משוב שלילי, סביבה מבוקרת, חיישנים, ערך מבוקר, מערכת עיבוד, מפעילים.</a:t>
            </a:r>
            <a:endParaRPr lang="en-US" dirty="0"/>
          </a:p>
        </p:txBody>
      </p:sp>
    </p:spTree>
    <p:extLst>
      <p:ext uri="{BB962C8B-B14F-4D97-AF65-F5344CB8AC3E}">
        <p14:creationId xmlns:p14="http://schemas.microsoft.com/office/powerpoint/2010/main" val="2823098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סביבה מבוקרת ותהליך הבקרה</a:t>
            </a:r>
            <a:endParaRPr lang="en-US" dirty="0"/>
          </a:p>
        </p:txBody>
      </p:sp>
      <p:sp>
        <p:nvSpPr>
          <p:cNvPr id="3" name="Content Placeholder 2"/>
          <p:cNvSpPr>
            <a:spLocks noGrp="1"/>
          </p:cNvSpPr>
          <p:nvPr>
            <p:ph idx="1"/>
          </p:nvPr>
        </p:nvSpPr>
        <p:spPr>
          <a:xfrm>
            <a:off x="4112322" y="1559926"/>
            <a:ext cx="4894849" cy="1908488"/>
          </a:xfrm>
        </p:spPr>
        <p:txBody>
          <a:bodyPr/>
          <a:lstStyle/>
          <a:p>
            <a:pPr marL="0" lvl="0" indent="0">
              <a:lnSpc>
                <a:spcPct val="100000"/>
              </a:lnSpc>
              <a:spcBef>
                <a:spcPts val="0"/>
              </a:spcBef>
              <a:buSzPts val="1400"/>
              <a:buNone/>
            </a:pPr>
            <a:r>
              <a:rPr lang="he-IL" dirty="0" smtClean="0"/>
              <a:t>כדי </a:t>
            </a:r>
            <a:r>
              <a:rPr lang="he-IL" dirty="0"/>
              <a:t>לאפשר גידול תקין של צמחים </a:t>
            </a:r>
            <a:r>
              <a:rPr lang="he-IL" dirty="0" smtClean="0"/>
              <a:t>הם זקוקים לסביבה שמאפייניה </a:t>
            </a:r>
            <a:r>
              <a:rPr lang="he-IL" b="1" dirty="0" smtClean="0"/>
              <a:t>נשמרים </a:t>
            </a:r>
            <a:r>
              <a:rPr lang="he-IL" b="1" dirty="0"/>
              <a:t>בטווח </a:t>
            </a:r>
            <a:r>
              <a:rPr lang="he-IL" b="1" dirty="0" smtClean="0"/>
              <a:t>תקין</a:t>
            </a:r>
            <a:r>
              <a:rPr lang="he-IL" dirty="0"/>
              <a:t>:</a:t>
            </a:r>
            <a:r>
              <a:rPr lang="he-IL" dirty="0" smtClean="0"/>
              <a:t> </a:t>
            </a:r>
            <a:r>
              <a:rPr lang="he-IL" dirty="0"/>
              <a:t>טמפרטורה, </a:t>
            </a:r>
            <a:r>
              <a:rPr lang="he-IL" dirty="0" smtClean="0"/>
              <a:t>מים</a:t>
            </a:r>
            <a:r>
              <a:rPr lang="he-IL" dirty="0"/>
              <a:t>, </a:t>
            </a:r>
            <a:r>
              <a:rPr lang="he-IL" dirty="0" smtClean="0"/>
              <a:t>חומרי מזון</a:t>
            </a:r>
            <a:r>
              <a:rPr lang="he-IL" dirty="0"/>
              <a:t>, קרקע </a:t>
            </a:r>
            <a:r>
              <a:rPr lang="he-IL" dirty="0" smtClean="0"/>
              <a:t>ועוד. </a:t>
            </a:r>
          </a:p>
          <a:p>
            <a:pPr marL="0" lvl="0" indent="0">
              <a:lnSpc>
                <a:spcPct val="100000"/>
              </a:lnSpc>
              <a:spcBef>
                <a:spcPts val="0"/>
              </a:spcBef>
              <a:buSzPts val="1400"/>
              <a:buNone/>
            </a:pPr>
            <a:endParaRPr lang="he-IL" dirty="0"/>
          </a:p>
          <a:p>
            <a:pPr marL="0" lvl="0" indent="0">
              <a:lnSpc>
                <a:spcPct val="100000"/>
              </a:lnSpc>
              <a:spcBef>
                <a:spcPts val="0"/>
              </a:spcBef>
              <a:buSzPts val="1400"/>
              <a:buNone/>
            </a:pPr>
            <a:r>
              <a:rPr lang="he-IL" b="1" dirty="0" smtClean="0"/>
              <a:t>טווח תקין:</a:t>
            </a:r>
            <a:r>
              <a:rPr lang="en-US" b="1" dirty="0" smtClean="0"/>
              <a:t> </a:t>
            </a:r>
            <a:r>
              <a:rPr lang="he-IL" b="1" dirty="0" smtClean="0"/>
              <a:t>ערכים לא גבוהים מדי ולא נמוכים מדי המותאמים לצרכים של הצמח.</a:t>
            </a:r>
          </a:p>
          <a:p>
            <a:pPr marL="0" lvl="0" indent="0">
              <a:lnSpc>
                <a:spcPct val="100000"/>
              </a:lnSpc>
              <a:spcBef>
                <a:spcPts val="0"/>
              </a:spcBef>
              <a:buSzPts val="1400"/>
              <a:buNone/>
            </a:pPr>
            <a:endParaRPr lang="he-IL" dirty="0" smtClean="0"/>
          </a:p>
          <a:p>
            <a:pPr marL="0" lvl="0" indent="0">
              <a:lnSpc>
                <a:spcPct val="100000"/>
              </a:lnSpc>
              <a:spcBef>
                <a:spcPts val="0"/>
              </a:spcBef>
              <a:buSzPts val="1400"/>
              <a:buNone/>
            </a:pPr>
            <a:endParaRPr lang="he-IL" dirty="0"/>
          </a:p>
          <a:p>
            <a:pPr marL="0" lvl="0" indent="0">
              <a:lnSpc>
                <a:spcPct val="100000"/>
              </a:lnSpc>
              <a:spcBef>
                <a:spcPts val="0"/>
              </a:spcBef>
              <a:buSzPts val="1400"/>
              <a:buNone/>
            </a:pPr>
            <a:r>
              <a:rPr lang="he-IL" dirty="0" smtClean="0"/>
              <a:t> </a:t>
            </a:r>
            <a:endParaRPr lang="he-IL" dirty="0"/>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3</a:t>
            </a:fld>
            <a:endParaRPr lang="en-US" dirty="0"/>
          </a:p>
        </p:txBody>
      </p:sp>
      <p:graphicFrame>
        <p:nvGraphicFramePr>
          <p:cNvPr id="6" name="Google Shape;109;g11565b93550_0_47"/>
          <p:cNvGraphicFramePr/>
          <p:nvPr>
            <p:extLst>
              <p:ext uri="{D42A27DB-BD31-4B8C-83A1-F6EECF244321}">
                <p14:modId xmlns:p14="http://schemas.microsoft.com/office/powerpoint/2010/main" val="983508798"/>
              </p:ext>
            </p:extLst>
          </p:nvPr>
        </p:nvGraphicFramePr>
        <p:xfrm>
          <a:off x="650138" y="1039527"/>
          <a:ext cx="3440696" cy="3081459"/>
        </p:xfrm>
        <a:graphic>
          <a:graphicData uri="http://schemas.openxmlformats.org/drawingml/2006/table">
            <a:tbl>
              <a:tblPr>
                <a:noFill/>
              </a:tblPr>
              <a:tblGrid>
                <a:gridCol w="860174"/>
                <a:gridCol w="860174"/>
                <a:gridCol w="944549"/>
                <a:gridCol w="775799"/>
              </a:tblGrid>
              <a:tr h="399339">
                <a:tc>
                  <a:txBody>
                    <a:bodyPr/>
                    <a:lstStyle/>
                    <a:p>
                      <a:pPr marL="0" marR="0" lvl="0" indent="0" algn="r" rtl="1">
                        <a:lnSpc>
                          <a:spcPct val="100000"/>
                        </a:lnSpc>
                        <a:spcBef>
                          <a:spcPts val="0"/>
                        </a:spcBef>
                        <a:spcAft>
                          <a:spcPts val="0"/>
                        </a:spcAft>
                        <a:buClr>
                          <a:srgbClr val="000000"/>
                        </a:buClr>
                        <a:buSzPts val="1900"/>
                        <a:buFont typeface="Arial"/>
                        <a:buNone/>
                      </a:pPr>
                      <a:r>
                        <a:rPr lang="x-none" sz="800" b="1" u="none" strike="noStrike" cap="none" dirty="0"/>
                        <a:t>הערות</a:t>
                      </a:r>
                      <a:endParaRPr sz="800" b="1" u="none" strike="noStrike" cap="none" dirty="0"/>
                    </a:p>
                  </a:txBody>
                  <a:tcPr marL="91425" marR="91425" marT="91425" marB="91425"/>
                </a:tc>
                <a:tc>
                  <a:txBody>
                    <a:bodyPr/>
                    <a:lstStyle/>
                    <a:p>
                      <a:pPr marL="0" marR="0" lvl="0" indent="0" algn="r" rtl="1">
                        <a:lnSpc>
                          <a:spcPct val="100000"/>
                        </a:lnSpc>
                        <a:spcBef>
                          <a:spcPts val="0"/>
                        </a:spcBef>
                        <a:spcAft>
                          <a:spcPts val="0"/>
                        </a:spcAft>
                        <a:buClr>
                          <a:srgbClr val="000000"/>
                        </a:buClr>
                        <a:buSzPts val="1900"/>
                        <a:buFont typeface="Arial"/>
                        <a:buNone/>
                      </a:pPr>
                      <a:r>
                        <a:rPr lang="x-none" sz="800" b="1" u="none" strike="noStrike" cap="none"/>
                        <a:t>כמות נמוכה מדי</a:t>
                      </a:r>
                      <a:endParaRPr sz="800" b="1" u="none" strike="noStrike" cap="none"/>
                    </a:p>
                  </a:txBody>
                  <a:tcPr marL="91425" marR="91425" marT="91425" marB="91425"/>
                </a:tc>
                <a:tc>
                  <a:txBody>
                    <a:bodyPr/>
                    <a:lstStyle/>
                    <a:p>
                      <a:pPr marL="0" marR="0" lvl="0" indent="0" algn="r" rtl="1">
                        <a:lnSpc>
                          <a:spcPct val="100000"/>
                        </a:lnSpc>
                        <a:spcBef>
                          <a:spcPts val="0"/>
                        </a:spcBef>
                        <a:spcAft>
                          <a:spcPts val="0"/>
                        </a:spcAft>
                        <a:buClr>
                          <a:srgbClr val="000000"/>
                        </a:buClr>
                        <a:buSzPts val="1900"/>
                        <a:buFont typeface="Arial"/>
                        <a:buNone/>
                      </a:pPr>
                      <a:r>
                        <a:rPr lang="x-none" sz="800" b="1" u="none" strike="noStrike" cap="none"/>
                        <a:t>כמות גבוהה מדי</a:t>
                      </a:r>
                      <a:endParaRPr sz="800" b="1" u="none" strike="noStrike" cap="none"/>
                    </a:p>
                  </a:txBody>
                  <a:tcPr marL="91425" marR="91425" marT="91425" marB="91425"/>
                </a:tc>
                <a:tc>
                  <a:txBody>
                    <a:bodyPr/>
                    <a:lstStyle/>
                    <a:p>
                      <a:pPr marL="0" marR="0" lvl="0" indent="0" algn="r" rtl="1">
                        <a:lnSpc>
                          <a:spcPct val="100000"/>
                        </a:lnSpc>
                        <a:spcBef>
                          <a:spcPts val="0"/>
                        </a:spcBef>
                        <a:spcAft>
                          <a:spcPts val="0"/>
                        </a:spcAft>
                        <a:buClr>
                          <a:srgbClr val="000000"/>
                        </a:buClr>
                        <a:buSzPts val="1900"/>
                        <a:buFont typeface="Arial"/>
                        <a:buNone/>
                      </a:pPr>
                      <a:r>
                        <a:rPr lang="x-none" sz="800" b="1" u="none" strike="noStrike" cap="none" dirty="0"/>
                        <a:t>הגורם הנמדד</a:t>
                      </a:r>
                      <a:endParaRPr sz="800" b="1" u="none" strike="noStrike" cap="none" dirty="0"/>
                    </a:p>
                  </a:txBody>
                  <a:tcPr marL="91425" marR="91425" marT="91425" marB="91425"/>
                </a:tc>
              </a:tr>
              <a:tr h="363238">
                <a:tc>
                  <a:txBody>
                    <a:bodyPr/>
                    <a:lstStyle/>
                    <a:p>
                      <a:pPr marL="0" marR="0" lvl="0" indent="0" algn="l" rtl="0">
                        <a:lnSpc>
                          <a:spcPct val="100000"/>
                        </a:lnSpc>
                        <a:spcBef>
                          <a:spcPts val="0"/>
                        </a:spcBef>
                        <a:spcAft>
                          <a:spcPts val="0"/>
                        </a:spcAft>
                        <a:buClr>
                          <a:srgbClr val="000000"/>
                        </a:buClr>
                        <a:buSzPts val="1900"/>
                        <a:buFont typeface="Arial"/>
                        <a:buNone/>
                      </a:pPr>
                      <a:endParaRPr sz="800" u="none" strike="noStrike" cap="none"/>
                    </a:p>
                  </a:txBody>
                  <a:tcPr marL="91425" marR="91425" marT="91425" marB="91425"/>
                </a:tc>
                <a:tc>
                  <a:txBody>
                    <a:bodyPr/>
                    <a:lstStyle/>
                    <a:p>
                      <a:pPr marL="0" marR="0" lvl="0" indent="0" algn="r" rtl="1">
                        <a:lnSpc>
                          <a:spcPct val="100000"/>
                        </a:lnSpc>
                        <a:spcBef>
                          <a:spcPts val="0"/>
                        </a:spcBef>
                        <a:spcAft>
                          <a:spcPts val="0"/>
                        </a:spcAft>
                        <a:buClr>
                          <a:srgbClr val="000000"/>
                        </a:buClr>
                        <a:buSzPts val="1900"/>
                        <a:buFont typeface="Arial"/>
                        <a:buNone/>
                      </a:pPr>
                      <a:r>
                        <a:rPr lang="x-none" sz="800" u="none" strike="noStrike" cap="none"/>
                        <a:t>נבילה, פגיעה בפוטוסינתזה</a:t>
                      </a:r>
                      <a:endParaRPr sz="800" u="none" strike="noStrike" cap="none"/>
                    </a:p>
                  </a:txBody>
                  <a:tcPr marL="91425" marR="91425" marT="91425" marB="91425"/>
                </a:tc>
                <a:tc>
                  <a:txBody>
                    <a:bodyPr/>
                    <a:lstStyle/>
                    <a:p>
                      <a:pPr marL="0" marR="0" lvl="0" indent="0" algn="r" rtl="1">
                        <a:lnSpc>
                          <a:spcPct val="100000"/>
                        </a:lnSpc>
                        <a:spcBef>
                          <a:spcPts val="0"/>
                        </a:spcBef>
                        <a:spcAft>
                          <a:spcPts val="0"/>
                        </a:spcAft>
                        <a:buClr>
                          <a:srgbClr val="000000"/>
                        </a:buClr>
                        <a:buSzPts val="1900"/>
                        <a:buFont typeface="Arial"/>
                        <a:buNone/>
                      </a:pPr>
                      <a:r>
                        <a:rPr lang="x-none" sz="800" u="none" strike="noStrike" cap="none" dirty="0"/>
                        <a:t>מחסור בחמצן בשורשים, ריקבון</a:t>
                      </a:r>
                      <a:endParaRPr sz="800" u="none" strike="noStrike" cap="none" dirty="0"/>
                    </a:p>
                  </a:txBody>
                  <a:tcPr marL="91425" marR="91425" marT="91425" marB="91425"/>
                </a:tc>
                <a:tc>
                  <a:txBody>
                    <a:bodyPr/>
                    <a:lstStyle/>
                    <a:p>
                      <a:pPr marL="0" marR="0" lvl="0" indent="0" algn="r" rtl="1">
                        <a:lnSpc>
                          <a:spcPct val="100000"/>
                        </a:lnSpc>
                        <a:spcBef>
                          <a:spcPts val="0"/>
                        </a:spcBef>
                        <a:spcAft>
                          <a:spcPts val="0"/>
                        </a:spcAft>
                        <a:buClr>
                          <a:srgbClr val="000000"/>
                        </a:buClr>
                        <a:buSzPts val="1900"/>
                        <a:buFont typeface="Arial"/>
                        <a:buNone/>
                      </a:pPr>
                      <a:r>
                        <a:rPr lang="x-none" sz="800" u="none" strike="noStrike" cap="none" dirty="0"/>
                        <a:t>מים</a:t>
                      </a:r>
                      <a:endParaRPr sz="800" u="none" strike="noStrike" cap="none" dirty="0"/>
                    </a:p>
                  </a:txBody>
                  <a:tcPr marL="91425" marR="91425" marT="91425" marB="91425"/>
                </a:tc>
              </a:tr>
              <a:tr h="363238">
                <a:tc>
                  <a:txBody>
                    <a:bodyPr/>
                    <a:lstStyle/>
                    <a:p>
                      <a:pPr marL="0" marR="0" lvl="0" indent="0" algn="r" rtl="1">
                        <a:lnSpc>
                          <a:spcPct val="100000"/>
                        </a:lnSpc>
                        <a:spcBef>
                          <a:spcPts val="0"/>
                        </a:spcBef>
                        <a:spcAft>
                          <a:spcPts val="0"/>
                        </a:spcAft>
                        <a:buClr>
                          <a:srgbClr val="000000"/>
                        </a:buClr>
                        <a:buSzPts val="1900"/>
                        <a:buFont typeface="Arial"/>
                        <a:buNone/>
                      </a:pPr>
                      <a:r>
                        <a:rPr lang="x-none" sz="800" u="none" strike="noStrike" cap="none"/>
                        <a:t>קיימים חומרי מזון רבים נוספים</a:t>
                      </a:r>
                      <a:endParaRPr sz="800" u="none" strike="noStrike" cap="none"/>
                    </a:p>
                  </a:txBody>
                  <a:tcPr marL="91425" marR="91425" marT="91425" marB="91425"/>
                </a:tc>
                <a:tc>
                  <a:txBody>
                    <a:bodyPr/>
                    <a:lstStyle/>
                    <a:p>
                      <a:pPr marL="0" marR="0" lvl="0" indent="0" algn="r" rtl="1">
                        <a:lnSpc>
                          <a:spcPct val="100000"/>
                        </a:lnSpc>
                        <a:spcBef>
                          <a:spcPts val="0"/>
                        </a:spcBef>
                        <a:spcAft>
                          <a:spcPts val="0"/>
                        </a:spcAft>
                        <a:buClr>
                          <a:srgbClr val="000000"/>
                        </a:buClr>
                        <a:buSzPts val="1900"/>
                        <a:buFont typeface="Arial"/>
                        <a:buNone/>
                      </a:pPr>
                      <a:r>
                        <a:rPr lang="x-none" sz="800" u="none" strike="noStrike" cap="none"/>
                        <a:t>התפתחות איטית של הצמח</a:t>
                      </a:r>
                      <a:endParaRPr sz="800" u="none" strike="noStrike" cap="none"/>
                    </a:p>
                  </a:txBody>
                  <a:tcPr marL="91425" marR="91425" marT="91425" marB="91425"/>
                </a:tc>
                <a:tc>
                  <a:txBody>
                    <a:bodyPr/>
                    <a:lstStyle/>
                    <a:p>
                      <a:pPr marL="0" marR="0" lvl="0" indent="0" algn="r" rtl="1">
                        <a:lnSpc>
                          <a:spcPct val="100000"/>
                        </a:lnSpc>
                        <a:spcBef>
                          <a:spcPts val="0"/>
                        </a:spcBef>
                        <a:spcAft>
                          <a:spcPts val="0"/>
                        </a:spcAft>
                        <a:buClr>
                          <a:srgbClr val="000000"/>
                        </a:buClr>
                        <a:buSzPts val="1900"/>
                        <a:buFont typeface="Arial"/>
                        <a:buNone/>
                      </a:pPr>
                      <a:r>
                        <a:rPr lang="x-none" sz="800" u="none" strike="noStrike" cap="none"/>
                        <a:t>דיכוי בספיגה של מינרלים אחרים</a:t>
                      </a:r>
                      <a:endParaRPr sz="800" u="none" strike="noStrike" cap="none"/>
                    </a:p>
                  </a:txBody>
                  <a:tcPr marL="91425" marR="91425" marT="91425" marB="91425"/>
                </a:tc>
                <a:tc>
                  <a:txBody>
                    <a:bodyPr/>
                    <a:lstStyle/>
                    <a:p>
                      <a:pPr marL="0" marR="0" lvl="0" indent="0" algn="r" rtl="1">
                        <a:lnSpc>
                          <a:spcPct val="100000"/>
                        </a:lnSpc>
                        <a:spcBef>
                          <a:spcPts val="0"/>
                        </a:spcBef>
                        <a:spcAft>
                          <a:spcPts val="0"/>
                        </a:spcAft>
                        <a:buClr>
                          <a:srgbClr val="000000"/>
                        </a:buClr>
                        <a:buSzPts val="1900"/>
                        <a:buFont typeface="Arial"/>
                        <a:buNone/>
                      </a:pPr>
                      <a:r>
                        <a:rPr lang="x-none" sz="800" u="none" strike="noStrike" cap="none" dirty="0"/>
                        <a:t>מזון -זרחן</a:t>
                      </a:r>
                      <a:endParaRPr sz="800" u="none" strike="noStrike" cap="none" dirty="0"/>
                    </a:p>
                  </a:txBody>
                  <a:tcPr marL="91425" marR="91425" marT="91425" marB="91425"/>
                </a:tc>
              </a:tr>
              <a:tr h="501274">
                <a:tc>
                  <a:txBody>
                    <a:bodyPr/>
                    <a:lstStyle/>
                    <a:p>
                      <a:pPr marL="0" marR="0" lvl="0" indent="0" algn="r" rtl="1">
                        <a:lnSpc>
                          <a:spcPct val="100000"/>
                        </a:lnSpc>
                        <a:spcBef>
                          <a:spcPts val="0"/>
                        </a:spcBef>
                        <a:spcAft>
                          <a:spcPts val="0"/>
                        </a:spcAft>
                        <a:buClr>
                          <a:srgbClr val="000000"/>
                        </a:buClr>
                        <a:buSzPts val="1900"/>
                        <a:buFont typeface="Arial"/>
                        <a:buNone/>
                      </a:pPr>
                      <a:endParaRPr sz="800" u="none" strike="noStrike" cap="none" dirty="0"/>
                    </a:p>
                  </a:txBody>
                  <a:tcPr marL="91425" marR="91425" marT="91425" marB="91425"/>
                </a:tc>
                <a:tc>
                  <a:txBody>
                    <a:bodyPr/>
                    <a:lstStyle/>
                    <a:p>
                      <a:pPr marL="0" marR="0" lvl="0" indent="0" algn="r" rtl="1">
                        <a:lnSpc>
                          <a:spcPct val="100000"/>
                        </a:lnSpc>
                        <a:spcBef>
                          <a:spcPts val="0"/>
                        </a:spcBef>
                        <a:spcAft>
                          <a:spcPts val="0"/>
                        </a:spcAft>
                        <a:buClr>
                          <a:srgbClr val="000000"/>
                        </a:buClr>
                        <a:buSzPts val="1900"/>
                        <a:buFont typeface="Arial"/>
                        <a:buNone/>
                      </a:pPr>
                      <a:r>
                        <a:rPr lang="x-none" sz="800" u="none" strike="noStrike" cap="none" dirty="0"/>
                        <a:t>הצמח לא ייצר מספיק סוכר ולכן לא יתפתח</a:t>
                      </a:r>
                      <a:endParaRPr sz="800" u="none" strike="noStrike" cap="none" dirty="0"/>
                    </a:p>
                  </a:txBody>
                  <a:tcPr marL="91425" marR="91425" marT="91425" marB="91425"/>
                </a:tc>
                <a:tc>
                  <a:txBody>
                    <a:bodyPr/>
                    <a:lstStyle/>
                    <a:p>
                      <a:pPr marL="0" marR="0" lvl="0" indent="0" algn="r" rtl="1">
                        <a:lnSpc>
                          <a:spcPct val="100000"/>
                        </a:lnSpc>
                        <a:spcBef>
                          <a:spcPts val="0"/>
                        </a:spcBef>
                        <a:spcAft>
                          <a:spcPts val="0"/>
                        </a:spcAft>
                        <a:buClr>
                          <a:srgbClr val="000000"/>
                        </a:buClr>
                        <a:buSzPts val="1900"/>
                        <a:buFont typeface="Arial"/>
                        <a:buNone/>
                      </a:pPr>
                      <a:r>
                        <a:rPr lang="x-none" sz="800" u="none" strike="noStrike" cap="none"/>
                        <a:t>עודף חום, ויצור מוגזם של חמצן בכלורופיל </a:t>
                      </a:r>
                      <a:endParaRPr sz="800" u="none" strike="noStrike" cap="none"/>
                    </a:p>
                  </a:txBody>
                  <a:tcPr marL="91425" marR="91425" marT="91425" marB="91425"/>
                </a:tc>
                <a:tc>
                  <a:txBody>
                    <a:bodyPr/>
                    <a:lstStyle/>
                    <a:p>
                      <a:pPr marL="0" marR="0" lvl="0" indent="0" algn="r" rtl="1">
                        <a:lnSpc>
                          <a:spcPct val="100000"/>
                        </a:lnSpc>
                        <a:spcBef>
                          <a:spcPts val="0"/>
                        </a:spcBef>
                        <a:spcAft>
                          <a:spcPts val="0"/>
                        </a:spcAft>
                        <a:buClr>
                          <a:srgbClr val="000000"/>
                        </a:buClr>
                        <a:buSzPts val="1900"/>
                        <a:buFont typeface="Arial"/>
                        <a:buNone/>
                      </a:pPr>
                      <a:r>
                        <a:rPr lang="x-none" sz="800" u="none" strike="noStrike" cap="none" dirty="0"/>
                        <a:t>אור</a:t>
                      </a:r>
                      <a:endParaRPr sz="800" u="none" strike="noStrike" cap="none" dirty="0"/>
                    </a:p>
                  </a:txBody>
                  <a:tcPr marL="91425" marR="91425" marT="91425" marB="91425"/>
                </a:tc>
              </a:tr>
              <a:tr h="1053417">
                <a:tc>
                  <a:txBody>
                    <a:bodyPr/>
                    <a:lstStyle/>
                    <a:p>
                      <a:pPr marL="0" marR="0" lvl="0" indent="0" algn="r" rtl="1">
                        <a:lnSpc>
                          <a:spcPct val="100000"/>
                        </a:lnSpc>
                        <a:spcBef>
                          <a:spcPts val="0"/>
                        </a:spcBef>
                        <a:spcAft>
                          <a:spcPts val="0"/>
                        </a:spcAft>
                        <a:buClr>
                          <a:srgbClr val="000000"/>
                        </a:buClr>
                        <a:buSzPts val="1900"/>
                        <a:buFont typeface="Arial"/>
                        <a:buNone/>
                      </a:pPr>
                      <a:r>
                        <a:rPr lang="x-none" sz="800" u="none" strike="noStrike" cap="none"/>
                        <a:t> טמפרטורה נמוכה תגרום מצד אחד לצמחים קטנים ולמעט פירות, אך מצד שני הפירות יהיו מתוקים. </a:t>
                      </a:r>
                      <a:endParaRPr sz="800" u="none" strike="noStrike" cap="none"/>
                    </a:p>
                    <a:p>
                      <a:pPr marL="0" marR="0" lvl="0" indent="0" algn="r" rtl="1">
                        <a:lnSpc>
                          <a:spcPct val="100000"/>
                        </a:lnSpc>
                        <a:spcBef>
                          <a:spcPts val="0"/>
                        </a:spcBef>
                        <a:spcAft>
                          <a:spcPts val="0"/>
                        </a:spcAft>
                        <a:buClr>
                          <a:srgbClr val="000000"/>
                        </a:buClr>
                        <a:buSzPts val="1900"/>
                        <a:buFont typeface="Arial"/>
                        <a:buNone/>
                      </a:pPr>
                      <a:endParaRPr sz="800" u="none" strike="noStrike" cap="none"/>
                    </a:p>
                  </a:txBody>
                  <a:tcPr marL="91425" marR="91425" marT="91425" marB="91425"/>
                </a:tc>
                <a:tc>
                  <a:txBody>
                    <a:bodyPr/>
                    <a:lstStyle/>
                    <a:p>
                      <a:pPr marL="0" marR="0" lvl="0" indent="0" algn="r" rtl="1">
                        <a:lnSpc>
                          <a:spcPct val="100000"/>
                        </a:lnSpc>
                        <a:spcBef>
                          <a:spcPts val="0"/>
                        </a:spcBef>
                        <a:spcAft>
                          <a:spcPts val="0"/>
                        </a:spcAft>
                        <a:buClr>
                          <a:srgbClr val="000000"/>
                        </a:buClr>
                        <a:buSzPts val="1900"/>
                        <a:buFont typeface="Arial"/>
                        <a:buNone/>
                      </a:pPr>
                      <a:r>
                        <a:rPr lang="x-none" sz="800" u="none" strike="noStrike" cap="none"/>
                        <a:t>יגרמו לצמח להפחית פוטוסינתזה, להפסיק לגדול, ולצבור סוכרים.</a:t>
                      </a:r>
                      <a:endParaRPr sz="800" u="none" strike="noStrike" cap="none"/>
                    </a:p>
                    <a:p>
                      <a:pPr marL="0" marR="0" lvl="0" indent="0" algn="r" rtl="1">
                        <a:lnSpc>
                          <a:spcPct val="100000"/>
                        </a:lnSpc>
                        <a:spcBef>
                          <a:spcPts val="0"/>
                        </a:spcBef>
                        <a:spcAft>
                          <a:spcPts val="0"/>
                        </a:spcAft>
                        <a:buClr>
                          <a:srgbClr val="000000"/>
                        </a:buClr>
                        <a:buSzPts val="1900"/>
                        <a:buFont typeface="Arial"/>
                        <a:buNone/>
                      </a:pPr>
                      <a:endParaRPr sz="800" u="none" strike="noStrike" cap="none"/>
                    </a:p>
                  </a:txBody>
                  <a:tcPr marL="91425" marR="91425" marT="91425" marB="91425"/>
                </a:tc>
                <a:tc>
                  <a:txBody>
                    <a:bodyPr/>
                    <a:lstStyle/>
                    <a:p>
                      <a:pPr marL="0" marR="0" lvl="0" indent="0" algn="r" rtl="1">
                        <a:lnSpc>
                          <a:spcPct val="100000"/>
                        </a:lnSpc>
                        <a:spcBef>
                          <a:spcPts val="0"/>
                        </a:spcBef>
                        <a:spcAft>
                          <a:spcPts val="0"/>
                        </a:spcAft>
                        <a:buClr>
                          <a:srgbClr val="000000"/>
                        </a:buClr>
                        <a:buSzPts val="1900"/>
                        <a:buFont typeface="Arial"/>
                        <a:buNone/>
                      </a:pPr>
                      <a:r>
                        <a:rPr lang="x-none" sz="800" u="none" strike="noStrike" cap="none" dirty="0"/>
                        <a:t> יגרמו לצמח להגביר תהליכים, אך הוא עלול להגביר את הנשימה יותר מאשר את הפוטוסינתזה, ובכך לנצל את מאגרי הסוכר. </a:t>
                      </a:r>
                      <a:endParaRPr sz="800" u="none" strike="noStrike" cap="none" dirty="0"/>
                    </a:p>
                  </a:txBody>
                  <a:tcPr marL="91425" marR="91425" marT="91425" marB="91425"/>
                </a:tc>
                <a:tc>
                  <a:txBody>
                    <a:bodyPr/>
                    <a:lstStyle/>
                    <a:p>
                      <a:pPr marL="0" marR="0" lvl="0" indent="0" algn="r" rtl="1">
                        <a:lnSpc>
                          <a:spcPct val="100000"/>
                        </a:lnSpc>
                        <a:spcBef>
                          <a:spcPts val="0"/>
                        </a:spcBef>
                        <a:spcAft>
                          <a:spcPts val="0"/>
                        </a:spcAft>
                        <a:buClr>
                          <a:srgbClr val="000000"/>
                        </a:buClr>
                        <a:buSzPts val="1900"/>
                        <a:buFont typeface="Arial"/>
                        <a:buNone/>
                      </a:pPr>
                      <a:r>
                        <a:rPr lang="x-none" sz="800" u="none" strike="noStrike" cap="none" dirty="0"/>
                        <a:t>טמפרטורה</a:t>
                      </a:r>
                      <a:endParaRPr sz="800" u="none" strike="noStrike" cap="none" dirty="0"/>
                    </a:p>
                  </a:txBody>
                  <a:tcPr marL="91425" marR="91425" marT="91425" marB="91425"/>
                </a:tc>
              </a:tr>
            </a:tbl>
          </a:graphicData>
        </a:graphic>
      </p:graphicFrame>
      <p:sp>
        <p:nvSpPr>
          <p:cNvPr id="7" name="Rectangle 6"/>
          <p:cNvSpPr/>
          <p:nvPr/>
        </p:nvSpPr>
        <p:spPr>
          <a:xfrm>
            <a:off x="250521" y="4315338"/>
            <a:ext cx="8756650" cy="923330"/>
          </a:xfrm>
          <a:prstGeom prst="rect">
            <a:avLst/>
          </a:prstGeom>
        </p:spPr>
        <p:txBody>
          <a:bodyPr wrap="square">
            <a:spAutoFit/>
          </a:bodyPr>
          <a:lstStyle/>
          <a:p>
            <a:pPr lvl="0">
              <a:buSzPts val="1400"/>
            </a:pPr>
            <a:r>
              <a:rPr lang="he-IL" dirty="0"/>
              <a:t>לסביבה שערכיה נשמרים </a:t>
            </a:r>
            <a:r>
              <a:rPr lang="he-IL" dirty="0" smtClean="0"/>
              <a:t>באופן פעיל בטווח </a:t>
            </a:r>
            <a:r>
              <a:rPr lang="he-IL" dirty="0"/>
              <a:t>תקין אנחנו </a:t>
            </a:r>
            <a:r>
              <a:rPr lang="he-IL" dirty="0" smtClean="0"/>
              <a:t>קוראים </a:t>
            </a:r>
            <a:r>
              <a:rPr lang="he-IL" b="1" dirty="0">
                <a:solidFill>
                  <a:srgbClr val="29797B"/>
                </a:solidFill>
              </a:rPr>
              <a:t>" סביבה מבוקרת</a:t>
            </a:r>
            <a:r>
              <a:rPr lang="he-IL" b="1" dirty="0" smtClean="0">
                <a:solidFill>
                  <a:srgbClr val="29797B"/>
                </a:solidFill>
              </a:rPr>
              <a:t>".</a:t>
            </a:r>
            <a:endParaRPr lang="he-IL" b="1" dirty="0">
              <a:solidFill>
                <a:srgbClr val="29797B"/>
              </a:solidFill>
            </a:endParaRPr>
          </a:p>
          <a:p>
            <a:pPr lvl="0">
              <a:buSzPts val="1400"/>
            </a:pPr>
            <a:endParaRPr lang="he-IL" dirty="0"/>
          </a:p>
          <a:p>
            <a:pPr lvl="0">
              <a:buSzPts val="1400"/>
            </a:pPr>
            <a:r>
              <a:rPr lang="he-IL" dirty="0" smtClean="0"/>
              <a:t>הפעולות </a:t>
            </a:r>
            <a:r>
              <a:rPr lang="he-IL" dirty="0"/>
              <a:t>שאנחנו עושים כדי לשמור על </a:t>
            </a:r>
            <a:r>
              <a:rPr lang="he-IL" dirty="0" smtClean="0"/>
              <a:t>סביבה </a:t>
            </a:r>
            <a:r>
              <a:rPr lang="he-IL" dirty="0"/>
              <a:t>"</a:t>
            </a:r>
            <a:r>
              <a:rPr lang="he-IL" dirty="0" smtClean="0"/>
              <a:t>מבוקרת" נקראות </a:t>
            </a:r>
            <a:r>
              <a:rPr lang="he-IL" b="1" dirty="0" smtClean="0">
                <a:solidFill>
                  <a:srgbClr val="026163"/>
                </a:solidFill>
              </a:rPr>
              <a:t>"</a:t>
            </a:r>
            <a:r>
              <a:rPr lang="he-IL" b="1" dirty="0">
                <a:solidFill>
                  <a:srgbClr val="026163"/>
                </a:solidFill>
              </a:rPr>
              <a:t>בקרה" </a:t>
            </a:r>
            <a:r>
              <a:rPr lang="he-IL" dirty="0"/>
              <a:t>או </a:t>
            </a:r>
            <a:r>
              <a:rPr lang="he-IL" b="1" dirty="0" smtClean="0">
                <a:solidFill>
                  <a:srgbClr val="026163"/>
                </a:solidFill>
              </a:rPr>
              <a:t>"תהליך </a:t>
            </a:r>
            <a:r>
              <a:rPr lang="he-IL" b="1" dirty="0">
                <a:solidFill>
                  <a:srgbClr val="026163"/>
                </a:solidFill>
              </a:rPr>
              <a:t>בקרה".</a:t>
            </a:r>
            <a:endParaRPr lang="en-US" b="1" dirty="0">
              <a:solidFill>
                <a:srgbClr val="026163"/>
              </a:solidFill>
            </a:endParaRPr>
          </a:p>
        </p:txBody>
      </p:sp>
    </p:spTree>
    <p:extLst>
      <p:ext uri="{BB962C8B-B14F-4D97-AF65-F5344CB8AC3E}">
        <p14:creationId xmlns:p14="http://schemas.microsoft.com/office/powerpoint/2010/main" val="32944535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לסיכום – מדברים בשפה טכנולוגית</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30</a:t>
            </a:fld>
            <a:endParaRPr lang="en-US" dirty="0"/>
          </a:p>
        </p:txBody>
      </p:sp>
      <p:grpSp>
        <p:nvGrpSpPr>
          <p:cNvPr id="6" name="Group 5"/>
          <p:cNvGrpSpPr/>
          <p:nvPr/>
        </p:nvGrpSpPr>
        <p:grpSpPr>
          <a:xfrm>
            <a:off x="1039050" y="2244918"/>
            <a:ext cx="6739613" cy="3559701"/>
            <a:chOff x="1039050" y="1903201"/>
            <a:chExt cx="6813399" cy="3560455"/>
          </a:xfrm>
        </p:grpSpPr>
        <p:grpSp>
          <p:nvGrpSpPr>
            <p:cNvPr id="7" name="Group 6"/>
            <p:cNvGrpSpPr/>
            <p:nvPr/>
          </p:nvGrpSpPr>
          <p:grpSpPr>
            <a:xfrm>
              <a:off x="1039050" y="1903201"/>
              <a:ext cx="6813399" cy="3560455"/>
              <a:chOff x="1039050" y="1903202"/>
              <a:chExt cx="6813399" cy="3560455"/>
            </a:xfrm>
          </p:grpSpPr>
          <p:pic>
            <p:nvPicPr>
              <p:cNvPr id="9" name="Picture 2" descr="https://lh6.googleusercontent.com/z4lLrUDNnb_t5w9HMdj91ZbiTgrw9iPEuJE5r5-quDEPDlONlwYig5_wQIQfkr11llaxEoxJxyYvMmkAMFnPDOvxWwdy8w436vU52j4AQYuRqdk3sqdyRe7wWag5_3NkFGl2oOck"/>
              <p:cNvPicPr>
                <a:picLocks noChangeAspect="1" noChangeArrowheads="1"/>
              </p:cNvPicPr>
              <p:nvPr/>
            </p:nvPicPr>
            <p:blipFill rotWithShape="1">
              <a:blip r:embed="rId2">
                <a:extLst>
                  <a:ext uri="{28A0092B-C50C-407E-A947-70E740481C1C}">
                    <a14:useLocalDpi xmlns:a14="http://schemas.microsoft.com/office/drawing/2010/main" val="0"/>
                  </a:ext>
                </a:extLst>
              </a:blip>
              <a:srcRect t="8382"/>
              <a:stretch/>
            </p:blipFill>
            <p:spPr bwMode="auto">
              <a:xfrm>
                <a:off x="1039050" y="1903202"/>
                <a:ext cx="6648450" cy="3560455"/>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4772623" y="2625213"/>
                <a:ext cx="1055652" cy="694661"/>
                <a:chOff x="4780574" y="2625213"/>
                <a:chExt cx="1055652" cy="694661"/>
              </a:xfrm>
            </p:grpSpPr>
            <p:sp>
              <p:nvSpPr>
                <p:cNvPr id="17" name="Rounded Rectangle 16"/>
                <p:cNvSpPr/>
                <p:nvPr/>
              </p:nvSpPr>
              <p:spPr>
                <a:xfrm>
                  <a:off x="4813886" y="2625213"/>
                  <a:ext cx="1022340" cy="694661"/>
                </a:xfrm>
                <a:prstGeom prst="roundRect">
                  <a:avLst/>
                </a:prstGeom>
                <a:solidFill>
                  <a:srgbClr val="FFF3CD"/>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780574" y="2656777"/>
                  <a:ext cx="1055652" cy="584775"/>
                </a:xfrm>
                <a:prstGeom prst="rect">
                  <a:avLst/>
                </a:prstGeom>
                <a:noFill/>
                <a:ln>
                  <a:noFill/>
                </a:ln>
              </p:spPr>
              <p:txBody>
                <a:bodyPr wrap="square" rtlCol="0">
                  <a:spAutoFit/>
                </a:bodyPr>
                <a:lstStyle/>
                <a:p>
                  <a:pPr algn="ctr"/>
                  <a:r>
                    <a:rPr lang="he-IL" sz="1200" dirty="0" smtClean="0"/>
                    <a:t>חיישנים </a:t>
                  </a:r>
                </a:p>
                <a:p>
                  <a:pPr algn="ctr"/>
                  <a:r>
                    <a:rPr lang="he-IL" sz="1000" dirty="0" smtClean="0"/>
                    <a:t>(חיישן טמפרטורה במח)</a:t>
                  </a:r>
                  <a:endParaRPr lang="en-US" sz="1000" dirty="0"/>
                </a:p>
              </p:txBody>
            </p:sp>
          </p:grpSp>
          <p:grpSp>
            <p:nvGrpSpPr>
              <p:cNvPr id="11" name="Group 10"/>
              <p:cNvGrpSpPr/>
              <p:nvPr/>
            </p:nvGrpSpPr>
            <p:grpSpPr>
              <a:xfrm>
                <a:off x="6434338" y="3311924"/>
                <a:ext cx="1418111" cy="500406"/>
                <a:chOff x="6434338" y="3545161"/>
                <a:chExt cx="1418111" cy="597181"/>
              </a:xfrm>
            </p:grpSpPr>
            <p:sp>
              <p:nvSpPr>
                <p:cNvPr id="15" name="Rounded Rectangle 14"/>
                <p:cNvSpPr/>
                <p:nvPr/>
              </p:nvSpPr>
              <p:spPr>
                <a:xfrm>
                  <a:off x="6479088" y="3545161"/>
                  <a:ext cx="1373361" cy="597181"/>
                </a:xfrm>
                <a:prstGeom prst="roundRect">
                  <a:avLst/>
                </a:prstGeom>
                <a:solidFill>
                  <a:srgbClr val="D9E8FB"/>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434338" y="3572296"/>
                  <a:ext cx="1418111" cy="438581"/>
                </a:xfrm>
                <a:prstGeom prst="rect">
                  <a:avLst/>
                </a:prstGeom>
                <a:noFill/>
                <a:ln>
                  <a:noFill/>
                </a:ln>
              </p:spPr>
              <p:txBody>
                <a:bodyPr wrap="square" rtlCol="0">
                  <a:spAutoFit/>
                </a:bodyPr>
                <a:lstStyle/>
                <a:p>
                  <a:pPr algn="ctr"/>
                  <a:r>
                    <a:rPr lang="he-IL" sz="1200" dirty="0" smtClean="0"/>
                    <a:t>מערכת עיבוד</a:t>
                  </a:r>
                </a:p>
                <a:p>
                  <a:pPr algn="ctr"/>
                  <a:r>
                    <a:rPr lang="he-IL" sz="1000" dirty="0" smtClean="0"/>
                    <a:t>(מח)</a:t>
                  </a:r>
                  <a:endParaRPr lang="en-US" sz="700" dirty="0"/>
                </a:p>
              </p:txBody>
            </p:sp>
          </p:grpSp>
          <p:grpSp>
            <p:nvGrpSpPr>
              <p:cNvPr id="12" name="Group 11"/>
              <p:cNvGrpSpPr/>
              <p:nvPr/>
            </p:nvGrpSpPr>
            <p:grpSpPr>
              <a:xfrm>
                <a:off x="4805935" y="3894249"/>
                <a:ext cx="1149592" cy="694661"/>
                <a:chOff x="6045587" y="4092859"/>
                <a:chExt cx="1149592" cy="694661"/>
              </a:xfrm>
            </p:grpSpPr>
            <p:sp>
              <p:nvSpPr>
                <p:cNvPr id="13" name="Rounded Rectangle 12"/>
                <p:cNvSpPr/>
                <p:nvPr/>
              </p:nvSpPr>
              <p:spPr>
                <a:xfrm>
                  <a:off x="6081863" y="4092859"/>
                  <a:ext cx="1113316" cy="694661"/>
                </a:xfrm>
                <a:prstGeom prst="roundRect">
                  <a:avLst/>
                </a:prstGeom>
                <a:solidFill>
                  <a:srgbClr val="D5E8D4"/>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045587" y="4124423"/>
                  <a:ext cx="1149592" cy="584775"/>
                </a:xfrm>
                <a:prstGeom prst="rect">
                  <a:avLst/>
                </a:prstGeom>
                <a:noFill/>
                <a:ln>
                  <a:noFill/>
                </a:ln>
              </p:spPr>
              <p:txBody>
                <a:bodyPr wrap="square" rtlCol="0">
                  <a:spAutoFit/>
                </a:bodyPr>
                <a:lstStyle/>
                <a:p>
                  <a:pPr algn="ctr"/>
                  <a:r>
                    <a:rPr lang="he-IL" sz="1200" dirty="0" smtClean="0"/>
                    <a:t>מפעילים </a:t>
                  </a:r>
                </a:p>
                <a:p>
                  <a:pPr algn="ctr"/>
                  <a:r>
                    <a:rPr lang="he-IL" sz="1000" dirty="0" smtClean="0"/>
                    <a:t>(בלוטות זיעה, שרירי רעד)</a:t>
                  </a:r>
                  <a:endParaRPr lang="en-US" sz="1000" dirty="0"/>
                </a:p>
              </p:txBody>
            </p:sp>
          </p:grpSp>
        </p:grpSp>
        <p:sp>
          <p:nvSpPr>
            <p:cNvPr id="8" name="Rectangle 7"/>
            <p:cNvSpPr/>
            <p:nvPr/>
          </p:nvSpPr>
          <p:spPr>
            <a:xfrm>
              <a:off x="4208206" y="2065425"/>
              <a:ext cx="2580968" cy="3362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427512" y="1003090"/>
            <a:ext cx="8320082" cy="1200329"/>
          </a:xfrm>
          <a:prstGeom prst="rect">
            <a:avLst/>
          </a:prstGeom>
          <a:noFill/>
        </p:spPr>
        <p:txBody>
          <a:bodyPr wrap="square" rtlCol="0">
            <a:spAutoFit/>
          </a:bodyPr>
          <a:lstStyle/>
          <a:p>
            <a:r>
              <a:rPr lang="he-IL" dirty="0" smtClean="0">
                <a:solidFill>
                  <a:srgbClr val="5C8D3E"/>
                </a:solidFill>
              </a:rPr>
              <a:t>לפנינו </a:t>
            </a:r>
            <a:r>
              <a:rPr lang="he-IL" b="1" dirty="0" smtClean="0">
                <a:solidFill>
                  <a:srgbClr val="5C8D3E"/>
                </a:solidFill>
              </a:rPr>
              <a:t>תרשים מלבנים </a:t>
            </a:r>
            <a:r>
              <a:rPr lang="he-IL" dirty="0" smtClean="0">
                <a:solidFill>
                  <a:srgbClr val="5C8D3E"/>
                </a:solidFill>
              </a:rPr>
              <a:t>של </a:t>
            </a:r>
            <a:r>
              <a:rPr lang="he-IL" b="1" dirty="0" smtClean="0">
                <a:solidFill>
                  <a:srgbClr val="5C8D3E"/>
                </a:solidFill>
              </a:rPr>
              <a:t>מערכת בקרה </a:t>
            </a:r>
            <a:r>
              <a:rPr lang="he-IL" dirty="0" smtClean="0">
                <a:solidFill>
                  <a:srgbClr val="5C8D3E"/>
                </a:solidFill>
              </a:rPr>
              <a:t>מסוג </a:t>
            </a:r>
            <a:r>
              <a:rPr lang="he-IL" b="1" dirty="0" smtClean="0">
                <a:solidFill>
                  <a:srgbClr val="5C8D3E"/>
                </a:solidFill>
              </a:rPr>
              <a:t>משוב שלילי</a:t>
            </a:r>
            <a:r>
              <a:rPr lang="he-IL" dirty="0" smtClean="0">
                <a:solidFill>
                  <a:srgbClr val="5C8D3E"/>
                </a:solidFill>
              </a:rPr>
              <a:t>,</a:t>
            </a:r>
            <a:r>
              <a:rPr lang="he-IL" b="1" dirty="0" smtClean="0">
                <a:solidFill>
                  <a:srgbClr val="5C8D3E"/>
                </a:solidFill>
              </a:rPr>
              <a:t> </a:t>
            </a:r>
            <a:r>
              <a:rPr lang="he-IL" dirty="0" smtClean="0">
                <a:solidFill>
                  <a:srgbClr val="5C8D3E"/>
                </a:solidFill>
              </a:rPr>
              <a:t>ליצירת </a:t>
            </a:r>
            <a:r>
              <a:rPr lang="he-IL" b="1" dirty="0" smtClean="0">
                <a:solidFill>
                  <a:srgbClr val="5C8D3E"/>
                </a:solidFill>
              </a:rPr>
              <a:t>סביבה מבוקרת </a:t>
            </a:r>
            <a:r>
              <a:rPr lang="he-IL" dirty="0" smtClean="0">
                <a:solidFill>
                  <a:srgbClr val="5C8D3E"/>
                </a:solidFill>
              </a:rPr>
              <a:t>בגופנו. </a:t>
            </a:r>
            <a:endParaRPr lang="he-IL" dirty="0">
              <a:solidFill>
                <a:srgbClr val="5C8D3E"/>
              </a:solidFill>
            </a:endParaRPr>
          </a:p>
          <a:p>
            <a:r>
              <a:rPr lang="he-IL" dirty="0" smtClean="0">
                <a:solidFill>
                  <a:srgbClr val="5C8D3E"/>
                </a:solidFill>
              </a:rPr>
              <a:t>המערכת כוללת אותות הזורמים באופן מעגלי חד כיווני: מ</a:t>
            </a:r>
            <a:r>
              <a:rPr lang="he-IL" b="1" dirty="0" smtClean="0">
                <a:solidFill>
                  <a:srgbClr val="5C8D3E"/>
                </a:solidFill>
              </a:rPr>
              <a:t>חיישנים</a:t>
            </a:r>
            <a:r>
              <a:rPr lang="he-IL" dirty="0" smtClean="0">
                <a:solidFill>
                  <a:srgbClr val="5C8D3E"/>
                </a:solidFill>
              </a:rPr>
              <a:t> הדוגמים את </a:t>
            </a:r>
            <a:r>
              <a:rPr lang="he-IL" b="1" dirty="0" smtClean="0">
                <a:solidFill>
                  <a:srgbClr val="5C8D3E"/>
                </a:solidFill>
              </a:rPr>
              <a:t>הערך המבוקר</a:t>
            </a:r>
            <a:r>
              <a:rPr lang="he-IL" dirty="0" smtClean="0">
                <a:solidFill>
                  <a:srgbClr val="5C8D3E"/>
                </a:solidFill>
              </a:rPr>
              <a:t>, </a:t>
            </a:r>
            <a:r>
              <a:rPr lang="he-IL" b="1" dirty="0" smtClean="0">
                <a:solidFill>
                  <a:srgbClr val="5C8D3E"/>
                </a:solidFill>
              </a:rPr>
              <a:t>למערכת עיבוד </a:t>
            </a:r>
            <a:r>
              <a:rPr lang="he-IL" dirty="0" smtClean="0">
                <a:solidFill>
                  <a:srgbClr val="5C8D3E"/>
                </a:solidFill>
              </a:rPr>
              <a:t>המקבלת החלטות בהתאם לערך הנמדד ולערך הרצוי, ומשם ל</a:t>
            </a:r>
            <a:r>
              <a:rPr lang="he-IL" b="1" dirty="0" smtClean="0">
                <a:solidFill>
                  <a:srgbClr val="5C8D3E"/>
                </a:solidFill>
              </a:rPr>
              <a:t>מפעילים</a:t>
            </a:r>
            <a:r>
              <a:rPr lang="he-IL" dirty="0" smtClean="0">
                <a:solidFill>
                  <a:srgbClr val="5C8D3E"/>
                </a:solidFill>
              </a:rPr>
              <a:t> המשפיעים חזרה על הערך המבוקר.</a:t>
            </a:r>
            <a:endParaRPr lang="en-US" dirty="0">
              <a:solidFill>
                <a:srgbClr val="5C8D3E"/>
              </a:solidFill>
            </a:endParaRPr>
          </a:p>
        </p:txBody>
      </p:sp>
    </p:spTree>
    <p:extLst>
      <p:ext uri="{BB962C8B-B14F-4D97-AF65-F5344CB8AC3E}">
        <p14:creationId xmlns:p14="http://schemas.microsoft.com/office/powerpoint/2010/main" val="6468779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685800" y="2609925"/>
            <a:ext cx="7772400" cy="666600"/>
          </a:xfrm>
        </p:spPr>
        <p:txBody>
          <a:bodyPr>
            <a:noAutofit/>
          </a:bodyPr>
          <a:lstStyle/>
          <a:p>
            <a:r>
              <a:rPr lang="he-IL" sz="3750" dirty="0">
                <a:latin typeface="Arial" panose="020B0604020202020204" pitchFamily="34" charset="0"/>
                <a:cs typeface="Arial" panose="020B0604020202020204" pitchFamily="34" charset="0"/>
              </a:rPr>
              <a:t>תודה</a:t>
            </a:r>
            <a:endParaRPr lang="en-US" sz="37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887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11565b93550_0_5"/>
          <p:cNvSpPr txBox="1">
            <a:spLocks noGrp="1"/>
          </p:cNvSpPr>
          <p:nvPr>
            <p:ph type="title"/>
          </p:nvPr>
        </p:nvSpPr>
        <p:spPr>
          <a:xfrm>
            <a:off x="781050" y="130900"/>
            <a:ext cx="8172000" cy="6684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he-IL" dirty="0" smtClean="0"/>
              <a:t>תהליך בקרה 1 - התנסות</a:t>
            </a:r>
            <a:endParaRPr sz="3166" b="0" dirty="0">
              <a:solidFill>
                <a:schemeClr val="dk1"/>
              </a:solidFill>
            </a:endParaRPr>
          </a:p>
        </p:txBody>
      </p:sp>
      <p:sp>
        <p:nvSpPr>
          <p:cNvPr id="118" name="Google Shape;118;g11565b93550_0_5"/>
          <p:cNvSpPr txBox="1"/>
          <p:nvPr/>
        </p:nvSpPr>
        <p:spPr>
          <a:xfrm>
            <a:off x="958646" y="804825"/>
            <a:ext cx="7916480" cy="553968"/>
          </a:xfrm>
          <a:prstGeom prst="rect">
            <a:avLst/>
          </a:prstGeom>
          <a:noFill/>
          <a:ln>
            <a:noFill/>
          </a:ln>
        </p:spPr>
        <p:txBody>
          <a:bodyPr spcFirstLastPara="1" wrap="square" lIns="91425" tIns="91425" rIns="91425" bIns="91425" anchor="t" anchorCtr="0">
            <a:spAutoFit/>
          </a:bodyPr>
          <a:lstStyle/>
          <a:p>
            <a:pPr>
              <a:buClr>
                <a:srgbClr val="000000"/>
              </a:buClr>
              <a:buSzPts val="2000"/>
            </a:pPr>
            <a:r>
              <a:rPr lang="he-IL" sz="2400" b="1" dirty="0">
                <a:solidFill>
                  <a:srgbClr val="000000"/>
                </a:solidFill>
                <a:latin typeface="Arial"/>
                <a:ea typeface="Arial"/>
                <a:sym typeface="Arial"/>
              </a:rPr>
              <a:t>המשימה</a:t>
            </a:r>
            <a:r>
              <a:rPr lang="he-IL" sz="2400" dirty="0">
                <a:solidFill>
                  <a:srgbClr val="000000"/>
                </a:solidFill>
                <a:latin typeface="Arial"/>
                <a:ea typeface="Arial"/>
                <a:sym typeface="Arial"/>
              </a:rPr>
              <a:t>: לאזן </a:t>
            </a:r>
            <a:r>
              <a:rPr lang="he-IL" sz="2400" dirty="0" smtClean="0">
                <a:solidFill>
                  <a:srgbClr val="000000"/>
                </a:solidFill>
                <a:latin typeface="Arial"/>
                <a:ea typeface="Arial"/>
                <a:sym typeface="Arial"/>
              </a:rPr>
              <a:t>מקל </a:t>
            </a:r>
            <a:r>
              <a:rPr lang="he-IL" sz="2400" dirty="0">
                <a:solidFill>
                  <a:srgbClr val="000000"/>
                </a:solidFill>
                <a:latin typeface="Arial"/>
                <a:ea typeface="Arial"/>
                <a:sym typeface="Arial"/>
              </a:rPr>
              <a:t>על</a:t>
            </a:r>
            <a:r>
              <a:rPr lang="he-IL" sz="2400" dirty="0"/>
              <a:t> כף היד </a:t>
            </a:r>
            <a:r>
              <a:rPr lang="he-IL" sz="2400" dirty="0">
                <a:solidFill>
                  <a:srgbClr val="000000"/>
                </a:solidFill>
                <a:latin typeface="Arial"/>
                <a:ea typeface="Arial"/>
                <a:sym typeface="Arial"/>
              </a:rPr>
              <a:t>לזמן הארוך </a:t>
            </a:r>
            <a:r>
              <a:rPr lang="he-IL" sz="2400" dirty="0" smtClean="0">
                <a:solidFill>
                  <a:srgbClr val="000000"/>
                </a:solidFill>
                <a:latin typeface="Arial"/>
                <a:ea typeface="Arial"/>
                <a:sym typeface="Arial"/>
              </a:rPr>
              <a:t>ביותר</a:t>
            </a:r>
            <a:endParaRPr lang="he-IL" sz="2400" dirty="0">
              <a:solidFill>
                <a:srgbClr val="000000"/>
              </a:solidFill>
              <a:latin typeface="Arial"/>
              <a:ea typeface="Arial"/>
              <a:sym typeface="Arial"/>
            </a:endParaRPr>
          </a:p>
        </p:txBody>
      </p:sp>
      <p:pic>
        <p:nvPicPr>
          <p:cNvPr id="120" name="Google Shape;120;g11565b93550_0_5"/>
          <p:cNvPicPr preferRelativeResize="0"/>
          <p:nvPr/>
        </p:nvPicPr>
        <p:blipFill>
          <a:blip r:embed="rId3">
            <a:alphaModFix/>
          </a:blip>
          <a:stretch>
            <a:fillRect/>
          </a:stretch>
        </p:blipFill>
        <p:spPr>
          <a:xfrm>
            <a:off x="3805083" y="1715892"/>
            <a:ext cx="1833102" cy="2440015"/>
          </a:xfrm>
          <a:prstGeom prst="rect">
            <a:avLst/>
          </a:prstGeom>
          <a:noFill/>
          <a:ln>
            <a:noFill/>
          </a:ln>
        </p:spPr>
      </p:pic>
      <p:sp>
        <p:nvSpPr>
          <p:cNvPr id="2" name="TextBox 1"/>
          <p:cNvSpPr txBox="1"/>
          <p:nvPr/>
        </p:nvSpPr>
        <p:spPr>
          <a:xfrm>
            <a:off x="2344993" y="4513007"/>
            <a:ext cx="4336026" cy="369332"/>
          </a:xfrm>
          <a:prstGeom prst="rect">
            <a:avLst/>
          </a:prstGeom>
          <a:noFill/>
        </p:spPr>
        <p:txBody>
          <a:bodyPr wrap="square" rtlCol="0">
            <a:spAutoFit/>
          </a:bodyPr>
          <a:lstStyle/>
          <a:p>
            <a:r>
              <a:rPr lang="he-IL" dirty="0" smtClean="0"/>
              <a:t>כמה זמן הצלחתם לאזן את המקל בלי שייפול?</a:t>
            </a:r>
            <a:endParaRPr lang="en-US" dirty="0"/>
          </a:p>
        </p:txBody>
      </p:sp>
    </p:spTree>
    <p:extLst>
      <p:ext uri="{BB962C8B-B14F-4D97-AF65-F5344CB8AC3E}">
        <p14:creationId xmlns:p14="http://schemas.microsoft.com/office/powerpoint/2010/main" val="4034904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11565b93550_0_5"/>
          <p:cNvSpPr txBox="1">
            <a:spLocks noGrp="1"/>
          </p:cNvSpPr>
          <p:nvPr>
            <p:ph type="title"/>
          </p:nvPr>
        </p:nvSpPr>
        <p:spPr>
          <a:xfrm>
            <a:off x="781050" y="130900"/>
            <a:ext cx="8172000" cy="668400"/>
          </a:xfrm>
          <a:prstGeom prst="rect">
            <a:avLst/>
          </a:prstGeom>
          <a:noFill/>
          <a:ln>
            <a:noFill/>
          </a:ln>
        </p:spPr>
        <p:txBody>
          <a:bodyPr spcFirstLastPara="1" wrap="square" lIns="91425" tIns="45700" rIns="91425" bIns="45700" anchor="ctr" anchorCtr="0">
            <a:normAutofit/>
          </a:bodyPr>
          <a:lstStyle/>
          <a:p>
            <a:pPr lvl="0">
              <a:spcBef>
                <a:spcPts val="0"/>
              </a:spcBef>
              <a:buClr>
                <a:srgbClr val="282828"/>
              </a:buClr>
              <a:buSzPts val="3500"/>
            </a:pPr>
            <a:r>
              <a:rPr lang="he-IL" dirty="0"/>
              <a:t>תהליך בקרה 1 - התנסות</a:t>
            </a:r>
            <a:endParaRPr sz="3166" b="0" dirty="0">
              <a:solidFill>
                <a:schemeClr val="dk1"/>
              </a:solidFill>
            </a:endParaRPr>
          </a:p>
        </p:txBody>
      </p:sp>
      <p:pic>
        <p:nvPicPr>
          <p:cNvPr id="117" name="Google Shape;117;g11565b93550_0_5"/>
          <p:cNvPicPr preferRelativeResize="0"/>
          <p:nvPr/>
        </p:nvPicPr>
        <p:blipFill rotWithShape="1">
          <a:blip r:embed="rId3">
            <a:alphaModFix/>
          </a:blip>
          <a:srcRect/>
          <a:stretch/>
        </p:blipFill>
        <p:spPr>
          <a:xfrm>
            <a:off x="924851" y="2881917"/>
            <a:ext cx="6242449" cy="3054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8" name="Google Shape;118;g11565b93550_0_5"/>
          <p:cNvSpPr txBox="1"/>
          <p:nvPr/>
        </p:nvSpPr>
        <p:spPr>
          <a:xfrm>
            <a:off x="3775587" y="804825"/>
            <a:ext cx="5099538" cy="800189"/>
          </a:xfrm>
          <a:prstGeom prst="rect">
            <a:avLst/>
          </a:prstGeom>
          <a:noFill/>
          <a:ln>
            <a:noFill/>
          </a:ln>
        </p:spPr>
        <p:txBody>
          <a:bodyPr spcFirstLastPara="1" wrap="square" lIns="91425" tIns="91425" rIns="91425" bIns="91425" anchor="t" anchorCtr="0">
            <a:spAutoFit/>
          </a:bodyPr>
          <a:lstStyle/>
          <a:p>
            <a:pPr>
              <a:buClr>
                <a:srgbClr val="000000"/>
              </a:buClr>
              <a:buSzPts val="2000"/>
            </a:pPr>
            <a:r>
              <a:rPr lang="he-IL" sz="2000" b="1" dirty="0">
                <a:solidFill>
                  <a:srgbClr val="000000"/>
                </a:solidFill>
                <a:latin typeface="Arial"/>
                <a:ea typeface="Arial"/>
                <a:sym typeface="Arial"/>
              </a:rPr>
              <a:t>המשימה</a:t>
            </a:r>
            <a:r>
              <a:rPr lang="he-IL" sz="2000" dirty="0">
                <a:solidFill>
                  <a:srgbClr val="000000"/>
                </a:solidFill>
                <a:latin typeface="Arial"/>
                <a:ea typeface="Arial"/>
                <a:sym typeface="Arial"/>
              </a:rPr>
              <a:t>: לאזן </a:t>
            </a:r>
            <a:r>
              <a:rPr lang="he-IL" sz="2000" dirty="0" smtClean="0">
                <a:solidFill>
                  <a:srgbClr val="000000"/>
                </a:solidFill>
                <a:latin typeface="Arial"/>
                <a:ea typeface="Arial"/>
                <a:sym typeface="Arial"/>
              </a:rPr>
              <a:t>מקל על</a:t>
            </a:r>
            <a:r>
              <a:rPr lang="he-IL" sz="2000" dirty="0" smtClean="0"/>
              <a:t> </a:t>
            </a:r>
            <a:r>
              <a:rPr lang="he-IL" sz="2000" dirty="0"/>
              <a:t>כף </a:t>
            </a:r>
            <a:r>
              <a:rPr lang="he-IL" sz="2000" dirty="0" smtClean="0"/>
              <a:t>היד </a:t>
            </a:r>
            <a:r>
              <a:rPr lang="he-IL" sz="2000" dirty="0" smtClean="0">
                <a:solidFill>
                  <a:srgbClr val="000000"/>
                </a:solidFill>
                <a:latin typeface="Arial"/>
                <a:ea typeface="Arial"/>
                <a:sym typeface="Arial"/>
              </a:rPr>
              <a:t>לזמן </a:t>
            </a:r>
            <a:r>
              <a:rPr lang="he-IL" sz="2000" dirty="0">
                <a:solidFill>
                  <a:srgbClr val="000000"/>
                </a:solidFill>
                <a:latin typeface="Arial"/>
                <a:ea typeface="Arial"/>
                <a:sym typeface="Arial"/>
              </a:rPr>
              <a:t>הארוך ביותר</a:t>
            </a:r>
          </a:p>
          <a:p>
            <a:pPr marL="0" marR="0" lvl="0" indent="0" algn="r" rtl="1">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p:txBody>
      </p:sp>
      <p:sp>
        <p:nvSpPr>
          <p:cNvPr id="119" name="Google Shape;119;g11565b93550_0_5"/>
          <p:cNvSpPr txBox="1"/>
          <p:nvPr/>
        </p:nvSpPr>
        <p:spPr>
          <a:xfrm>
            <a:off x="7192950" y="2726416"/>
            <a:ext cx="1760100" cy="1108200"/>
          </a:xfrm>
          <a:prstGeom prst="rect">
            <a:avLst/>
          </a:prstGeom>
          <a:noFill/>
          <a:ln>
            <a:noFill/>
          </a:ln>
        </p:spPr>
        <p:txBody>
          <a:bodyPr spcFirstLastPara="1" wrap="square" lIns="91425" tIns="91425" rIns="91425" bIns="91425" anchor="t" anchorCtr="0">
            <a:spAutoFit/>
          </a:bodyPr>
          <a:lstStyle/>
          <a:p>
            <a:pPr marL="0" marR="0" lvl="0" indent="0" algn="r" rtl="1">
              <a:lnSpc>
                <a:spcPct val="100000"/>
              </a:lnSpc>
              <a:spcBef>
                <a:spcPts val="0"/>
              </a:spcBef>
              <a:spcAft>
                <a:spcPts val="0"/>
              </a:spcAft>
              <a:buClr>
                <a:srgbClr val="000000"/>
              </a:buClr>
              <a:buSzPts val="2000"/>
              <a:buFont typeface="Arial"/>
              <a:buNone/>
            </a:pPr>
            <a:r>
              <a:rPr lang="x-none" sz="2000" b="1" i="0" u="none" strike="noStrike" cap="none" dirty="0">
                <a:solidFill>
                  <a:srgbClr val="000000"/>
                </a:solidFill>
                <a:latin typeface="Arial"/>
                <a:ea typeface="Arial"/>
                <a:cs typeface="Arial"/>
                <a:sym typeface="Arial"/>
              </a:rPr>
              <a:t>שיא גינס לאיזון מקל הוקי על אצבע אחת:</a:t>
            </a:r>
            <a:endParaRPr sz="2000" b="1" i="0" u="none" strike="noStrike" cap="none" dirty="0">
              <a:solidFill>
                <a:srgbClr val="000000"/>
              </a:solidFill>
              <a:latin typeface="Arial"/>
              <a:ea typeface="Arial"/>
              <a:cs typeface="Arial"/>
              <a:sym typeface="Arial"/>
            </a:endParaRPr>
          </a:p>
        </p:txBody>
      </p:sp>
      <p:pic>
        <p:nvPicPr>
          <p:cNvPr id="120" name="Google Shape;120;g11565b93550_0_5"/>
          <p:cNvPicPr preferRelativeResize="0"/>
          <p:nvPr/>
        </p:nvPicPr>
        <p:blipFill>
          <a:blip r:embed="rId4">
            <a:alphaModFix/>
          </a:blip>
          <a:stretch>
            <a:fillRect/>
          </a:stretch>
        </p:blipFill>
        <p:spPr>
          <a:xfrm>
            <a:off x="924851" y="286401"/>
            <a:ext cx="1833102" cy="2440015"/>
          </a:xfrm>
          <a:prstGeom prst="rect">
            <a:avLst/>
          </a:prstGeom>
          <a:noFill/>
          <a:ln>
            <a:noFill/>
          </a:ln>
        </p:spPr>
      </p:pic>
    </p:spTree>
    <p:extLst>
      <p:ext uri="{BB962C8B-B14F-4D97-AF65-F5344CB8AC3E}">
        <p14:creationId xmlns:p14="http://schemas.microsoft.com/office/powerpoint/2010/main" val="3357838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11565b93550_0_5"/>
          <p:cNvSpPr txBox="1">
            <a:spLocks noGrp="1"/>
          </p:cNvSpPr>
          <p:nvPr>
            <p:ph type="title"/>
          </p:nvPr>
        </p:nvSpPr>
        <p:spPr>
          <a:xfrm>
            <a:off x="781050" y="130900"/>
            <a:ext cx="8172000" cy="668400"/>
          </a:xfrm>
          <a:prstGeom prst="rect">
            <a:avLst/>
          </a:prstGeom>
          <a:noFill/>
          <a:ln>
            <a:noFill/>
          </a:ln>
        </p:spPr>
        <p:txBody>
          <a:bodyPr spcFirstLastPara="1" wrap="square" lIns="91425" tIns="45700" rIns="91425" bIns="45700" anchor="ctr" anchorCtr="0">
            <a:normAutofit/>
          </a:bodyPr>
          <a:lstStyle/>
          <a:p>
            <a:pPr lvl="0">
              <a:spcBef>
                <a:spcPts val="0"/>
              </a:spcBef>
              <a:buClr>
                <a:srgbClr val="282828"/>
              </a:buClr>
              <a:buSzPts val="3500"/>
            </a:pPr>
            <a:r>
              <a:rPr lang="he-IL" dirty="0"/>
              <a:t>תהליך בקרה 1 - התנסות</a:t>
            </a:r>
            <a:endParaRPr sz="3166" b="0" dirty="0">
              <a:solidFill>
                <a:schemeClr val="dk1"/>
              </a:solidFill>
            </a:endParaRPr>
          </a:p>
        </p:txBody>
      </p:sp>
      <p:sp>
        <p:nvSpPr>
          <p:cNvPr id="118" name="Google Shape;118;g11565b93550_0_5"/>
          <p:cNvSpPr txBox="1"/>
          <p:nvPr/>
        </p:nvSpPr>
        <p:spPr>
          <a:xfrm>
            <a:off x="958646" y="804825"/>
            <a:ext cx="7916480" cy="553968"/>
          </a:xfrm>
          <a:prstGeom prst="rect">
            <a:avLst/>
          </a:prstGeom>
          <a:noFill/>
          <a:ln>
            <a:noFill/>
          </a:ln>
        </p:spPr>
        <p:txBody>
          <a:bodyPr spcFirstLastPara="1" wrap="square" lIns="91425" tIns="91425" rIns="91425" bIns="91425" anchor="t" anchorCtr="0">
            <a:spAutoFit/>
          </a:bodyPr>
          <a:lstStyle/>
          <a:p>
            <a:pPr marL="0" marR="0" lvl="0" indent="0" algn="r" rtl="1">
              <a:lnSpc>
                <a:spcPct val="100000"/>
              </a:lnSpc>
              <a:spcBef>
                <a:spcPts val="0"/>
              </a:spcBef>
              <a:spcAft>
                <a:spcPts val="0"/>
              </a:spcAft>
              <a:buClr>
                <a:srgbClr val="000000"/>
              </a:buClr>
              <a:buSzPts val="2000"/>
              <a:buFont typeface="Arial"/>
              <a:buNone/>
            </a:pPr>
            <a:r>
              <a:rPr lang="x-none" sz="2400" b="1" i="0" u="none" strike="noStrike" cap="none" dirty="0">
                <a:solidFill>
                  <a:srgbClr val="000000"/>
                </a:solidFill>
                <a:latin typeface="Arial"/>
                <a:ea typeface="Arial"/>
                <a:cs typeface="Arial"/>
                <a:sym typeface="Arial"/>
              </a:rPr>
              <a:t>המשימה</a:t>
            </a:r>
            <a:r>
              <a:rPr lang="x-none" sz="2400" b="0" i="0" u="none" strike="noStrike" cap="none" dirty="0">
                <a:solidFill>
                  <a:srgbClr val="000000"/>
                </a:solidFill>
                <a:latin typeface="Arial"/>
                <a:ea typeface="Arial"/>
                <a:cs typeface="Arial"/>
                <a:sym typeface="Arial"/>
              </a:rPr>
              <a:t>: לאזן </a:t>
            </a:r>
            <a:r>
              <a:rPr lang="he-IL" sz="2400" b="0" i="0" u="none" strike="noStrike" cap="none" dirty="0" smtClean="0">
                <a:solidFill>
                  <a:srgbClr val="000000"/>
                </a:solidFill>
                <a:latin typeface="Arial"/>
                <a:ea typeface="Arial"/>
                <a:cs typeface="Arial"/>
                <a:sym typeface="Arial"/>
              </a:rPr>
              <a:t>מקל </a:t>
            </a:r>
            <a:r>
              <a:rPr lang="x-none" sz="2400" b="0" i="0" u="none" strike="noStrike" cap="none" dirty="0" smtClean="0">
                <a:solidFill>
                  <a:srgbClr val="000000"/>
                </a:solidFill>
                <a:latin typeface="Arial"/>
                <a:ea typeface="Arial"/>
                <a:cs typeface="Arial"/>
                <a:sym typeface="Arial"/>
              </a:rPr>
              <a:t>על</a:t>
            </a:r>
            <a:r>
              <a:rPr lang="x-none" sz="2400" dirty="0" smtClean="0"/>
              <a:t> </a:t>
            </a:r>
            <a:r>
              <a:rPr lang="x-none" sz="2400" dirty="0"/>
              <a:t>כף </a:t>
            </a:r>
            <a:r>
              <a:rPr lang="x-none" sz="2400" dirty="0" smtClean="0"/>
              <a:t>היד</a:t>
            </a:r>
            <a:r>
              <a:rPr lang="he-IL" sz="2400" dirty="0" smtClean="0"/>
              <a:t> </a:t>
            </a:r>
            <a:r>
              <a:rPr lang="x-none" sz="2400" b="0" i="0" u="none" strike="noStrike" cap="none" dirty="0" smtClean="0">
                <a:solidFill>
                  <a:srgbClr val="000000"/>
                </a:solidFill>
                <a:latin typeface="Arial"/>
                <a:ea typeface="Arial"/>
                <a:cs typeface="Arial"/>
                <a:sym typeface="Arial"/>
              </a:rPr>
              <a:t>לזמן </a:t>
            </a:r>
            <a:r>
              <a:rPr lang="x-none" sz="2400" b="0" i="0" u="none" strike="noStrike" cap="none" dirty="0">
                <a:solidFill>
                  <a:srgbClr val="000000"/>
                </a:solidFill>
                <a:latin typeface="Arial"/>
                <a:ea typeface="Arial"/>
                <a:cs typeface="Arial"/>
                <a:sym typeface="Arial"/>
              </a:rPr>
              <a:t>הארוך </a:t>
            </a:r>
            <a:r>
              <a:rPr lang="x-none" sz="2400" b="0" i="0" u="none" strike="noStrike" cap="none" dirty="0" smtClean="0">
                <a:solidFill>
                  <a:srgbClr val="000000"/>
                </a:solidFill>
                <a:latin typeface="Arial"/>
                <a:ea typeface="Arial"/>
                <a:cs typeface="Arial"/>
                <a:sym typeface="Arial"/>
              </a:rPr>
              <a:t>ביות</a:t>
            </a:r>
            <a:r>
              <a:rPr lang="he-IL" sz="2400" b="0" i="0" u="none" strike="noStrike" cap="none" dirty="0" smtClean="0">
                <a:solidFill>
                  <a:srgbClr val="000000"/>
                </a:solidFill>
                <a:latin typeface="Arial"/>
                <a:ea typeface="Arial"/>
                <a:cs typeface="Arial"/>
                <a:sym typeface="Arial"/>
              </a:rPr>
              <a:t>ר</a:t>
            </a:r>
            <a:endParaRPr sz="2400" b="0" i="0" u="none" strike="noStrike" cap="none" dirty="0">
              <a:solidFill>
                <a:srgbClr val="000000"/>
              </a:solidFill>
              <a:latin typeface="Arial"/>
              <a:ea typeface="Arial"/>
              <a:cs typeface="Arial"/>
              <a:sym typeface="Arial"/>
            </a:endParaRPr>
          </a:p>
        </p:txBody>
      </p:sp>
      <p:sp>
        <p:nvSpPr>
          <p:cNvPr id="3" name="Rectangle 2"/>
          <p:cNvSpPr/>
          <p:nvPr/>
        </p:nvSpPr>
        <p:spPr>
          <a:xfrm>
            <a:off x="2227006" y="2197876"/>
            <a:ext cx="4572000" cy="2400657"/>
          </a:xfrm>
          <a:prstGeom prst="rect">
            <a:avLst/>
          </a:prstGeom>
        </p:spPr>
        <p:txBody>
          <a:bodyPr>
            <a:spAutoFit/>
          </a:bodyPr>
          <a:lstStyle/>
          <a:p>
            <a:pPr fontAlgn="base">
              <a:lnSpc>
                <a:spcPct val="150000"/>
              </a:lnSpc>
            </a:pPr>
            <a:r>
              <a:rPr lang="he-IL" sz="2000" b="1" dirty="0" smtClean="0">
                <a:solidFill>
                  <a:srgbClr val="000000"/>
                </a:solidFill>
                <a:latin typeface="Calibri" panose="020F0502020204030204" pitchFamily="34" charset="0"/>
              </a:rPr>
              <a:t>ננסה לנתח את תרגיל הבקרה שביצענו:</a:t>
            </a:r>
          </a:p>
          <a:p>
            <a:pPr marL="285750" indent="-285750" fontAlgn="base">
              <a:lnSpc>
                <a:spcPct val="150000"/>
              </a:lnSpc>
              <a:buFont typeface="Arial" panose="020B0604020202020204" pitchFamily="34" charset="0"/>
              <a:buChar char="•"/>
            </a:pPr>
            <a:r>
              <a:rPr lang="he-IL" sz="2000" dirty="0" smtClean="0">
                <a:solidFill>
                  <a:srgbClr val="000000"/>
                </a:solidFill>
                <a:latin typeface="Calibri" panose="020F0502020204030204" pitchFamily="34" charset="0"/>
              </a:rPr>
              <a:t>מהו </a:t>
            </a:r>
            <a:r>
              <a:rPr lang="he-IL" sz="2000" dirty="0">
                <a:solidFill>
                  <a:srgbClr val="000000"/>
                </a:solidFill>
                <a:latin typeface="Calibri" panose="020F0502020204030204" pitchFamily="34" charset="0"/>
              </a:rPr>
              <a:t>הגורם </a:t>
            </a:r>
            <a:r>
              <a:rPr lang="he-IL" sz="2000" dirty="0" smtClean="0">
                <a:solidFill>
                  <a:srgbClr val="000000"/>
                </a:solidFill>
                <a:latin typeface="Calibri" panose="020F0502020204030204" pitchFamily="34" charset="0"/>
              </a:rPr>
              <a:t>המבוקר?</a:t>
            </a:r>
          </a:p>
          <a:p>
            <a:pPr marL="285750" indent="-285750" fontAlgn="base">
              <a:lnSpc>
                <a:spcPct val="150000"/>
              </a:lnSpc>
              <a:buFont typeface="Arial" panose="020B0604020202020204" pitchFamily="34" charset="0"/>
              <a:buChar char="•"/>
            </a:pPr>
            <a:r>
              <a:rPr lang="he-IL" sz="2000" dirty="0" smtClean="0">
                <a:solidFill>
                  <a:srgbClr val="000000"/>
                </a:solidFill>
                <a:latin typeface="Calibri" panose="020F0502020204030204" pitchFamily="34" charset="0"/>
              </a:rPr>
              <a:t>מה </a:t>
            </a:r>
            <a:r>
              <a:rPr lang="he-IL" sz="2000" dirty="0">
                <a:solidFill>
                  <a:srgbClr val="000000"/>
                </a:solidFill>
                <a:latin typeface="Calibri" panose="020F0502020204030204" pitchFamily="34" charset="0"/>
              </a:rPr>
              <a:t>מטרת </a:t>
            </a:r>
            <a:r>
              <a:rPr lang="he-IL" sz="2000" dirty="0" smtClean="0">
                <a:solidFill>
                  <a:srgbClr val="000000"/>
                </a:solidFill>
                <a:latin typeface="Calibri" panose="020F0502020204030204" pitchFamily="34" charset="0"/>
              </a:rPr>
              <a:t>הבקרה?</a:t>
            </a:r>
            <a:endParaRPr lang="he-IL" sz="2400" dirty="0">
              <a:solidFill>
                <a:srgbClr val="000000"/>
              </a:solidFill>
              <a:latin typeface="Arial" panose="020B0604020202020204" pitchFamily="34" charset="0"/>
            </a:endParaRPr>
          </a:p>
          <a:p>
            <a:pPr marL="285750" indent="-285750" fontAlgn="base">
              <a:lnSpc>
                <a:spcPct val="150000"/>
              </a:lnSpc>
              <a:buFont typeface="Arial" panose="020B0604020202020204" pitchFamily="34" charset="0"/>
              <a:buChar char="•"/>
            </a:pPr>
            <a:r>
              <a:rPr lang="he-IL" sz="2000" dirty="0">
                <a:solidFill>
                  <a:srgbClr val="000000"/>
                </a:solidFill>
                <a:latin typeface="Calibri" panose="020F0502020204030204" pitchFamily="34" charset="0"/>
              </a:rPr>
              <a:t>אילו פעולות נקטנו בתהליך </a:t>
            </a:r>
            <a:r>
              <a:rPr lang="he-IL" sz="2000" dirty="0" smtClean="0">
                <a:solidFill>
                  <a:srgbClr val="000000"/>
                </a:solidFill>
                <a:latin typeface="Calibri" panose="020F0502020204030204" pitchFamily="34" charset="0"/>
              </a:rPr>
              <a:t>הבקרה?</a:t>
            </a:r>
            <a:endParaRPr lang="he-IL" sz="2400" dirty="0">
              <a:solidFill>
                <a:srgbClr val="000000"/>
              </a:solidFill>
              <a:latin typeface="Arial" panose="020B0604020202020204" pitchFamily="34" charset="0"/>
            </a:endParaRPr>
          </a:p>
          <a:p>
            <a:pPr marL="285750" indent="-285750" fontAlgn="base">
              <a:lnSpc>
                <a:spcPct val="150000"/>
              </a:lnSpc>
              <a:buFont typeface="Arial" panose="020B0604020202020204" pitchFamily="34" charset="0"/>
              <a:buChar char="•"/>
            </a:pPr>
            <a:r>
              <a:rPr lang="he-IL" sz="2000" dirty="0">
                <a:solidFill>
                  <a:srgbClr val="000000"/>
                </a:solidFill>
                <a:latin typeface="Calibri" panose="020F0502020204030204" pitchFamily="34" charset="0"/>
              </a:rPr>
              <a:t>איך ידענו אילו פעולות לנקוט?</a:t>
            </a:r>
            <a:endParaRPr lang="he-IL" sz="2400" b="0" i="0" u="none" strike="noStrike" dirty="0">
              <a:solidFill>
                <a:srgbClr val="000000"/>
              </a:solidFill>
              <a:effectLst/>
              <a:latin typeface="Arial" panose="020B0604020202020204" pitchFamily="34" charset="0"/>
            </a:endParaRPr>
          </a:p>
        </p:txBody>
      </p:sp>
      <p:pic>
        <p:nvPicPr>
          <p:cNvPr id="7" name="Google Shape;120;g11565b93550_0_5"/>
          <p:cNvPicPr preferRelativeResize="0"/>
          <p:nvPr/>
        </p:nvPicPr>
        <p:blipFill>
          <a:blip r:embed="rId3">
            <a:alphaModFix/>
          </a:blip>
          <a:stretch>
            <a:fillRect/>
          </a:stretch>
        </p:blipFill>
        <p:spPr>
          <a:xfrm>
            <a:off x="7418440" y="2549613"/>
            <a:ext cx="1150374" cy="1211226"/>
          </a:xfrm>
          <a:prstGeom prst="rect">
            <a:avLst/>
          </a:prstGeom>
          <a:noFill/>
          <a:ln>
            <a:noFill/>
          </a:ln>
        </p:spPr>
      </p:pic>
    </p:spTree>
    <p:extLst>
      <p:ext uri="{BB962C8B-B14F-4D97-AF65-F5344CB8AC3E}">
        <p14:creationId xmlns:p14="http://schemas.microsoft.com/office/powerpoint/2010/main" val="16021411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
          <p:cNvSpPr txBox="1">
            <a:spLocks noGrp="1"/>
          </p:cNvSpPr>
          <p:nvPr>
            <p:ph type="title"/>
          </p:nvPr>
        </p:nvSpPr>
        <p:spPr>
          <a:xfrm>
            <a:off x="845175" y="-147250"/>
            <a:ext cx="7886700" cy="1108200"/>
          </a:xfrm>
          <a:prstGeom prst="rect">
            <a:avLst/>
          </a:prstGeom>
          <a:noFill/>
          <a:ln>
            <a:noFill/>
          </a:ln>
        </p:spPr>
        <p:txBody>
          <a:bodyPr spcFirstLastPara="1" wrap="square" lIns="91425" tIns="45700" rIns="91425" bIns="45700" anchor="ctr" anchorCtr="0">
            <a:normAutofit/>
          </a:bodyPr>
          <a:lstStyle/>
          <a:p>
            <a:pPr lvl="0">
              <a:spcBef>
                <a:spcPts val="0"/>
              </a:spcBef>
              <a:buClr>
                <a:srgbClr val="282828"/>
              </a:buClr>
              <a:buSzPts val="3500"/>
            </a:pPr>
            <a:r>
              <a:rPr lang="he-IL" dirty="0"/>
              <a:t>תהליך בקרה </a:t>
            </a:r>
            <a:r>
              <a:rPr lang="he-IL" dirty="0" smtClean="0"/>
              <a:t>2 – התנסות מתוקשבת</a:t>
            </a:r>
            <a:endParaRPr dirty="0"/>
          </a:p>
        </p:txBody>
      </p:sp>
      <p:sp>
        <p:nvSpPr>
          <p:cNvPr id="128" name="Google Shape;128;p2"/>
          <p:cNvSpPr txBox="1"/>
          <p:nvPr/>
        </p:nvSpPr>
        <p:spPr>
          <a:xfrm>
            <a:off x="6845572" y="1979352"/>
            <a:ext cx="1946786" cy="1569630"/>
          </a:xfrm>
          <a:prstGeom prst="rect">
            <a:avLst/>
          </a:prstGeom>
          <a:noFill/>
          <a:ln>
            <a:noFill/>
          </a:ln>
        </p:spPr>
        <p:txBody>
          <a:bodyPr spcFirstLastPara="1" wrap="square" lIns="91425" tIns="91425" rIns="91425" bIns="91425" anchor="t" anchorCtr="0">
            <a:spAutoFit/>
          </a:bodyPr>
          <a:lstStyle/>
          <a:p>
            <a:pPr marL="0" marR="0" lvl="0" indent="0" algn="r" rtl="1">
              <a:lnSpc>
                <a:spcPct val="100000"/>
              </a:lnSpc>
              <a:spcBef>
                <a:spcPts val="0"/>
              </a:spcBef>
              <a:spcAft>
                <a:spcPts val="0"/>
              </a:spcAft>
              <a:buClr>
                <a:srgbClr val="000000"/>
              </a:buClr>
              <a:buSzPts val="2000"/>
              <a:buFont typeface="Arial"/>
              <a:buNone/>
            </a:pPr>
            <a:r>
              <a:rPr lang="x-none" b="0" i="0" u="none" strike="noStrike" cap="none" dirty="0" smtClean="0">
                <a:solidFill>
                  <a:srgbClr val="000000"/>
                </a:solidFill>
                <a:latin typeface="Arial"/>
                <a:ea typeface="Arial"/>
                <a:cs typeface="Arial"/>
                <a:sym typeface="Arial"/>
              </a:rPr>
              <a:t>האמצעים</a:t>
            </a:r>
            <a:r>
              <a:rPr lang="x-none" b="0" i="0" u="none" strike="noStrike" cap="none" dirty="0">
                <a:solidFill>
                  <a:srgbClr val="000000"/>
                </a:solidFill>
                <a:latin typeface="Arial"/>
                <a:ea typeface="Arial"/>
                <a:cs typeface="Arial"/>
                <a:sym typeface="Arial"/>
              </a:rPr>
              <a:t>:</a:t>
            </a:r>
            <a:endParaRPr b="0" i="0" u="none" strike="noStrike" cap="none" dirty="0">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rgbClr val="000000"/>
              </a:buClr>
              <a:buSzPts val="2000"/>
              <a:buFont typeface="Arial" panose="020B0604020202020204" pitchFamily="34" charset="0"/>
              <a:buChar char="•"/>
            </a:pPr>
            <a:r>
              <a:rPr lang="x-none" b="0" i="0" u="none" strike="noStrike" cap="none" dirty="0">
                <a:solidFill>
                  <a:srgbClr val="000000"/>
                </a:solidFill>
                <a:latin typeface="Arial"/>
                <a:ea typeface="Arial"/>
                <a:cs typeface="Arial"/>
                <a:sym typeface="Arial"/>
              </a:rPr>
              <a:t>הוספת מים</a:t>
            </a:r>
            <a:endParaRPr b="0" i="0" u="none" strike="noStrike" cap="none" dirty="0">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rgbClr val="000000"/>
              </a:buClr>
              <a:buSzPts val="2000"/>
              <a:buFont typeface="Arial" panose="020B0604020202020204" pitchFamily="34" charset="0"/>
              <a:buChar char="•"/>
            </a:pPr>
            <a:r>
              <a:rPr lang="x-none" b="0" i="0" u="none" strike="noStrike" cap="none" dirty="0">
                <a:solidFill>
                  <a:srgbClr val="000000"/>
                </a:solidFill>
                <a:latin typeface="Arial"/>
                <a:ea typeface="Arial"/>
                <a:cs typeface="Arial"/>
                <a:sym typeface="Arial"/>
              </a:rPr>
              <a:t>הוספת מומס</a:t>
            </a:r>
            <a:endParaRPr b="0" i="0" u="none" strike="noStrike" cap="none" dirty="0">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rgbClr val="000000"/>
              </a:buClr>
              <a:buSzPts val="2000"/>
              <a:buFont typeface="Arial" panose="020B0604020202020204" pitchFamily="34" charset="0"/>
              <a:buChar char="•"/>
            </a:pPr>
            <a:r>
              <a:rPr lang="x-none" b="0" i="0" u="none" strike="noStrike" cap="none" dirty="0">
                <a:solidFill>
                  <a:srgbClr val="000000"/>
                </a:solidFill>
                <a:latin typeface="Arial"/>
                <a:ea typeface="Arial"/>
                <a:cs typeface="Arial"/>
                <a:sym typeface="Arial"/>
              </a:rPr>
              <a:t>ריקון המיכל</a:t>
            </a:r>
            <a:endParaRPr b="0" i="0" u="none" strike="noStrike" cap="none" dirty="0">
              <a:solidFill>
                <a:srgbClr val="000000"/>
              </a:solidFill>
              <a:latin typeface="Arial"/>
              <a:ea typeface="Arial"/>
              <a:cs typeface="Arial"/>
              <a:sym typeface="Arial"/>
            </a:endParaRPr>
          </a:p>
          <a:p>
            <a:pPr marL="0" marR="0" lvl="0" indent="0" algn="r" rtl="1">
              <a:lnSpc>
                <a:spcPct val="100000"/>
              </a:lnSpc>
              <a:spcBef>
                <a:spcPts val="0"/>
              </a:spcBef>
              <a:spcAft>
                <a:spcPts val="0"/>
              </a:spcAft>
              <a:buClr>
                <a:srgbClr val="000000"/>
              </a:buClr>
              <a:buSzPts val="2000"/>
              <a:buFont typeface="Arial"/>
              <a:buNone/>
            </a:pPr>
            <a:endParaRPr b="0" i="0" u="none" strike="noStrike" cap="none" dirty="0">
              <a:solidFill>
                <a:srgbClr val="000000"/>
              </a:solidFill>
              <a:latin typeface="Arial"/>
              <a:ea typeface="Arial"/>
              <a:cs typeface="Arial"/>
              <a:sym typeface="Arial"/>
            </a:endParaRPr>
          </a:p>
        </p:txBody>
      </p:sp>
      <p:pic>
        <p:nvPicPr>
          <p:cNvPr id="129" name="Google Shape;129;p2"/>
          <p:cNvPicPr preferRelativeResize="0"/>
          <p:nvPr/>
        </p:nvPicPr>
        <p:blipFill rotWithShape="1">
          <a:blip r:embed="rId3">
            <a:alphaModFix/>
          </a:blip>
          <a:srcRect/>
          <a:stretch/>
        </p:blipFill>
        <p:spPr>
          <a:xfrm>
            <a:off x="845175" y="2102679"/>
            <a:ext cx="5944893" cy="2489375"/>
          </a:xfrm>
          <a:prstGeom prst="rect">
            <a:avLst/>
          </a:prstGeom>
          <a:noFill/>
          <a:ln>
            <a:noFill/>
          </a:ln>
        </p:spPr>
      </p:pic>
      <p:sp>
        <p:nvSpPr>
          <p:cNvPr id="2" name="Rectangle 1"/>
          <p:cNvSpPr/>
          <p:nvPr/>
        </p:nvSpPr>
        <p:spPr>
          <a:xfrm>
            <a:off x="1907458" y="871152"/>
            <a:ext cx="7151094" cy="1015663"/>
          </a:xfrm>
          <a:prstGeom prst="rect">
            <a:avLst/>
          </a:prstGeom>
        </p:spPr>
        <p:txBody>
          <a:bodyPr wrap="square">
            <a:spAutoFit/>
          </a:bodyPr>
          <a:lstStyle/>
          <a:p>
            <a:pPr lvl="0">
              <a:buClr>
                <a:srgbClr val="000000"/>
              </a:buClr>
              <a:buSzPts val="2000"/>
            </a:pPr>
            <a:r>
              <a:rPr lang="he-IL" sz="2000" b="1" dirty="0" smtClean="0">
                <a:solidFill>
                  <a:srgbClr val="000000"/>
                </a:solidFill>
                <a:latin typeface="Arial"/>
                <a:ea typeface="Arial"/>
                <a:sym typeface="Arial"/>
              </a:rPr>
              <a:t>המשימה – עכשיו תחרות</a:t>
            </a:r>
            <a:r>
              <a:rPr lang="he-IL" sz="2000" dirty="0" smtClean="0">
                <a:solidFill>
                  <a:srgbClr val="000000"/>
                </a:solidFill>
                <a:latin typeface="Arial"/>
                <a:ea typeface="Arial"/>
                <a:sym typeface="Arial"/>
              </a:rPr>
              <a:t>: </a:t>
            </a:r>
          </a:p>
          <a:p>
            <a:pPr lvl="0">
              <a:buClr>
                <a:srgbClr val="000000"/>
              </a:buClr>
              <a:buSzPts val="2000"/>
            </a:pPr>
            <a:r>
              <a:rPr lang="he-IL" sz="2000" dirty="0" smtClean="0">
                <a:solidFill>
                  <a:srgbClr val="000000"/>
                </a:solidFill>
                <a:latin typeface="Arial"/>
                <a:ea typeface="Arial"/>
                <a:sym typeface="Arial"/>
              </a:rPr>
              <a:t>למלא כמה שיותר מהר את </a:t>
            </a:r>
            <a:r>
              <a:rPr lang="he-IL" sz="2000" dirty="0">
                <a:solidFill>
                  <a:srgbClr val="000000"/>
                </a:solidFill>
                <a:latin typeface="Arial"/>
                <a:ea typeface="Arial"/>
                <a:sym typeface="Arial"/>
              </a:rPr>
              <a:t>המיכל בחצי ליטר של </a:t>
            </a:r>
            <a:r>
              <a:rPr lang="he-IL" sz="2000" dirty="0" smtClean="0">
                <a:solidFill>
                  <a:srgbClr val="000000"/>
                </a:solidFill>
                <a:latin typeface="Arial"/>
                <a:ea typeface="Arial"/>
                <a:sym typeface="Arial"/>
              </a:rPr>
              <a:t>נוזל, </a:t>
            </a:r>
            <a:r>
              <a:rPr lang="he-IL" sz="2000" dirty="0">
                <a:solidFill>
                  <a:srgbClr val="000000"/>
                </a:solidFill>
                <a:latin typeface="Arial"/>
                <a:ea typeface="Arial"/>
                <a:sym typeface="Arial"/>
              </a:rPr>
              <a:t>שריכוז המומס </a:t>
            </a:r>
            <a:r>
              <a:rPr lang="he-IL" sz="2000" dirty="0" smtClean="0">
                <a:solidFill>
                  <a:srgbClr val="000000"/>
                </a:solidFill>
                <a:latin typeface="Arial"/>
                <a:ea typeface="Arial"/>
                <a:sym typeface="Arial"/>
              </a:rPr>
              <a:t>בו הוא </a:t>
            </a:r>
            <a:r>
              <a:rPr lang="he-IL" sz="2000" dirty="0">
                <a:solidFill>
                  <a:srgbClr val="000000"/>
                </a:solidFill>
                <a:latin typeface="Arial"/>
                <a:ea typeface="Arial"/>
                <a:sym typeface="Arial"/>
              </a:rPr>
              <a:t>בדיוק 1.0 מול </a:t>
            </a:r>
            <a:r>
              <a:rPr lang="he-IL" sz="2000" dirty="0" smtClean="0">
                <a:solidFill>
                  <a:srgbClr val="000000"/>
                </a:solidFill>
                <a:latin typeface="Arial"/>
                <a:ea typeface="Arial"/>
                <a:sym typeface="Arial"/>
              </a:rPr>
              <a:t>לליטר</a:t>
            </a:r>
            <a:endParaRPr lang="he-IL" sz="2000" dirty="0">
              <a:solidFill>
                <a:srgbClr val="000000"/>
              </a:solidFill>
              <a:latin typeface="Arial"/>
              <a:ea typeface="Arial"/>
              <a:sym typeface="Arial"/>
            </a:endParaRPr>
          </a:p>
        </p:txBody>
      </p:sp>
      <p:pic>
        <p:nvPicPr>
          <p:cNvPr id="3" name="Picture 2"/>
          <p:cNvPicPr>
            <a:picLocks noChangeAspect="1"/>
          </p:cNvPicPr>
          <p:nvPr/>
        </p:nvPicPr>
        <p:blipFill>
          <a:blip r:embed="rId4"/>
          <a:stretch>
            <a:fillRect/>
          </a:stretch>
        </p:blipFill>
        <p:spPr>
          <a:xfrm>
            <a:off x="6961715" y="3833726"/>
            <a:ext cx="1714500" cy="1714500"/>
          </a:xfrm>
          <a:prstGeom prst="rect">
            <a:avLst/>
          </a:prstGeom>
        </p:spPr>
      </p:pic>
      <p:sp>
        <p:nvSpPr>
          <p:cNvPr id="4" name="Rectangle 3"/>
          <p:cNvSpPr/>
          <p:nvPr/>
        </p:nvSpPr>
        <p:spPr>
          <a:xfrm>
            <a:off x="6061471" y="5463638"/>
            <a:ext cx="2885790" cy="369332"/>
          </a:xfrm>
          <a:prstGeom prst="rect">
            <a:avLst/>
          </a:prstGeom>
        </p:spPr>
        <p:txBody>
          <a:bodyPr wrap="none">
            <a:spAutoFit/>
          </a:bodyPr>
          <a:lstStyle/>
          <a:p>
            <a:r>
              <a:rPr lang="en-US" dirty="0">
                <a:hlinkClick r:id="rId5"/>
              </a:rPr>
              <a:t>https://</a:t>
            </a:r>
            <a:r>
              <a:rPr lang="en-US" dirty="0" smtClean="0">
                <a:hlinkClick r:id="rId5"/>
              </a:rPr>
              <a:t>tinyurl.com/k346tyn</a:t>
            </a:r>
            <a:r>
              <a:rPr lang="he-IL" dirty="0" smtClean="0"/>
              <a:t> </a:t>
            </a:r>
            <a:endParaRPr lang="en-US" dirty="0"/>
          </a:p>
        </p:txBody>
      </p:sp>
      <p:sp>
        <p:nvSpPr>
          <p:cNvPr id="7" name="מלבן 6"/>
          <p:cNvSpPr/>
          <p:nvPr/>
        </p:nvSpPr>
        <p:spPr>
          <a:xfrm>
            <a:off x="755650" y="4625921"/>
            <a:ext cx="5530850" cy="314894"/>
          </a:xfrm>
          <a:prstGeom prst="rect">
            <a:avLst/>
          </a:prstGeom>
        </p:spPr>
        <p:txBody>
          <a:bodyPr wrap="square">
            <a:spAutoFit/>
          </a:bodyPr>
          <a:lstStyle/>
          <a:p>
            <a:pPr algn="l">
              <a:lnSpc>
                <a:spcPct val="150000"/>
              </a:lnSpc>
              <a:spcAft>
                <a:spcPts val="600"/>
              </a:spcAft>
            </a:pPr>
            <a:r>
              <a:rPr lang="en-US" sz="1100" u="sng" dirty="0">
                <a:solidFill>
                  <a:srgbClr val="0563C1"/>
                </a:solidFill>
                <a:latin typeface="Arial" panose="020B0604020202020204" pitchFamily="34" charset="0"/>
                <a:ea typeface="Times New Roman" panose="02020603050405020304" pitchFamily="18" charset="0"/>
                <a:cs typeface="Arial" panose="020B0604020202020204" pitchFamily="34" charset="0"/>
                <a:hlinkClick r:id="rId6"/>
              </a:rPr>
              <a:t>https://phet.colorado.edu/sims/html/concentration/latest/concentration_en.html</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90391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
          <p:cNvSpPr txBox="1">
            <a:spLocks noGrp="1"/>
          </p:cNvSpPr>
          <p:nvPr>
            <p:ph type="title"/>
          </p:nvPr>
        </p:nvSpPr>
        <p:spPr>
          <a:xfrm>
            <a:off x="845175" y="-147250"/>
            <a:ext cx="7886700" cy="1108200"/>
          </a:xfrm>
          <a:prstGeom prst="rect">
            <a:avLst/>
          </a:prstGeom>
          <a:noFill/>
          <a:ln>
            <a:noFill/>
          </a:ln>
        </p:spPr>
        <p:txBody>
          <a:bodyPr spcFirstLastPara="1" wrap="square" lIns="91425" tIns="45700" rIns="91425" bIns="45700" anchor="ctr" anchorCtr="0">
            <a:normAutofit/>
          </a:bodyPr>
          <a:lstStyle/>
          <a:p>
            <a:pPr lvl="0">
              <a:spcBef>
                <a:spcPts val="0"/>
              </a:spcBef>
              <a:buClr>
                <a:srgbClr val="282828"/>
              </a:buClr>
              <a:buSzPts val="3500"/>
            </a:pPr>
            <a:r>
              <a:rPr lang="he-IL" dirty="0"/>
              <a:t>תהליך בקרה 2 – התנסות מתוקשבת</a:t>
            </a:r>
            <a:endParaRPr dirty="0"/>
          </a:p>
        </p:txBody>
      </p:sp>
      <p:sp>
        <p:nvSpPr>
          <p:cNvPr id="10" name="Rectangle 9"/>
          <p:cNvSpPr/>
          <p:nvPr/>
        </p:nvSpPr>
        <p:spPr>
          <a:xfrm>
            <a:off x="1342103" y="2197875"/>
            <a:ext cx="4572000" cy="2400657"/>
          </a:xfrm>
          <a:prstGeom prst="rect">
            <a:avLst/>
          </a:prstGeom>
        </p:spPr>
        <p:txBody>
          <a:bodyPr>
            <a:spAutoFit/>
          </a:bodyPr>
          <a:lstStyle/>
          <a:p>
            <a:pPr fontAlgn="base">
              <a:lnSpc>
                <a:spcPct val="150000"/>
              </a:lnSpc>
            </a:pPr>
            <a:r>
              <a:rPr lang="he-IL" sz="2000" b="1" dirty="0">
                <a:solidFill>
                  <a:srgbClr val="000000"/>
                </a:solidFill>
                <a:latin typeface="Calibri" panose="020F0502020204030204" pitchFamily="34" charset="0"/>
              </a:rPr>
              <a:t>ננסה לנתח את תרגיל הבקרה שביצענו</a:t>
            </a:r>
            <a:r>
              <a:rPr lang="he-IL" sz="2000" b="1" dirty="0" smtClean="0">
                <a:solidFill>
                  <a:srgbClr val="000000"/>
                </a:solidFill>
                <a:latin typeface="Calibri" panose="020F0502020204030204" pitchFamily="34" charset="0"/>
              </a:rPr>
              <a:t>:</a:t>
            </a:r>
            <a:endParaRPr lang="he-IL" sz="2000" b="1" dirty="0">
              <a:solidFill>
                <a:srgbClr val="000000"/>
              </a:solidFill>
              <a:latin typeface="Calibri" panose="020F0502020204030204" pitchFamily="34" charset="0"/>
            </a:endParaRPr>
          </a:p>
          <a:p>
            <a:pPr marL="285750" indent="-285750" fontAlgn="base">
              <a:lnSpc>
                <a:spcPct val="150000"/>
              </a:lnSpc>
              <a:buFont typeface="Arial" panose="020B0604020202020204" pitchFamily="34" charset="0"/>
              <a:buChar char="•"/>
            </a:pPr>
            <a:r>
              <a:rPr lang="he-IL" sz="2000" dirty="0" smtClean="0">
                <a:solidFill>
                  <a:srgbClr val="000000"/>
                </a:solidFill>
                <a:latin typeface="Calibri" panose="020F0502020204030204" pitchFamily="34" charset="0"/>
              </a:rPr>
              <a:t>מהו </a:t>
            </a:r>
            <a:r>
              <a:rPr lang="he-IL" sz="2000" dirty="0">
                <a:solidFill>
                  <a:srgbClr val="000000"/>
                </a:solidFill>
                <a:latin typeface="Calibri" panose="020F0502020204030204" pitchFamily="34" charset="0"/>
              </a:rPr>
              <a:t>הגורם </a:t>
            </a:r>
            <a:r>
              <a:rPr lang="he-IL" sz="2000" dirty="0" smtClean="0">
                <a:solidFill>
                  <a:srgbClr val="000000"/>
                </a:solidFill>
                <a:latin typeface="Calibri" panose="020F0502020204030204" pitchFamily="34" charset="0"/>
              </a:rPr>
              <a:t>המבוקר?</a:t>
            </a:r>
          </a:p>
          <a:p>
            <a:pPr marL="285750" indent="-285750" fontAlgn="base">
              <a:lnSpc>
                <a:spcPct val="150000"/>
              </a:lnSpc>
              <a:buFont typeface="Arial" panose="020B0604020202020204" pitchFamily="34" charset="0"/>
              <a:buChar char="•"/>
            </a:pPr>
            <a:r>
              <a:rPr lang="he-IL" sz="2000" dirty="0" smtClean="0">
                <a:solidFill>
                  <a:srgbClr val="000000"/>
                </a:solidFill>
                <a:latin typeface="Calibri" panose="020F0502020204030204" pitchFamily="34" charset="0"/>
              </a:rPr>
              <a:t>מה </a:t>
            </a:r>
            <a:r>
              <a:rPr lang="he-IL" sz="2000" dirty="0">
                <a:solidFill>
                  <a:srgbClr val="000000"/>
                </a:solidFill>
                <a:latin typeface="Calibri" panose="020F0502020204030204" pitchFamily="34" charset="0"/>
              </a:rPr>
              <a:t>מטרת </a:t>
            </a:r>
            <a:r>
              <a:rPr lang="he-IL" sz="2000" dirty="0" smtClean="0">
                <a:solidFill>
                  <a:srgbClr val="000000"/>
                </a:solidFill>
                <a:latin typeface="Calibri" panose="020F0502020204030204" pitchFamily="34" charset="0"/>
              </a:rPr>
              <a:t>הבקרה?</a:t>
            </a:r>
            <a:endParaRPr lang="he-IL" sz="2000" dirty="0">
              <a:solidFill>
                <a:srgbClr val="000000"/>
              </a:solidFill>
              <a:latin typeface="Arial" panose="020B0604020202020204" pitchFamily="34" charset="0"/>
            </a:endParaRPr>
          </a:p>
          <a:p>
            <a:pPr marL="285750" indent="-285750" fontAlgn="base">
              <a:lnSpc>
                <a:spcPct val="150000"/>
              </a:lnSpc>
              <a:buFont typeface="Arial" panose="020B0604020202020204" pitchFamily="34" charset="0"/>
              <a:buChar char="•"/>
            </a:pPr>
            <a:r>
              <a:rPr lang="he-IL" sz="2000" dirty="0">
                <a:solidFill>
                  <a:srgbClr val="000000"/>
                </a:solidFill>
                <a:latin typeface="Calibri" panose="020F0502020204030204" pitchFamily="34" charset="0"/>
              </a:rPr>
              <a:t>אילו פעולות נקטנו בתהליך </a:t>
            </a:r>
            <a:r>
              <a:rPr lang="he-IL" sz="2000" dirty="0" smtClean="0">
                <a:solidFill>
                  <a:srgbClr val="000000"/>
                </a:solidFill>
                <a:latin typeface="Calibri" panose="020F0502020204030204" pitchFamily="34" charset="0"/>
              </a:rPr>
              <a:t>הבקרה?</a:t>
            </a:r>
            <a:endParaRPr lang="he-IL" sz="2000" dirty="0">
              <a:solidFill>
                <a:srgbClr val="000000"/>
              </a:solidFill>
              <a:latin typeface="Arial" panose="020B0604020202020204" pitchFamily="34" charset="0"/>
            </a:endParaRPr>
          </a:p>
          <a:p>
            <a:pPr marL="285750" indent="-285750" fontAlgn="base">
              <a:lnSpc>
                <a:spcPct val="150000"/>
              </a:lnSpc>
              <a:buFont typeface="Arial" panose="020B0604020202020204" pitchFamily="34" charset="0"/>
              <a:buChar char="•"/>
            </a:pPr>
            <a:r>
              <a:rPr lang="he-IL" sz="2000" dirty="0">
                <a:solidFill>
                  <a:srgbClr val="000000"/>
                </a:solidFill>
                <a:latin typeface="Calibri" panose="020F0502020204030204" pitchFamily="34" charset="0"/>
              </a:rPr>
              <a:t>איך ידענו אילו פעולות לנקוט?</a:t>
            </a:r>
            <a:endParaRPr lang="he-IL" sz="2000" b="0" i="0" u="none" strike="noStrike" dirty="0">
              <a:solidFill>
                <a:srgbClr val="000000"/>
              </a:solidFill>
              <a:effectLst/>
              <a:latin typeface="Arial" panose="020B0604020202020204" pitchFamily="34" charset="0"/>
            </a:endParaRPr>
          </a:p>
        </p:txBody>
      </p:sp>
      <p:pic>
        <p:nvPicPr>
          <p:cNvPr id="11" name="Google Shape;129;p2"/>
          <p:cNvPicPr preferRelativeResize="0"/>
          <p:nvPr/>
        </p:nvPicPr>
        <p:blipFill rotWithShape="1">
          <a:blip r:embed="rId3">
            <a:alphaModFix/>
          </a:blip>
          <a:srcRect/>
          <a:stretch/>
        </p:blipFill>
        <p:spPr>
          <a:xfrm>
            <a:off x="6368536" y="2451876"/>
            <a:ext cx="2527784" cy="1430989"/>
          </a:xfrm>
          <a:prstGeom prst="rect">
            <a:avLst/>
          </a:prstGeom>
          <a:noFill/>
          <a:ln>
            <a:noFill/>
          </a:ln>
        </p:spPr>
      </p:pic>
      <p:sp>
        <p:nvSpPr>
          <p:cNvPr id="7" name="Rectangle 1"/>
          <p:cNvSpPr/>
          <p:nvPr/>
        </p:nvSpPr>
        <p:spPr>
          <a:xfrm>
            <a:off x="1907458" y="871152"/>
            <a:ext cx="7151094" cy="1015663"/>
          </a:xfrm>
          <a:prstGeom prst="rect">
            <a:avLst/>
          </a:prstGeom>
        </p:spPr>
        <p:txBody>
          <a:bodyPr wrap="square">
            <a:spAutoFit/>
          </a:bodyPr>
          <a:lstStyle/>
          <a:p>
            <a:pPr lvl="0">
              <a:buClr>
                <a:srgbClr val="000000"/>
              </a:buClr>
              <a:buSzPts val="2000"/>
            </a:pPr>
            <a:r>
              <a:rPr lang="he-IL" sz="2000" b="1" dirty="0" smtClean="0">
                <a:solidFill>
                  <a:srgbClr val="000000"/>
                </a:solidFill>
                <a:latin typeface="Arial"/>
                <a:ea typeface="Arial"/>
                <a:sym typeface="Arial"/>
              </a:rPr>
              <a:t>המשימה – עכשיו תחרות</a:t>
            </a:r>
            <a:r>
              <a:rPr lang="he-IL" sz="2000" dirty="0" smtClean="0">
                <a:solidFill>
                  <a:srgbClr val="000000"/>
                </a:solidFill>
                <a:latin typeface="Arial"/>
                <a:ea typeface="Arial"/>
                <a:sym typeface="Arial"/>
              </a:rPr>
              <a:t>: </a:t>
            </a:r>
          </a:p>
          <a:p>
            <a:pPr lvl="0">
              <a:buClr>
                <a:srgbClr val="000000"/>
              </a:buClr>
              <a:buSzPts val="2000"/>
            </a:pPr>
            <a:r>
              <a:rPr lang="he-IL" sz="2000" dirty="0" smtClean="0">
                <a:solidFill>
                  <a:srgbClr val="000000"/>
                </a:solidFill>
                <a:latin typeface="Arial"/>
                <a:ea typeface="Arial"/>
                <a:sym typeface="Arial"/>
              </a:rPr>
              <a:t>למלא כמה שיותר מהר את </a:t>
            </a:r>
            <a:r>
              <a:rPr lang="he-IL" sz="2000" dirty="0">
                <a:solidFill>
                  <a:srgbClr val="000000"/>
                </a:solidFill>
                <a:latin typeface="Arial"/>
                <a:ea typeface="Arial"/>
                <a:sym typeface="Arial"/>
              </a:rPr>
              <a:t>המיכל בחצי ליטר של </a:t>
            </a:r>
            <a:r>
              <a:rPr lang="he-IL" sz="2000" dirty="0" smtClean="0">
                <a:solidFill>
                  <a:srgbClr val="000000"/>
                </a:solidFill>
                <a:latin typeface="Arial"/>
                <a:ea typeface="Arial"/>
                <a:sym typeface="Arial"/>
              </a:rPr>
              <a:t>נוזל, </a:t>
            </a:r>
            <a:r>
              <a:rPr lang="he-IL" sz="2000" dirty="0">
                <a:solidFill>
                  <a:srgbClr val="000000"/>
                </a:solidFill>
                <a:latin typeface="Arial"/>
                <a:ea typeface="Arial"/>
                <a:sym typeface="Arial"/>
              </a:rPr>
              <a:t>שריכוז המומס </a:t>
            </a:r>
            <a:r>
              <a:rPr lang="he-IL" sz="2000" dirty="0" smtClean="0">
                <a:solidFill>
                  <a:srgbClr val="000000"/>
                </a:solidFill>
                <a:latin typeface="Arial"/>
                <a:ea typeface="Arial"/>
                <a:sym typeface="Arial"/>
              </a:rPr>
              <a:t>בו הוא </a:t>
            </a:r>
            <a:r>
              <a:rPr lang="he-IL" sz="2000" dirty="0">
                <a:solidFill>
                  <a:srgbClr val="000000"/>
                </a:solidFill>
                <a:latin typeface="Arial"/>
                <a:ea typeface="Arial"/>
                <a:sym typeface="Arial"/>
              </a:rPr>
              <a:t>בדיוק 1.0 מול </a:t>
            </a:r>
            <a:r>
              <a:rPr lang="he-IL" sz="2000" dirty="0" smtClean="0">
                <a:solidFill>
                  <a:srgbClr val="000000"/>
                </a:solidFill>
                <a:latin typeface="Arial"/>
                <a:ea typeface="Arial"/>
                <a:sym typeface="Arial"/>
              </a:rPr>
              <a:t>לליטר</a:t>
            </a:r>
            <a:endParaRPr lang="he-IL" sz="2000" dirty="0">
              <a:solidFill>
                <a:srgbClr val="000000"/>
              </a:solidFill>
              <a:latin typeface="Arial"/>
              <a:ea typeface="Arial"/>
              <a:sym typeface="Arial"/>
            </a:endParaRPr>
          </a:p>
        </p:txBody>
      </p:sp>
    </p:spTree>
    <p:extLst>
      <p:ext uri="{BB962C8B-B14F-4D97-AF65-F5344CB8AC3E}">
        <p14:creationId xmlns:p14="http://schemas.microsoft.com/office/powerpoint/2010/main" val="3349333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125b76ac829_0_0"/>
          <p:cNvSpPr txBox="1">
            <a:spLocks noGrp="1"/>
          </p:cNvSpPr>
          <p:nvPr>
            <p:ph type="title"/>
          </p:nvPr>
        </p:nvSpPr>
        <p:spPr>
          <a:xfrm>
            <a:off x="628650" y="0"/>
            <a:ext cx="7886700" cy="1325700"/>
          </a:xfrm>
          <a:prstGeom prst="rect">
            <a:avLst/>
          </a:prstGeom>
        </p:spPr>
        <p:txBody>
          <a:bodyPr spcFirstLastPara="1" wrap="square" lIns="91425" tIns="45700" rIns="91425" bIns="45700" anchor="ctr" anchorCtr="0">
            <a:normAutofit/>
          </a:bodyPr>
          <a:lstStyle/>
          <a:p>
            <a:pPr marL="0" lvl="0" indent="0" algn="r" rtl="1">
              <a:spcBef>
                <a:spcPts val="0"/>
              </a:spcBef>
              <a:spcAft>
                <a:spcPts val="0"/>
              </a:spcAft>
              <a:buNone/>
            </a:pPr>
            <a:r>
              <a:rPr lang="x-none" dirty="0"/>
              <a:t>המשותף </a:t>
            </a:r>
            <a:r>
              <a:rPr lang="he-IL" dirty="0" smtClean="0"/>
              <a:t>לתהליכי הבקרה</a:t>
            </a:r>
            <a:endParaRPr dirty="0"/>
          </a:p>
        </p:txBody>
      </p:sp>
      <p:sp>
        <p:nvSpPr>
          <p:cNvPr id="136" name="Google Shape;136;g125b76ac829_0_0"/>
          <p:cNvSpPr txBox="1">
            <a:spLocks noGrp="1"/>
          </p:cNvSpPr>
          <p:nvPr>
            <p:ph type="body" idx="1"/>
          </p:nvPr>
        </p:nvSpPr>
        <p:spPr>
          <a:xfrm>
            <a:off x="731890" y="4334336"/>
            <a:ext cx="7886700" cy="1415438"/>
          </a:xfrm>
          <a:prstGeom prst="rect">
            <a:avLst/>
          </a:prstGeom>
        </p:spPr>
        <p:txBody>
          <a:bodyPr spcFirstLastPara="1" wrap="square" lIns="91425" tIns="45700" rIns="91425" bIns="45700" anchor="t" anchorCtr="0">
            <a:normAutofit/>
          </a:bodyPr>
          <a:lstStyle/>
          <a:p>
            <a:pPr marL="0" lvl="0" indent="0" algn="ctr" rtl="1">
              <a:spcBef>
                <a:spcPts val="1000"/>
              </a:spcBef>
              <a:spcAft>
                <a:spcPts val="0"/>
              </a:spcAft>
              <a:buNone/>
            </a:pPr>
            <a:r>
              <a:rPr lang="x-none" sz="3200" dirty="0"/>
              <a:t>מה לדעתכם משותף </a:t>
            </a:r>
            <a:r>
              <a:rPr lang="he-IL" sz="3200" dirty="0" smtClean="0"/>
              <a:t>לשתי ההתנסויות</a:t>
            </a:r>
            <a:r>
              <a:rPr lang="x-none" sz="3200" dirty="0" smtClean="0"/>
              <a:t>?</a:t>
            </a:r>
            <a:endParaRPr sz="3200" dirty="0"/>
          </a:p>
        </p:txBody>
      </p:sp>
      <p:pic>
        <p:nvPicPr>
          <p:cNvPr id="4" name="Google Shape;120;g11565b93550_0_5"/>
          <p:cNvPicPr preferRelativeResize="0"/>
          <p:nvPr/>
        </p:nvPicPr>
        <p:blipFill>
          <a:blip r:embed="rId3">
            <a:alphaModFix/>
          </a:blip>
          <a:stretch>
            <a:fillRect/>
          </a:stretch>
        </p:blipFill>
        <p:spPr>
          <a:xfrm>
            <a:off x="6785488" y="1276340"/>
            <a:ext cx="1833102" cy="248937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Google Shape;129;p2"/>
          <p:cNvPicPr preferRelativeResize="0"/>
          <p:nvPr/>
        </p:nvPicPr>
        <p:blipFill rotWithShape="1">
          <a:blip r:embed="rId4">
            <a:alphaModFix/>
          </a:blip>
          <a:srcRect/>
          <a:stretch/>
        </p:blipFill>
        <p:spPr>
          <a:xfrm>
            <a:off x="333681" y="1276340"/>
            <a:ext cx="5944893" cy="248937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30900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התאמה אישית 1">
      <a:majorFont>
        <a:latin typeface="Calibri Light"/>
        <a:ea typeface=""/>
        <a:cs typeface="Calibri"/>
      </a:majorFont>
      <a:minorFont>
        <a:latin typeface="Calibri"/>
        <a:ea typeface=""/>
        <a:cs typeface="Arial"/>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13621</TotalTime>
  <Words>2569</Words>
  <Application>Microsoft Office PowerPoint</Application>
  <PresentationFormat>‫הצגה על המסך (4:3)</PresentationFormat>
  <Paragraphs>377</Paragraphs>
  <Slides>31</Slides>
  <Notes>30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31</vt:i4>
      </vt:variant>
    </vt:vector>
  </HeadingPairs>
  <TitlesOfParts>
    <vt:vector size="37" baseType="lpstr">
      <vt:lpstr>Arial</vt:lpstr>
      <vt:lpstr>Calibri</vt:lpstr>
      <vt:lpstr>Calibri Light</vt:lpstr>
      <vt:lpstr>Times New Roman</vt:lpstr>
      <vt:lpstr>Wingdings</vt:lpstr>
      <vt:lpstr>ערכת נושא Office</vt:lpstr>
      <vt:lpstr>מהי בקרה  ואיך מבצעים אותה?</vt:lpstr>
      <vt:lpstr>לצמח יש טווח תנאים אופטימליים - דוגמאות</vt:lpstr>
      <vt:lpstr>סביבה מבוקרת ותהליך הבקרה</vt:lpstr>
      <vt:lpstr>תהליך בקרה 1 - התנסות</vt:lpstr>
      <vt:lpstr>תהליך בקרה 1 - התנסות</vt:lpstr>
      <vt:lpstr>תהליך בקרה 1 - התנסות</vt:lpstr>
      <vt:lpstr>תהליך בקרה 2 – התנסות מתוקשבת</vt:lpstr>
      <vt:lpstr>תהליך בקרה 2 – התנסות מתוקשבת</vt:lpstr>
      <vt:lpstr>המשותף לתהליכי הבקרה</vt:lpstr>
      <vt:lpstr>המשותף לתהליכי הבקרה</vt:lpstr>
      <vt:lpstr>בקרה במערכות ביולוגיות</vt:lpstr>
      <vt:lpstr>תהליך בקרה 3 - בקרת טמפרטורה בגוף האדם</vt:lpstr>
      <vt:lpstr>ננתח את תהליך בקרת הטמפרטורה</vt:lpstr>
      <vt:lpstr>ננתח את תהליך בקרת הטמפרטורה</vt:lpstr>
      <vt:lpstr>ננתח את תהליך בקרת הטמפרטורה</vt:lpstr>
      <vt:lpstr>ננתח את תהליך בקרת הטמפרטורה</vt:lpstr>
      <vt:lpstr>תרשים מלבנים</vt:lpstr>
      <vt:lpstr>תרשים מלבנים</vt:lpstr>
      <vt:lpstr>תרשים מלבנים של מערכת בקרה</vt:lpstr>
      <vt:lpstr>מרכיבים של מערכת בקרה</vt:lpstr>
      <vt:lpstr>מרכיבים של מערכת בקרה</vt:lpstr>
      <vt:lpstr>מרכיבים של מערכת בקרה</vt:lpstr>
      <vt:lpstr>מבנה של מערכת בקרה</vt:lpstr>
      <vt:lpstr>מערכות בקרה עם משוב</vt:lpstr>
      <vt:lpstr>מערכות בקרה</vt:lpstr>
      <vt:lpstr>מערכת משוב שלילי </vt:lpstr>
      <vt:lpstr>מערכת משוב שלילי בגופנו</vt:lpstr>
      <vt:lpstr>משוב שלילי בגופנו</vt:lpstr>
      <vt:lpstr>לסיכום – מדברים בשפה טכנולוגית</vt:lpstr>
      <vt:lpstr>לסיכום – מדברים בשפה טכנולוגית</vt:lpstr>
      <vt:lpstr>מצגת של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Hagit Matok</dc:creator>
  <cp:lastModifiedBy>Sarah Gropper</cp:lastModifiedBy>
  <cp:revision>197</cp:revision>
  <dcterms:created xsi:type="dcterms:W3CDTF">2017-06-14T10:47:07Z</dcterms:created>
  <dcterms:modified xsi:type="dcterms:W3CDTF">2022-05-26T08:09:40Z</dcterms:modified>
</cp:coreProperties>
</file>