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74" r:id="rId2"/>
  </p:sldMasterIdLst>
  <p:notesMasterIdLst>
    <p:notesMasterId r:id="rId28"/>
  </p:notesMasterIdLst>
  <p:sldIdLst>
    <p:sldId id="256" r:id="rId3"/>
    <p:sldId id="319" r:id="rId4"/>
    <p:sldId id="299" r:id="rId5"/>
    <p:sldId id="320" r:id="rId6"/>
    <p:sldId id="322" r:id="rId7"/>
    <p:sldId id="321" r:id="rId8"/>
    <p:sldId id="323" r:id="rId9"/>
    <p:sldId id="328" r:id="rId10"/>
    <p:sldId id="329" r:id="rId11"/>
    <p:sldId id="327" r:id="rId12"/>
    <p:sldId id="324" r:id="rId13"/>
    <p:sldId id="330" r:id="rId14"/>
    <p:sldId id="331" r:id="rId15"/>
    <p:sldId id="332" r:id="rId16"/>
    <p:sldId id="336" r:id="rId17"/>
    <p:sldId id="325" r:id="rId18"/>
    <p:sldId id="333" r:id="rId19"/>
    <p:sldId id="334" r:id="rId20"/>
    <p:sldId id="335" r:id="rId21"/>
    <p:sldId id="337" r:id="rId22"/>
    <p:sldId id="338" r:id="rId23"/>
    <p:sldId id="339" r:id="rId24"/>
    <p:sldId id="326" r:id="rId25"/>
    <p:sldId id="340" r:id="rId26"/>
    <p:sldId id="318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gOa8HMBLXus9ys1+u93cLVYGXp2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ra Shimoni-Ayal" initials="" lastIdx="23" clrIdx="0"/>
  <p:cmAuthor id="1" name="אסף צ'רטקוף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163"/>
    <a:srgbClr val="595959"/>
    <a:srgbClr val="79B32D"/>
    <a:srgbClr val="724107"/>
    <a:srgbClr val="EEF1F2"/>
    <a:srgbClr val="A6A6A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68" y="132"/>
      </p:cViewPr>
      <p:guideLst>
        <p:guide orient="horz" pos="218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8" d="100"/>
        <a:sy n="138" d="100"/>
      </p:scale>
      <p:origin x="0" y="-4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61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6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67B3CC-8573-4B6E-8A90-17C8EA429787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A0548C9-1FB3-43B5-9720-CF92FD821215}">
      <dgm:prSet phldrT="[טקסט]"/>
      <dgm:spPr>
        <a:ln>
          <a:solidFill>
            <a:srgbClr val="026163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he-IL" b="0" i="0" u="none" dirty="0" smtClean="0"/>
            <a:t>ככל שהמערכת ההידר</a:t>
          </a:r>
          <a:r>
            <a:rPr lang="he-IL" dirty="0" smtClean="0"/>
            <a:t>וֹפּו</a:t>
          </a:r>
          <a:r>
            <a:rPr lang="he-IL" b="0" i="0" u="none" dirty="0" smtClean="0"/>
            <a:t>נית מצליחה למלא יותר תפקידים של האדמה,</a:t>
          </a:r>
          <a:r>
            <a:rPr lang="en-US" b="0" i="0" u="none" dirty="0" smtClean="0"/>
            <a:t/>
          </a:r>
          <a:br>
            <a:rPr lang="en-US" b="0" i="0" u="none" dirty="0" smtClean="0"/>
          </a:br>
          <a:r>
            <a:rPr lang="he-IL" b="0" i="0" u="none" dirty="0" smtClean="0"/>
            <a:t>כך היא מאפשרת לצמח לגדול בצורה טובה ויעילה יותר.</a:t>
          </a:r>
          <a:endParaRPr lang="en-US" dirty="0"/>
        </a:p>
      </dgm:t>
    </dgm:pt>
    <dgm:pt modelId="{321CCAC5-CFCE-443E-8229-69426B2B6F01}" type="parTrans" cxnId="{25CB4D51-EC05-4E33-B7C1-E474AF7A0412}">
      <dgm:prSet/>
      <dgm:spPr/>
      <dgm:t>
        <a:bodyPr/>
        <a:lstStyle/>
        <a:p>
          <a:endParaRPr lang="en-US"/>
        </a:p>
      </dgm:t>
    </dgm:pt>
    <dgm:pt modelId="{78401A79-F435-491F-B3C1-FDACC7A1EB2D}" type="sibTrans" cxnId="{25CB4D51-EC05-4E33-B7C1-E474AF7A0412}">
      <dgm:prSet/>
      <dgm:spPr>
        <a:ln>
          <a:solidFill>
            <a:srgbClr val="026163"/>
          </a:solidFill>
        </a:ln>
      </dgm:spPr>
      <dgm:t>
        <a:bodyPr/>
        <a:lstStyle/>
        <a:p>
          <a:endParaRPr lang="en-US"/>
        </a:p>
      </dgm:t>
    </dgm:pt>
    <dgm:pt modelId="{D34EA360-86E2-4ACA-AADF-69A9C4B8DBC4}">
      <dgm:prSet phldrT="[טקסט]"/>
      <dgm:spPr>
        <a:ln>
          <a:solidFill>
            <a:srgbClr val="026163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he-IL" b="0" i="0" u="none" dirty="0" smtClean="0"/>
            <a:t>לפני שנכיר מערכות מסחריות, </a:t>
          </a:r>
          <a:r>
            <a:rPr lang="he-IL" b="1" i="0" u="none" dirty="0" smtClean="0"/>
            <a:t>נתכנן בעצמנו מערכת הידר</a:t>
          </a:r>
          <a:r>
            <a:rPr lang="he-IL" b="1" dirty="0" smtClean="0"/>
            <a:t>וֹפּו</a:t>
          </a:r>
          <a:r>
            <a:rPr lang="he-IL" b="1" i="0" u="none" dirty="0" smtClean="0"/>
            <a:t>נית פשוטה </a:t>
          </a:r>
          <a:r>
            <a:rPr lang="he-IL" b="0" i="0" u="none" dirty="0" smtClean="0"/>
            <a:t>שתאפשר גידול של צמח ללא אדמה, על בסיס מים בלבד.</a:t>
          </a:r>
          <a:endParaRPr lang="en-US" dirty="0"/>
        </a:p>
      </dgm:t>
    </dgm:pt>
    <dgm:pt modelId="{12CE1297-BB05-4D07-9D86-A217C94BFEFC}" type="parTrans" cxnId="{344F0F7E-6295-43FE-B11E-A9362FC1B0BB}">
      <dgm:prSet/>
      <dgm:spPr/>
      <dgm:t>
        <a:bodyPr/>
        <a:lstStyle/>
        <a:p>
          <a:endParaRPr lang="en-US"/>
        </a:p>
      </dgm:t>
    </dgm:pt>
    <dgm:pt modelId="{10285ADC-58D4-4BD1-BC99-A01E391D08D7}" type="sibTrans" cxnId="{344F0F7E-6295-43FE-B11E-A9362FC1B0BB}">
      <dgm:prSet/>
      <dgm:spPr/>
      <dgm:t>
        <a:bodyPr/>
        <a:lstStyle/>
        <a:p>
          <a:endParaRPr lang="en-US"/>
        </a:p>
      </dgm:t>
    </dgm:pt>
    <dgm:pt modelId="{94D96E38-B58E-4A76-B702-DF43002E3964}">
      <dgm:prSet phldrT="[טקסט]"/>
      <dgm:spPr>
        <a:ln>
          <a:solidFill>
            <a:srgbClr val="026163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he-IL" b="1" i="0" u="none" dirty="0" smtClean="0"/>
            <a:t>נתנסה בחשיבה טכנולוגית </a:t>
          </a:r>
          <a:r>
            <a:rPr lang="he-IL" b="0" i="0" u="none" dirty="0" smtClean="0"/>
            <a:t>- מציאת פתרון כתגובה לבעיה או לצורך: </a:t>
          </a:r>
          <a:r>
            <a:rPr lang="en-US" b="0" i="0" u="none" dirty="0" smtClean="0"/>
            <a:t/>
          </a:r>
          <a:br>
            <a:rPr lang="en-US" b="0" i="0" u="none" dirty="0" smtClean="0"/>
          </a:br>
          <a:r>
            <a:rPr lang="he-IL" b="0" i="0" u="none" dirty="0" smtClean="0"/>
            <a:t>כיצד המערכת שנתכנן יכולה לתת מענה לצרכים השונים של הצמח?</a:t>
          </a:r>
          <a:endParaRPr lang="en-US" dirty="0"/>
        </a:p>
      </dgm:t>
    </dgm:pt>
    <dgm:pt modelId="{FCDB710B-E4CB-483C-B015-703A80BCA623}" type="parTrans" cxnId="{253C999D-26E4-4AAF-858E-ED0FDEF771AF}">
      <dgm:prSet/>
      <dgm:spPr/>
      <dgm:t>
        <a:bodyPr/>
        <a:lstStyle/>
        <a:p>
          <a:endParaRPr lang="en-US"/>
        </a:p>
      </dgm:t>
    </dgm:pt>
    <dgm:pt modelId="{6289E11A-44F8-45E2-9BAB-02E2932551C3}" type="sibTrans" cxnId="{253C999D-26E4-4AAF-858E-ED0FDEF771AF}">
      <dgm:prSet/>
      <dgm:spPr/>
      <dgm:t>
        <a:bodyPr/>
        <a:lstStyle/>
        <a:p>
          <a:endParaRPr lang="en-US"/>
        </a:p>
      </dgm:t>
    </dgm:pt>
    <dgm:pt modelId="{72197F40-C0D7-4150-B24B-304A83ECF944}" type="pres">
      <dgm:prSet presAssocID="{A867B3CC-8573-4B6E-8A90-17C8EA429787}" presName="Name0" presStyleCnt="0">
        <dgm:presLayoutVars>
          <dgm:chMax val="7"/>
          <dgm:chPref val="7"/>
          <dgm:dir val="rev"/>
        </dgm:presLayoutVars>
      </dgm:prSet>
      <dgm:spPr/>
    </dgm:pt>
    <dgm:pt modelId="{A758E69A-EA40-4EE5-837E-1AC4C31104EF}" type="pres">
      <dgm:prSet presAssocID="{A867B3CC-8573-4B6E-8A90-17C8EA429787}" presName="Name1" presStyleCnt="0"/>
      <dgm:spPr/>
    </dgm:pt>
    <dgm:pt modelId="{AC9C9146-FFC4-4A48-94D2-BBFDC6BB82F5}" type="pres">
      <dgm:prSet presAssocID="{A867B3CC-8573-4B6E-8A90-17C8EA429787}" presName="cycle" presStyleCnt="0"/>
      <dgm:spPr/>
    </dgm:pt>
    <dgm:pt modelId="{D8440926-11A7-40B1-9AB4-CF03F00513FE}" type="pres">
      <dgm:prSet presAssocID="{A867B3CC-8573-4B6E-8A90-17C8EA429787}" presName="srcNode" presStyleLbl="node1" presStyleIdx="0" presStyleCnt="3"/>
      <dgm:spPr/>
    </dgm:pt>
    <dgm:pt modelId="{B8A753AD-2D4B-4A21-A047-732766CE55DB}" type="pres">
      <dgm:prSet presAssocID="{A867B3CC-8573-4B6E-8A90-17C8EA429787}" presName="conn" presStyleLbl="parChTrans1D2" presStyleIdx="0" presStyleCnt="1"/>
      <dgm:spPr/>
    </dgm:pt>
    <dgm:pt modelId="{2DECE8C5-FDF4-4E0F-B522-A83438E4579C}" type="pres">
      <dgm:prSet presAssocID="{A867B3CC-8573-4B6E-8A90-17C8EA429787}" presName="extraNode" presStyleLbl="node1" presStyleIdx="0" presStyleCnt="3"/>
      <dgm:spPr/>
    </dgm:pt>
    <dgm:pt modelId="{F40C79B2-D270-441F-AFA8-9BE870C1B1E3}" type="pres">
      <dgm:prSet presAssocID="{A867B3CC-8573-4B6E-8A90-17C8EA429787}" presName="dstNode" presStyleLbl="node1" presStyleIdx="0" presStyleCnt="3"/>
      <dgm:spPr/>
    </dgm:pt>
    <dgm:pt modelId="{42676699-17D0-4672-A74C-CE546D8A7A08}" type="pres">
      <dgm:prSet presAssocID="{8A0548C9-1FB3-43B5-9720-CF92FD821215}" presName="text_1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F723C63-1B78-4DB8-99F7-A9FEFDA45D98}" type="pres">
      <dgm:prSet presAssocID="{8A0548C9-1FB3-43B5-9720-CF92FD821215}" presName="accent_1" presStyleCnt="0"/>
      <dgm:spPr/>
    </dgm:pt>
    <dgm:pt modelId="{07CADEE2-4733-4FD1-9779-66C96AB453DA}" type="pres">
      <dgm:prSet presAssocID="{8A0548C9-1FB3-43B5-9720-CF92FD821215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26163"/>
          </a:solidFill>
        </a:ln>
      </dgm:spPr>
    </dgm:pt>
    <dgm:pt modelId="{0CF80F22-1315-4AEB-BF0A-86AC963E6B04}" type="pres">
      <dgm:prSet presAssocID="{D34EA360-86E2-4ACA-AADF-69A9C4B8DBC4}" presName="text_2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DA2D110-86D0-447D-8B9E-47CD039EDA1C}" type="pres">
      <dgm:prSet presAssocID="{D34EA360-86E2-4ACA-AADF-69A9C4B8DBC4}" presName="accent_2" presStyleCnt="0"/>
      <dgm:spPr/>
    </dgm:pt>
    <dgm:pt modelId="{ADB30363-2DF5-4F8F-9AE6-5A17B57F390D}" type="pres">
      <dgm:prSet presAssocID="{D34EA360-86E2-4ACA-AADF-69A9C4B8DBC4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26163"/>
          </a:solidFill>
        </a:ln>
      </dgm:spPr>
      <dgm:t>
        <a:bodyPr/>
        <a:lstStyle/>
        <a:p>
          <a:endParaRPr lang="en-US"/>
        </a:p>
      </dgm:t>
    </dgm:pt>
    <dgm:pt modelId="{D4011FF4-C7BC-47BF-8487-3DAE1D43D76D}" type="pres">
      <dgm:prSet presAssocID="{94D96E38-B58E-4A76-B702-DF43002E3964}" presName="text_3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91FCCC6-E8C8-4F7E-83E4-939E9CC2C128}" type="pres">
      <dgm:prSet presAssocID="{94D96E38-B58E-4A76-B702-DF43002E3964}" presName="accent_3" presStyleCnt="0"/>
      <dgm:spPr/>
    </dgm:pt>
    <dgm:pt modelId="{F0FFF6C5-4BF5-417B-BA5A-46E8B77F8F12}" type="pres">
      <dgm:prSet presAssocID="{94D96E38-B58E-4A76-B702-DF43002E3964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26163"/>
          </a:solidFill>
        </a:ln>
      </dgm:spPr>
    </dgm:pt>
  </dgm:ptLst>
  <dgm:cxnLst>
    <dgm:cxn modelId="{BDF6344F-5CDD-4751-91A2-9654A66AFD5A}" type="presOf" srcId="{78401A79-F435-491F-B3C1-FDACC7A1EB2D}" destId="{B8A753AD-2D4B-4A21-A047-732766CE55DB}" srcOrd="0" destOrd="0" presId="urn:microsoft.com/office/officeart/2008/layout/VerticalCurvedList"/>
    <dgm:cxn modelId="{A7A2A901-A28F-44E4-9AD2-E20D985E4DF7}" type="presOf" srcId="{8A0548C9-1FB3-43B5-9720-CF92FD821215}" destId="{42676699-17D0-4672-A74C-CE546D8A7A08}" srcOrd="0" destOrd="0" presId="urn:microsoft.com/office/officeart/2008/layout/VerticalCurvedList"/>
    <dgm:cxn modelId="{253C999D-26E4-4AAF-858E-ED0FDEF771AF}" srcId="{A867B3CC-8573-4B6E-8A90-17C8EA429787}" destId="{94D96E38-B58E-4A76-B702-DF43002E3964}" srcOrd="2" destOrd="0" parTransId="{FCDB710B-E4CB-483C-B015-703A80BCA623}" sibTransId="{6289E11A-44F8-45E2-9BAB-02E2932551C3}"/>
    <dgm:cxn modelId="{02673DD3-C0D7-48EC-BB74-6E4DBE3F66B3}" type="presOf" srcId="{D34EA360-86E2-4ACA-AADF-69A9C4B8DBC4}" destId="{0CF80F22-1315-4AEB-BF0A-86AC963E6B04}" srcOrd="0" destOrd="0" presId="urn:microsoft.com/office/officeart/2008/layout/VerticalCurvedList"/>
    <dgm:cxn modelId="{25CB4D51-EC05-4E33-B7C1-E474AF7A0412}" srcId="{A867B3CC-8573-4B6E-8A90-17C8EA429787}" destId="{8A0548C9-1FB3-43B5-9720-CF92FD821215}" srcOrd="0" destOrd="0" parTransId="{321CCAC5-CFCE-443E-8229-69426B2B6F01}" sibTransId="{78401A79-F435-491F-B3C1-FDACC7A1EB2D}"/>
    <dgm:cxn modelId="{BC372F4E-BFC3-40E5-8D28-378094DD0E54}" type="presOf" srcId="{94D96E38-B58E-4A76-B702-DF43002E3964}" destId="{D4011FF4-C7BC-47BF-8487-3DAE1D43D76D}" srcOrd="0" destOrd="0" presId="urn:microsoft.com/office/officeart/2008/layout/VerticalCurvedList"/>
    <dgm:cxn modelId="{95031332-C82B-4626-91C2-5002C46C54AD}" type="presOf" srcId="{A867B3CC-8573-4B6E-8A90-17C8EA429787}" destId="{72197F40-C0D7-4150-B24B-304A83ECF944}" srcOrd="0" destOrd="0" presId="urn:microsoft.com/office/officeart/2008/layout/VerticalCurvedList"/>
    <dgm:cxn modelId="{344F0F7E-6295-43FE-B11E-A9362FC1B0BB}" srcId="{A867B3CC-8573-4B6E-8A90-17C8EA429787}" destId="{D34EA360-86E2-4ACA-AADF-69A9C4B8DBC4}" srcOrd="1" destOrd="0" parTransId="{12CE1297-BB05-4D07-9D86-A217C94BFEFC}" sibTransId="{10285ADC-58D4-4BD1-BC99-A01E391D08D7}"/>
    <dgm:cxn modelId="{2AA0D295-C9E9-407C-82DB-7768F45F5B78}" type="presParOf" srcId="{72197F40-C0D7-4150-B24B-304A83ECF944}" destId="{A758E69A-EA40-4EE5-837E-1AC4C31104EF}" srcOrd="0" destOrd="0" presId="urn:microsoft.com/office/officeart/2008/layout/VerticalCurvedList"/>
    <dgm:cxn modelId="{09C4815A-E190-4768-83C7-8729C5C63764}" type="presParOf" srcId="{A758E69A-EA40-4EE5-837E-1AC4C31104EF}" destId="{AC9C9146-FFC4-4A48-94D2-BBFDC6BB82F5}" srcOrd="0" destOrd="0" presId="urn:microsoft.com/office/officeart/2008/layout/VerticalCurvedList"/>
    <dgm:cxn modelId="{F016492B-0005-49E1-8BE6-FFF464CAECA9}" type="presParOf" srcId="{AC9C9146-FFC4-4A48-94D2-BBFDC6BB82F5}" destId="{D8440926-11A7-40B1-9AB4-CF03F00513FE}" srcOrd="0" destOrd="0" presId="urn:microsoft.com/office/officeart/2008/layout/VerticalCurvedList"/>
    <dgm:cxn modelId="{41B738FD-D178-424D-AACE-EA9FDF331AFA}" type="presParOf" srcId="{AC9C9146-FFC4-4A48-94D2-BBFDC6BB82F5}" destId="{B8A753AD-2D4B-4A21-A047-732766CE55DB}" srcOrd="1" destOrd="0" presId="urn:microsoft.com/office/officeart/2008/layout/VerticalCurvedList"/>
    <dgm:cxn modelId="{178D0F92-1F48-4FA6-87F2-030E58D04E53}" type="presParOf" srcId="{AC9C9146-FFC4-4A48-94D2-BBFDC6BB82F5}" destId="{2DECE8C5-FDF4-4E0F-B522-A83438E4579C}" srcOrd="2" destOrd="0" presId="urn:microsoft.com/office/officeart/2008/layout/VerticalCurvedList"/>
    <dgm:cxn modelId="{E0353CC0-6AD0-4145-B42C-A8F50F1515D0}" type="presParOf" srcId="{AC9C9146-FFC4-4A48-94D2-BBFDC6BB82F5}" destId="{F40C79B2-D270-441F-AFA8-9BE870C1B1E3}" srcOrd="3" destOrd="0" presId="urn:microsoft.com/office/officeart/2008/layout/VerticalCurvedList"/>
    <dgm:cxn modelId="{2152B643-1B9F-4C21-8952-E01316596B27}" type="presParOf" srcId="{A758E69A-EA40-4EE5-837E-1AC4C31104EF}" destId="{42676699-17D0-4672-A74C-CE546D8A7A08}" srcOrd="1" destOrd="0" presId="urn:microsoft.com/office/officeart/2008/layout/VerticalCurvedList"/>
    <dgm:cxn modelId="{60ACA9D5-ECDD-4B49-9F86-B9024C0536A2}" type="presParOf" srcId="{A758E69A-EA40-4EE5-837E-1AC4C31104EF}" destId="{2F723C63-1B78-4DB8-99F7-A9FEFDA45D98}" srcOrd="2" destOrd="0" presId="urn:microsoft.com/office/officeart/2008/layout/VerticalCurvedList"/>
    <dgm:cxn modelId="{DC291274-1DCB-4CF7-9E3B-68609F78DD56}" type="presParOf" srcId="{2F723C63-1B78-4DB8-99F7-A9FEFDA45D98}" destId="{07CADEE2-4733-4FD1-9779-66C96AB453DA}" srcOrd="0" destOrd="0" presId="urn:microsoft.com/office/officeart/2008/layout/VerticalCurvedList"/>
    <dgm:cxn modelId="{66D425F8-37AD-472E-9D4E-3F1C270B5826}" type="presParOf" srcId="{A758E69A-EA40-4EE5-837E-1AC4C31104EF}" destId="{0CF80F22-1315-4AEB-BF0A-86AC963E6B04}" srcOrd="3" destOrd="0" presId="urn:microsoft.com/office/officeart/2008/layout/VerticalCurvedList"/>
    <dgm:cxn modelId="{602AC78F-3835-4FB1-A8A8-C74946BAA944}" type="presParOf" srcId="{A758E69A-EA40-4EE5-837E-1AC4C31104EF}" destId="{8DA2D110-86D0-447D-8B9E-47CD039EDA1C}" srcOrd="4" destOrd="0" presId="urn:microsoft.com/office/officeart/2008/layout/VerticalCurvedList"/>
    <dgm:cxn modelId="{BFFC66C6-AE52-4411-8687-9B775557B9DB}" type="presParOf" srcId="{8DA2D110-86D0-447D-8B9E-47CD039EDA1C}" destId="{ADB30363-2DF5-4F8F-9AE6-5A17B57F390D}" srcOrd="0" destOrd="0" presId="urn:microsoft.com/office/officeart/2008/layout/VerticalCurvedList"/>
    <dgm:cxn modelId="{541D5F39-D23B-4551-8144-984C1C8A7CA3}" type="presParOf" srcId="{A758E69A-EA40-4EE5-837E-1AC4C31104EF}" destId="{D4011FF4-C7BC-47BF-8487-3DAE1D43D76D}" srcOrd="5" destOrd="0" presId="urn:microsoft.com/office/officeart/2008/layout/VerticalCurvedList"/>
    <dgm:cxn modelId="{0792A293-EAF4-4072-B4D3-E69ECB658661}" type="presParOf" srcId="{A758E69A-EA40-4EE5-837E-1AC4C31104EF}" destId="{E91FCCC6-E8C8-4F7E-83E4-939E9CC2C128}" srcOrd="6" destOrd="0" presId="urn:microsoft.com/office/officeart/2008/layout/VerticalCurvedList"/>
    <dgm:cxn modelId="{92B41CD0-3D40-46DD-B58D-C104848BE970}" type="presParOf" srcId="{E91FCCC6-E8C8-4F7E-83E4-939E9CC2C128}" destId="{F0FFF6C5-4BF5-417B-BA5A-46E8B77F8F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753AD-2D4B-4A21-A047-732766CE55DB}">
      <dsp:nvSpPr>
        <dsp:cNvPr id="0" name=""/>
        <dsp:cNvSpPr/>
      </dsp:nvSpPr>
      <dsp:spPr>
        <a:xfrm>
          <a:off x="7214416" y="-732805"/>
          <a:ext cx="5694710" cy="5694710"/>
        </a:xfrm>
        <a:prstGeom prst="blockArc">
          <a:avLst>
            <a:gd name="adj1" fmla="val 8100000"/>
            <a:gd name="adj2" fmla="val 13500000"/>
            <a:gd name="adj3" fmla="val 379"/>
          </a:avLst>
        </a:prstGeom>
        <a:noFill/>
        <a:ln w="12700" cap="flat" cmpd="sng" algn="ctr">
          <a:solidFill>
            <a:srgbClr val="0261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76699-17D0-4672-A74C-CE546D8A7A08}">
      <dsp:nvSpPr>
        <dsp:cNvPr id="0" name=""/>
        <dsp:cNvSpPr/>
      </dsp:nvSpPr>
      <dsp:spPr>
        <a:xfrm>
          <a:off x="57794" y="422910"/>
          <a:ext cx="7482639" cy="845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261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671370" bIns="48260" numCol="1" spcCol="1270" anchor="ctr" anchorCtr="0">
          <a:noAutofit/>
        </a:bodyPr>
        <a:lstStyle/>
        <a:p>
          <a:pPr lvl="0" algn="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1900" b="0" i="0" u="none" kern="1200" dirty="0" smtClean="0"/>
            <a:t>ככל שהמערכת ההידר</a:t>
          </a:r>
          <a:r>
            <a:rPr lang="he-IL" sz="1900" kern="1200" dirty="0" smtClean="0"/>
            <a:t>וֹפּו</a:t>
          </a:r>
          <a:r>
            <a:rPr lang="he-IL" sz="1900" b="0" i="0" u="none" kern="1200" dirty="0" smtClean="0"/>
            <a:t>נית מצליחה למלא יותר תפקידים של האדמה,</a:t>
          </a:r>
          <a:r>
            <a:rPr lang="en-US" sz="1900" b="0" i="0" u="none" kern="1200" dirty="0" smtClean="0"/>
            <a:t/>
          </a:r>
          <a:br>
            <a:rPr lang="en-US" sz="1900" b="0" i="0" u="none" kern="1200" dirty="0" smtClean="0"/>
          </a:br>
          <a:r>
            <a:rPr lang="he-IL" sz="1900" b="0" i="0" u="none" kern="1200" dirty="0" smtClean="0"/>
            <a:t>כך היא מאפשרת לצמח לגדול בצורה טובה ויעילה יותר.</a:t>
          </a:r>
          <a:endParaRPr lang="en-US" sz="1900" kern="1200" dirty="0"/>
        </a:p>
      </dsp:txBody>
      <dsp:txXfrm>
        <a:off x="99084" y="464200"/>
        <a:ext cx="7400059" cy="763240"/>
      </dsp:txXfrm>
    </dsp:sp>
    <dsp:sp modelId="{07CADEE2-4733-4FD1-9779-66C96AB453DA}">
      <dsp:nvSpPr>
        <dsp:cNvPr id="0" name=""/>
        <dsp:cNvSpPr/>
      </dsp:nvSpPr>
      <dsp:spPr>
        <a:xfrm>
          <a:off x="7011795" y="317182"/>
          <a:ext cx="1057275" cy="10572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261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80F22-1315-4AEB-BF0A-86AC963E6B04}">
      <dsp:nvSpPr>
        <dsp:cNvPr id="0" name=""/>
        <dsp:cNvSpPr/>
      </dsp:nvSpPr>
      <dsp:spPr>
        <a:xfrm>
          <a:off x="57794" y="1691640"/>
          <a:ext cx="7175183" cy="845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261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671370" bIns="48260" numCol="1" spcCol="1270" anchor="ctr" anchorCtr="0">
          <a:noAutofit/>
        </a:bodyPr>
        <a:lstStyle/>
        <a:p>
          <a:pPr lvl="0" algn="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1900" b="0" i="0" u="none" kern="1200" dirty="0" smtClean="0"/>
            <a:t>לפני שנכיר מערכות מסחריות, </a:t>
          </a:r>
          <a:r>
            <a:rPr lang="he-IL" sz="1900" b="1" i="0" u="none" kern="1200" dirty="0" smtClean="0"/>
            <a:t>נתכנן בעצמנו מערכת הידר</a:t>
          </a:r>
          <a:r>
            <a:rPr lang="he-IL" sz="1900" b="1" kern="1200" dirty="0" smtClean="0"/>
            <a:t>וֹפּו</a:t>
          </a:r>
          <a:r>
            <a:rPr lang="he-IL" sz="1900" b="1" i="0" u="none" kern="1200" dirty="0" smtClean="0"/>
            <a:t>נית פשוטה </a:t>
          </a:r>
          <a:r>
            <a:rPr lang="he-IL" sz="1900" b="0" i="0" u="none" kern="1200" dirty="0" smtClean="0"/>
            <a:t>שתאפשר גידול של צמח ללא אדמה, על בסיס מים בלבד.</a:t>
          </a:r>
          <a:endParaRPr lang="en-US" sz="1900" kern="1200" dirty="0"/>
        </a:p>
      </dsp:txBody>
      <dsp:txXfrm>
        <a:off x="99084" y="1732930"/>
        <a:ext cx="7092603" cy="763240"/>
      </dsp:txXfrm>
    </dsp:sp>
    <dsp:sp modelId="{ADB30363-2DF5-4F8F-9AE6-5A17B57F390D}">
      <dsp:nvSpPr>
        <dsp:cNvPr id="0" name=""/>
        <dsp:cNvSpPr/>
      </dsp:nvSpPr>
      <dsp:spPr>
        <a:xfrm>
          <a:off x="6704340" y="1585912"/>
          <a:ext cx="1057275" cy="105727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0261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11FF4-C7BC-47BF-8487-3DAE1D43D76D}">
      <dsp:nvSpPr>
        <dsp:cNvPr id="0" name=""/>
        <dsp:cNvSpPr/>
      </dsp:nvSpPr>
      <dsp:spPr>
        <a:xfrm>
          <a:off x="57794" y="2960370"/>
          <a:ext cx="7482639" cy="845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261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671370" bIns="48260" numCol="1" spcCol="1270" anchor="ctr" anchorCtr="0">
          <a:noAutofit/>
        </a:bodyPr>
        <a:lstStyle/>
        <a:p>
          <a:pPr lvl="0" algn="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1900" b="1" i="0" u="none" kern="1200" dirty="0" smtClean="0"/>
            <a:t>נתנסה בחשיבה טכנולוגית </a:t>
          </a:r>
          <a:r>
            <a:rPr lang="he-IL" sz="1900" b="0" i="0" u="none" kern="1200" dirty="0" smtClean="0"/>
            <a:t>- מציאת פתרון כתגובה לבעיה או לצורך: </a:t>
          </a:r>
          <a:r>
            <a:rPr lang="en-US" sz="1900" b="0" i="0" u="none" kern="1200" dirty="0" smtClean="0"/>
            <a:t/>
          </a:r>
          <a:br>
            <a:rPr lang="en-US" sz="1900" b="0" i="0" u="none" kern="1200" dirty="0" smtClean="0"/>
          </a:br>
          <a:r>
            <a:rPr lang="he-IL" sz="1900" b="0" i="0" u="none" kern="1200" dirty="0" smtClean="0"/>
            <a:t>כיצד המערכת שנתכנן יכולה לתת מענה לצרכים השונים של הצמח?</a:t>
          </a:r>
          <a:endParaRPr lang="en-US" sz="1900" kern="1200" dirty="0"/>
        </a:p>
      </dsp:txBody>
      <dsp:txXfrm>
        <a:off x="99084" y="3001660"/>
        <a:ext cx="7400059" cy="763240"/>
      </dsp:txXfrm>
    </dsp:sp>
    <dsp:sp modelId="{F0FFF6C5-4BF5-417B-BA5A-46E8B77F8F12}">
      <dsp:nvSpPr>
        <dsp:cNvPr id="0" name=""/>
        <dsp:cNvSpPr/>
      </dsp:nvSpPr>
      <dsp:spPr>
        <a:xfrm>
          <a:off x="7011795" y="2854642"/>
          <a:ext cx="1057275" cy="105727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0261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51123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igo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360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https://pixabay.com/pl/vectors/winda-ludzie-na-d%C3%B3%C5%82-wyci%C4%85g-44012/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214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https://pixabay.com/pl/vectors/winda-ludzie-na-d%C3%B3%C5%82-wyci%C4%85g-44012/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187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by &lt;a </a:t>
            </a:r>
            <a:r>
              <a:rPr lang="en-US" dirty="0" err="1" smtClean="0"/>
              <a:t>href</a:t>
            </a:r>
            <a:r>
              <a:rPr lang="en-US" dirty="0" smtClean="0"/>
              <a:t>="https://pixabay.com/users/41330-41330/?</a:t>
            </a:r>
            <a:r>
              <a:rPr lang="en-US" dirty="0" err="1" smtClean="0"/>
              <a:t>utm_source</a:t>
            </a:r>
            <a:r>
              <a:rPr lang="en-US" dirty="0" smtClean="0"/>
              <a:t>=</a:t>
            </a:r>
            <a:r>
              <a:rPr lang="en-US" dirty="0" err="1" smtClean="0"/>
              <a:t>link-attribution&amp;amp;utm_medium</a:t>
            </a:r>
            <a:r>
              <a:rPr lang="en-US" dirty="0" smtClean="0"/>
              <a:t>=</a:t>
            </a:r>
            <a:r>
              <a:rPr lang="en-US" dirty="0" err="1" smtClean="0"/>
              <a:t>referral&amp;amp;utm_campaign</a:t>
            </a:r>
            <a:r>
              <a:rPr lang="en-US" dirty="0" smtClean="0"/>
              <a:t>=</a:t>
            </a:r>
            <a:r>
              <a:rPr lang="en-US" dirty="0" err="1" smtClean="0"/>
              <a:t>image&amp;amp;utm_content</a:t>
            </a:r>
            <a:r>
              <a:rPr lang="en-US" dirty="0" smtClean="0"/>
              <a:t>=1554321"&gt;41330&lt;/a&gt; from &lt;a </a:t>
            </a:r>
            <a:r>
              <a:rPr lang="en-US" dirty="0" err="1" smtClean="0"/>
              <a:t>href</a:t>
            </a:r>
            <a:r>
              <a:rPr lang="en-US" dirty="0" smtClean="0"/>
              <a:t>="https://pixabay.com/?</a:t>
            </a:r>
            <a:r>
              <a:rPr lang="en-US" dirty="0" err="1" smtClean="0"/>
              <a:t>utm_source</a:t>
            </a:r>
            <a:r>
              <a:rPr lang="en-US" dirty="0" smtClean="0"/>
              <a:t>=</a:t>
            </a:r>
            <a:r>
              <a:rPr lang="en-US" dirty="0" err="1" smtClean="0"/>
              <a:t>link-attribution&amp;amp;utm_medium</a:t>
            </a:r>
            <a:r>
              <a:rPr lang="en-US" dirty="0" smtClean="0"/>
              <a:t>=</a:t>
            </a:r>
            <a:r>
              <a:rPr lang="en-US" dirty="0" err="1" smtClean="0"/>
              <a:t>referral&amp;amp;utm_campaign</a:t>
            </a:r>
            <a:r>
              <a:rPr lang="en-US" dirty="0" smtClean="0"/>
              <a:t>=</a:t>
            </a:r>
            <a:r>
              <a:rPr lang="en-US" dirty="0" err="1" smtClean="0"/>
              <a:t>image&amp;amp;utm_content</a:t>
            </a:r>
            <a:r>
              <a:rPr lang="en-US" dirty="0" smtClean="0"/>
              <a:t>=1554321"&gt;</a:t>
            </a:r>
            <a:r>
              <a:rPr lang="en-US" dirty="0" err="1" smtClean="0"/>
              <a:t>Pixabay</a:t>
            </a:r>
            <a:r>
              <a:rPr lang="en-US" dirty="0" smtClean="0"/>
              <a:t>&lt;/a&gt;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97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by &lt;a </a:t>
            </a:r>
            <a:r>
              <a:rPr lang="en-US" dirty="0" err="1" smtClean="0"/>
              <a:t>href</a:t>
            </a:r>
            <a:r>
              <a:rPr lang="en-US" dirty="0" smtClean="0"/>
              <a:t>="https://pixabay.com/users/41330-41330/?</a:t>
            </a:r>
            <a:r>
              <a:rPr lang="en-US" dirty="0" err="1" smtClean="0"/>
              <a:t>utm_source</a:t>
            </a:r>
            <a:r>
              <a:rPr lang="en-US" dirty="0" smtClean="0"/>
              <a:t>=</a:t>
            </a:r>
            <a:r>
              <a:rPr lang="en-US" dirty="0" err="1" smtClean="0"/>
              <a:t>link-attribution&amp;amp;utm_medium</a:t>
            </a:r>
            <a:r>
              <a:rPr lang="en-US" dirty="0" smtClean="0"/>
              <a:t>=</a:t>
            </a:r>
            <a:r>
              <a:rPr lang="en-US" dirty="0" err="1" smtClean="0"/>
              <a:t>referral&amp;amp;utm_campaign</a:t>
            </a:r>
            <a:r>
              <a:rPr lang="en-US" dirty="0" smtClean="0"/>
              <a:t>=</a:t>
            </a:r>
            <a:r>
              <a:rPr lang="en-US" dirty="0" err="1" smtClean="0"/>
              <a:t>image&amp;amp;utm_content</a:t>
            </a:r>
            <a:r>
              <a:rPr lang="en-US" dirty="0" smtClean="0"/>
              <a:t>=1554321"&gt;41330&lt;/a&gt; from &lt;a </a:t>
            </a:r>
            <a:r>
              <a:rPr lang="en-US" dirty="0" err="1" smtClean="0"/>
              <a:t>href</a:t>
            </a:r>
            <a:r>
              <a:rPr lang="en-US" dirty="0" smtClean="0"/>
              <a:t>="https://pixabay.com/?</a:t>
            </a:r>
            <a:r>
              <a:rPr lang="en-US" dirty="0" err="1" smtClean="0"/>
              <a:t>utm_source</a:t>
            </a:r>
            <a:r>
              <a:rPr lang="en-US" dirty="0" smtClean="0"/>
              <a:t>=</a:t>
            </a:r>
            <a:r>
              <a:rPr lang="en-US" dirty="0" err="1" smtClean="0"/>
              <a:t>link-attribution&amp;amp;utm_medium</a:t>
            </a:r>
            <a:r>
              <a:rPr lang="en-US" dirty="0" smtClean="0"/>
              <a:t>=</a:t>
            </a:r>
            <a:r>
              <a:rPr lang="en-US" dirty="0" err="1" smtClean="0"/>
              <a:t>referral&amp;amp;utm_campaign</a:t>
            </a:r>
            <a:r>
              <a:rPr lang="en-US" dirty="0" smtClean="0"/>
              <a:t>=</a:t>
            </a:r>
            <a:r>
              <a:rPr lang="en-US" dirty="0" err="1" smtClean="0"/>
              <a:t>image&amp;amp;utm_content</a:t>
            </a:r>
            <a:r>
              <a:rPr lang="en-US" dirty="0" smtClean="0"/>
              <a:t>=1554321"&gt;</a:t>
            </a:r>
            <a:r>
              <a:rPr lang="en-US" dirty="0" err="1" smtClean="0"/>
              <a:t>Pixabay</a:t>
            </a:r>
            <a:r>
              <a:rPr lang="en-US" dirty="0" smtClean="0"/>
              <a:t>&lt;/a&gt;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559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by &lt;a </a:t>
            </a:r>
            <a:r>
              <a:rPr lang="en-US" dirty="0" err="1" smtClean="0"/>
              <a:t>href</a:t>
            </a:r>
            <a:r>
              <a:rPr lang="en-US" dirty="0" smtClean="0"/>
              <a:t>="https://pixabay.com/users/naidokdin-4738486/?</a:t>
            </a:r>
            <a:r>
              <a:rPr lang="en-US" dirty="0" err="1" smtClean="0"/>
              <a:t>utm_source</a:t>
            </a:r>
            <a:r>
              <a:rPr lang="en-US" dirty="0" smtClean="0"/>
              <a:t>=</a:t>
            </a:r>
            <a:r>
              <a:rPr lang="en-US" dirty="0" err="1" smtClean="0"/>
              <a:t>link-attribution&amp;amp;utm_medium</a:t>
            </a:r>
            <a:r>
              <a:rPr lang="en-US" dirty="0" smtClean="0"/>
              <a:t>=</a:t>
            </a:r>
            <a:r>
              <a:rPr lang="en-US" dirty="0" err="1" smtClean="0"/>
              <a:t>referral&amp;amp;utm_campaign</a:t>
            </a:r>
            <a:r>
              <a:rPr lang="en-US" dirty="0" smtClean="0"/>
              <a:t>=</a:t>
            </a:r>
            <a:r>
              <a:rPr lang="en-US" dirty="0" err="1" smtClean="0"/>
              <a:t>image&amp;amp;utm_content</a:t>
            </a:r>
            <a:r>
              <a:rPr lang="en-US" dirty="0" smtClean="0"/>
              <a:t>=2139526"&gt;</a:t>
            </a:r>
            <a:r>
              <a:rPr lang="en-US" dirty="0" err="1" smtClean="0"/>
              <a:t>Jatuphon</a:t>
            </a:r>
            <a:r>
              <a:rPr lang="en-US" dirty="0" smtClean="0"/>
              <a:t> </a:t>
            </a:r>
            <a:r>
              <a:rPr lang="en-US" dirty="0" err="1" smtClean="0"/>
              <a:t>Buraphon</a:t>
            </a:r>
            <a:r>
              <a:rPr lang="en-US" dirty="0" smtClean="0"/>
              <a:t>&lt;/a&gt; from &lt;a </a:t>
            </a:r>
            <a:r>
              <a:rPr lang="en-US" dirty="0" err="1" smtClean="0"/>
              <a:t>href</a:t>
            </a:r>
            <a:r>
              <a:rPr lang="en-US" dirty="0" smtClean="0"/>
              <a:t>="https://pixabay.com/?</a:t>
            </a:r>
            <a:r>
              <a:rPr lang="en-US" dirty="0" err="1" smtClean="0"/>
              <a:t>utm_source</a:t>
            </a:r>
            <a:r>
              <a:rPr lang="en-US" dirty="0" smtClean="0"/>
              <a:t>=</a:t>
            </a:r>
            <a:r>
              <a:rPr lang="en-US" dirty="0" err="1" smtClean="0"/>
              <a:t>link-attribution&amp;amp;utm_medium</a:t>
            </a:r>
            <a:r>
              <a:rPr lang="en-US" dirty="0" smtClean="0"/>
              <a:t>=</a:t>
            </a:r>
            <a:r>
              <a:rPr lang="en-US" dirty="0" err="1" smtClean="0"/>
              <a:t>referral&amp;amp;utm_campaign</a:t>
            </a:r>
            <a:r>
              <a:rPr lang="en-US" dirty="0" smtClean="0"/>
              <a:t>=</a:t>
            </a:r>
            <a:r>
              <a:rPr lang="en-US" dirty="0" err="1" smtClean="0"/>
              <a:t>image&amp;amp;utm_content</a:t>
            </a:r>
            <a:r>
              <a:rPr lang="en-US" dirty="0" smtClean="0"/>
              <a:t>=2139526"&gt;</a:t>
            </a:r>
            <a:r>
              <a:rPr lang="en-US" dirty="0" err="1" smtClean="0"/>
              <a:t>Pixabay</a:t>
            </a:r>
            <a:r>
              <a:rPr lang="en-US" dirty="0" smtClean="0"/>
              <a:t>&lt;/a&gt;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6854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by &lt;a </a:t>
            </a:r>
            <a:r>
              <a:rPr lang="en-US" dirty="0" err="1" smtClean="0"/>
              <a:t>href</a:t>
            </a:r>
            <a:r>
              <a:rPr lang="en-US" dirty="0" smtClean="0"/>
              <a:t>="https://pixabay.com/users/naidokdin-4738486/?</a:t>
            </a:r>
            <a:r>
              <a:rPr lang="en-US" dirty="0" err="1" smtClean="0"/>
              <a:t>utm_source</a:t>
            </a:r>
            <a:r>
              <a:rPr lang="en-US" dirty="0" smtClean="0"/>
              <a:t>=</a:t>
            </a:r>
            <a:r>
              <a:rPr lang="en-US" dirty="0" err="1" smtClean="0"/>
              <a:t>link-attribution&amp;amp;utm_medium</a:t>
            </a:r>
            <a:r>
              <a:rPr lang="en-US" dirty="0" smtClean="0"/>
              <a:t>=</a:t>
            </a:r>
            <a:r>
              <a:rPr lang="en-US" dirty="0" err="1" smtClean="0"/>
              <a:t>referral&amp;amp;utm_campaign</a:t>
            </a:r>
            <a:r>
              <a:rPr lang="en-US" dirty="0" smtClean="0"/>
              <a:t>=</a:t>
            </a:r>
            <a:r>
              <a:rPr lang="en-US" dirty="0" err="1" smtClean="0"/>
              <a:t>image&amp;amp;utm_content</a:t>
            </a:r>
            <a:r>
              <a:rPr lang="en-US" dirty="0" smtClean="0"/>
              <a:t>=2139526"&gt;</a:t>
            </a:r>
            <a:r>
              <a:rPr lang="en-US" dirty="0" err="1" smtClean="0"/>
              <a:t>Jatuphon</a:t>
            </a:r>
            <a:r>
              <a:rPr lang="en-US" dirty="0" smtClean="0"/>
              <a:t> </a:t>
            </a:r>
            <a:r>
              <a:rPr lang="en-US" dirty="0" err="1" smtClean="0"/>
              <a:t>Buraphon</a:t>
            </a:r>
            <a:r>
              <a:rPr lang="en-US" dirty="0" smtClean="0"/>
              <a:t>&lt;/a&gt; from &lt;a </a:t>
            </a:r>
            <a:r>
              <a:rPr lang="en-US" dirty="0" err="1" smtClean="0"/>
              <a:t>href</a:t>
            </a:r>
            <a:r>
              <a:rPr lang="en-US" dirty="0" smtClean="0"/>
              <a:t>="https://pixabay.com/?</a:t>
            </a:r>
            <a:r>
              <a:rPr lang="en-US" dirty="0" err="1" smtClean="0"/>
              <a:t>utm_source</a:t>
            </a:r>
            <a:r>
              <a:rPr lang="en-US" dirty="0" smtClean="0"/>
              <a:t>=</a:t>
            </a:r>
            <a:r>
              <a:rPr lang="en-US" dirty="0" err="1" smtClean="0"/>
              <a:t>link-attribution&amp;amp;utm_medium</a:t>
            </a:r>
            <a:r>
              <a:rPr lang="en-US" dirty="0" smtClean="0"/>
              <a:t>=</a:t>
            </a:r>
            <a:r>
              <a:rPr lang="en-US" dirty="0" err="1" smtClean="0"/>
              <a:t>referral&amp;amp;utm_campaign</a:t>
            </a:r>
            <a:r>
              <a:rPr lang="en-US" dirty="0" smtClean="0"/>
              <a:t>=</a:t>
            </a:r>
            <a:r>
              <a:rPr lang="en-US" dirty="0" err="1" smtClean="0"/>
              <a:t>image&amp;amp;utm_content</a:t>
            </a:r>
            <a:r>
              <a:rPr lang="en-US" dirty="0" smtClean="0"/>
              <a:t>=2139526"&gt;</a:t>
            </a:r>
            <a:r>
              <a:rPr lang="en-US" dirty="0" err="1" smtClean="0"/>
              <a:t>Pixabay</a:t>
            </a:r>
            <a:r>
              <a:rPr lang="en-US" dirty="0" smtClean="0"/>
              <a:t>&lt;/a&gt;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46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49913-1ED4-42CF-A765-14932E9CC7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0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0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6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קיימת</a:t>
            </a:r>
            <a:r>
              <a:rPr lang="he-IL" baseline="0" dirty="0" smtClean="0"/>
              <a:t> באתר פעילות מתוקשבת: "מהם תפקידי האדמה?"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https://campus.ort.org.il/mod/hvp/view.php?id=125363</a:t>
            </a:r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16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קיימת</a:t>
            </a:r>
            <a:r>
              <a:rPr lang="he-IL" baseline="0" dirty="0" smtClean="0"/>
              <a:t> באתר פעילות מתוקשבת: "מהם תפקידי האדמה?"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https://campus.ort.org.il/mod/hvp/view.php?id=125363</a:t>
            </a:r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640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Credit: ESA/Rosetta/</a:t>
            </a:r>
            <a:r>
              <a:rPr lang="en-US" sz="1200" b="0" i="1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NavCam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– </a:t>
            </a:r>
            <a:r>
              <a:rPr lang="en-US" sz="1200" b="0" i="1" u="sng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CC BY-SA IGO 3.0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863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קרדיט: </a:t>
            </a:r>
            <a:r>
              <a:rPr lang="en-US" sz="1200" b="1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ESA/Alexander </a:t>
            </a:r>
            <a:r>
              <a:rPr lang="en-US" sz="1200" b="1" i="1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Gerst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095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קרדיט: </a:t>
            </a:r>
            <a:r>
              <a:rPr lang="en-US" sz="1200" b="1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ESA/Alexander </a:t>
            </a:r>
            <a:r>
              <a:rPr lang="en-US" sz="1200" b="1" i="1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Gerst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032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https://pixabay.com/pl/vectors/winda-ludzie-na-d%C3%B3%C5%82-wyci%C4%85g-44012/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91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" y="-67111"/>
            <a:ext cx="2595714" cy="5872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schemeClr val="tx1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595715" y="-8053"/>
            <a:ext cx="6548285" cy="5813542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040" y="1122363"/>
            <a:ext cx="513616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2040" y="3602038"/>
            <a:ext cx="467896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083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5424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2395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-1185"/>
            <a:ext cx="9144000" cy="580667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schemeClr val="tx1"/>
              </a:solidFill>
            </a:endParaRPr>
          </a:p>
        </p:txBody>
      </p:sp>
      <p:sp>
        <p:nvSpPr>
          <p:cNvPr id="29" name="כותרת 3"/>
          <p:cNvSpPr>
            <a:spLocks noGrp="1"/>
          </p:cNvSpPr>
          <p:nvPr>
            <p:ph type="ctrTitle"/>
          </p:nvPr>
        </p:nvSpPr>
        <p:spPr>
          <a:xfrm>
            <a:off x="685800" y="2016832"/>
            <a:ext cx="7772400" cy="1650799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0" name="כותרת משנה 4"/>
          <p:cNvSpPr>
            <a:spLocks noGrp="1"/>
          </p:cNvSpPr>
          <p:nvPr>
            <p:ph type="subTitle" idx="1"/>
          </p:nvPr>
        </p:nvSpPr>
        <p:spPr>
          <a:xfrm>
            <a:off x="685800" y="3867179"/>
            <a:ext cx="7772400" cy="61741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משנה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49606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" y="-1185"/>
            <a:ext cx="2170652" cy="560743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schemeClr val="tx1"/>
              </a:solidFill>
            </a:endParaRPr>
          </a:p>
        </p:txBody>
      </p:sp>
      <p:sp>
        <p:nvSpPr>
          <p:cNvPr id="29" name="כותרת 3"/>
          <p:cNvSpPr>
            <a:spLocks noGrp="1"/>
          </p:cNvSpPr>
          <p:nvPr>
            <p:ph type="ctrTitle"/>
          </p:nvPr>
        </p:nvSpPr>
        <p:spPr>
          <a:xfrm>
            <a:off x="685800" y="2346178"/>
            <a:ext cx="7772400" cy="1818860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0" name="כותרת משנה 4"/>
          <p:cNvSpPr>
            <a:spLocks noGrp="1"/>
          </p:cNvSpPr>
          <p:nvPr>
            <p:ph type="subTitle" idx="1"/>
          </p:nvPr>
        </p:nvSpPr>
        <p:spPr>
          <a:xfrm>
            <a:off x="685800" y="4979507"/>
            <a:ext cx="7772400" cy="536713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26163"/>
                </a:solidFill>
              </a:defRPr>
            </a:lvl1pPr>
          </a:lstStyle>
          <a:p>
            <a:r>
              <a:rPr lang="he-IL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2170653" y="0"/>
            <a:ext cx="6973349" cy="5606250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6023857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1" y="-67111"/>
            <a:ext cx="2595714" cy="5872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buClrTx/>
              <a:buFontTx/>
              <a:buNone/>
            </a:pPr>
            <a:endParaRPr lang="he-IL" sz="1013" kern="1200">
              <a:solidFill>
                <a:prstClr val="black"/>
              </a:solidFill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2595716" y="-8053"/>
            <a:ext cx="6548285" cy="5813542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041" y="1122363"/>
            <a:ext cx="513616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2041" y="3602038"/>
            <a:ext cx="467896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56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00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661116"/>
            <a:ext cx="7886700" cy="2852737"/>
          </a:xfrm>
        </p:spPr>
        <p:txBody>
          <a:bodyPr anchor="b">
            <a:normAutofit/>
          </a:bodyPr>
          <a:lstStyle>
            <a:lvl1pPr>
              <a:defRPr sz="33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50" y="361634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02616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97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24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63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0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293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83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77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15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E922-ACC9-42A5-96BB-DA7A45AE33D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21 יולי 22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Developed by ORT Israel R&amp;D Team © all rights reserved 2021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0F9-1689-4ABC-97B5-36C8CA40E46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95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06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-1185"/>
            <a:ext cx="9144000" cy="580667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buClrTx/>
              <a:buFontTx/>
              <a:buNone/>
            </a:pPr>
            <a:endParaRPr lang="he-IL" sz="1013" kern="1200">
              <a:solidFill>
                <a:prstClr val="black"/>
              </a:solidFill>
            </a:endParaRPr>
          </a:p>
        </p:txBody>
      </p:sp>
      <p:sp>
        <p:nvSpPr>
          <p:cNvPr id="29" name="כותרת 3"/>
          <p:cNvSpPr>
            <a:spLocks noGrp="1"/>
          </p:cNvSpPr>
          <p:nvPr>
            <p:ph type="ctrTitle"/>
          </p:nvPr>
        </p:nvSpPr>
        <p:spPr>
          <a:xfrm>
            <a:off x="685800" y="2016834"/>
            <a:ext cx="7772400" cy="1650799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כותרת ראשית</a:t>
            </a:r>
            <a:endParaRPr lang="he-IL" dirty="0"/>
          </a:p>
        </p:txBody>
      </p:sp>
      <p:sp>
        <p:nvSpPr>
          <p:cNvPr id="30" name="כותרת משנה 4"/>
          <p:cNvSpPr>
            <a:spLocks noGrp="1"/>
          </p:cNvSpPr>
          <p:nvPr>
            <p:ph type="subTitle" idx="1"/>
          </p:nvPr>
        </p:nvSpPr>
        <p:spPr>
          <a:xfrm>
            <a:off x="685800" y="3867179"/>
            <a:ext cx="7772400" cy="61741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כותרת משנה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7154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 userDrawn="1"/>
        </p:nvSpPr>
        <p:spPr>
          <a:xfrm>
            <a:off x="1" y="-1185"/>
            <a:ext cx="2170652" cy="560743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buClrTx/>
              <a:buFontTx/>
              <a:buNone/>
            </a:pPr>
            <a:endParaRPr lang="he-IL" sz="1013" kern="1200">
              <a:solidFill>
                <a:prstClr val="black"/>
              </a:solidFill>
            </a:endParaRPr>
          </a:p>
        </p:txBody>
      </p:sp>
      <p:sp>
        <p:nvSpPr>
          <p:cNvPr id="29" name="כותרת 3"/>
          <p:cNvSpPr>
            <a:spLocks noGrp="1"/>
          </p:cNvSpPr>
          <p:nvPr>
            <p:ph type="ctrTitle"/>
          </p:nvPr>
        </p:nvSpPr>
        <p:spPr>
          <a:xfrm>
            <a:off x="685800" y="2346178"/>
            <a:ext cx="7772400" cy="1818860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כותרת ראשית</a:t>
            </a:r>
            <a:endParaRPr lang="he-IL" dirty="0"/>
          </a:p>
        </p:txBody>
      </p:sp>
      <p:sp>
        <p:nvSpPr>
          <p:cNvPr id="30" name="כותרת משנה 4"/>
          <p:cNvSpPr>
            <a:spLocks noGrp="1"/>
          </p:cNvSpPr>
          <p:nvPr>
            <p:ph type="subTitle" idx="1"/>
          </p:nvPr>
        </p:nvSpPr>
        <p:spPr>
          <a:xfrm>
            <a:off x="685800" y="4979509"/>
            <a:ext cx="7772400" cy="536713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26163"/>
                </a:solidFill>
              </a:defRPr>
            </a:lvl1pPr>
          </a:lstStyle>
          <a:p>
            <a:r>
              <a:rPr lang="he-IL" dirty="0" smtClean="0"/>
              <a:t>כותרת משנה</a:t>
            </a:r>
            <a:endParaRPr lang="he-IL" dirty="0"/>
          </a:p>
        </p:txBody>
      </p:sp>
      <p:sp>
        <p:nvSpPr>
          <p:cNvPr id="7" name="מלבן 6"/>
          <p:cNvSpPr/>
          <p:nvPr userDrawn="1"/>
        </p:nvSpPr>
        <p:spPr>
          <a:xfrm>
            <a:off x="2170654" y="0"/>
            <a:ext cx="6973349" cy="5606250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buFontTx/>
              <a:buNone/>
            </a:pPr>
            <a:endParaRPr lang="en-US" sz="1013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3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661115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50" y="3616341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2616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1207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6094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152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2378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6848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5925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1508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3" y="-28762"/>
            <a:ext cx="628648" cy="5834250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schemeClr val="tx1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528739" y="-28762"/>
            <a:ext cx="8615261" cy="5834250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09963"/>
            <a:ext cx="8141311" cy="115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0310"/>
            <a:ext cx="8128000" cy="422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7703" y="5891806"/>
            <a:ext cx="1067276" cy="7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65" y="5921916"/>
            <a:ext cx="1317596" cy="68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2003" y="5924937"/>
            <a:ext cx="1421545" cy="73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69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26163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657">
          <p15:clr>
            <a:srgbClr val="F26B43"/>
          </p15:clr>
        </p15:guide>
        <p15:guide id="2" pos="55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3" y="-251670"/>
            <a:ext cx="628648" cy="6057158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buClrTx/>
              <a:buFontTx/>
              <a:buNone/>
            </a:pPr>
            <a:endParaRPr lang="he-IL" sz="1013" kern="1200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528740" y="-28762"/>
            <a:ext cx="8615261" cy="5834250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09965"/>
            <a:ext cx="8141311" cy="115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0312"/>
            <a:ext cx="8128000" cy="422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>
              <a:buClrTx/>
              <a:buFontTx/>
              <a:buNone/>
            </a:pPr>
            <a:fld id="{C764DE79-268F-4C1A-8933-263129D2AF90}" type="datetimeFigureOut"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rtl="1">
                <a:buClrTx/>
                <a:buFontTx/>
                <a:buNone/>
              </a:pPr>
              <a:t>7/21/2022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>
              <a:buClrTx/>
              <a:buFontTx/>
              <a:buNone/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>
              <a:buClrTx/>
              <a:buFontTx/>
              <a:buNone/>
            </a:pPr>
            <a:fld id="{48F63A3B-78C7-47BE-AE5E-E10140E04643}" type="slidenum"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rtl="1">
                <a:buClrTx/>
                <a:buFontTx/>
                <a:buNone/>
              </a:pPr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703" y="5891806"/>
            <a:ext cx="1067276" cy="7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54" y="5921916"/>
            <a:ext cx="1317596" cy="68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004" y="5924939"/>
            <a:ext cx="1421545" cy="73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5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26163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3657">
          <p15:clr>
            <a:srgbClr val="F26B43"/>
          </p15:clr>
        </p15:guide>
        <p15:guide id="4294967295" pos="55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pixabay.com/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32399483@N05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flickr.com/photos/25802865@N0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2995765" y="2029523"/>
            <a:ext cx="5508897" cy="107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ct val="100000"/>
              <a:buFont typeface="Arial"/>
              <a:buNone/>
            </a:pPr>
            <a:r>
              <a:rPr lang="he-IL" dirty="0" smtClean="0"/>
              <a:t>לגדול בלי אדמה</a:t>
            </a:r>
            <a:endParaRPr dirty="0"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2585026" y="3270811"/>
            <a:ext cx="5919636" cy="95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spcBef>
                <a:spcPts val="0"/>
              </a:spcBef>
              <a:buSzPts val="2400"/>
            </a:pPr>
            <a:r>
              <a:rPr lang="he-IL" b="1" dirty="0" smtClean="0"/>
              <a:t>הכרות עם מערכות גידול הידר</a:t>
            </a:r>
            <a:r>
              <a:rPr lang="he-IL" b="1" dirty="0"/>
              <a:t>וֹפּוֹניוֹ</a:t>
            </a:r>
            <a:r>
              <a:rPr lang="he-IL" b="1" dirty="0" smtClean="0"/>
              <a:t>ת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חוקרים </a:t>
            </a:r>
            <a:r>
              <a:rPr lang="he-IL" dirty="0"/>
              <a:t>מ</a:t>
            </a:r>
            <a:r>
              <a:rPr lang="he-IL" dirty="0" smtClean="0"/>
              <a:t>ערכות הידר</a:t>
            </a:r>
            <a:r>
              <a:rPr lang="he-IL" dirty="0"/>
              <a:t>וֹפּוֹניוֹ</a:t>
            </a:r>
            <a:r>
              <a:rPr lang="he-IL" dirty="0" smtClean="0"/>
              <a:t>ת בדרך למאדים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2000" dirty="0" smtClean="0"/>
              <a:t>נצא כעת למסע בזמן...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2000" dirty="0"/>
              <a:t>השנה היא 2035 ואתם נשלחים לעבוד במושבת החלל במאדים.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 smtClean="0"/>
              <a:t>המסע </a:t>
            </a:r>
            <a:r>
              <a:rPr lang="he-IL" sz="2000" dirty="0"/>
              <a:t>למאדים (וגם המסע בחזרה) אורך חצי שנה בחללית, והשהות שלכם במאדים מתוכננת להיות כמה שנים.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מה אתם </a:t>
            </a:r>
            <a:r>
              <a:rPr lang="he-IL" sz="2000" dirty="0"/>
              <a:t>ושאר הצוות תאכלו?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אין </a:t>
            </a:r>
            <a:r>
              <a:rPr lang="he-IL" sz="2000" dirty="0"/>
              <a:t>ספק שחשוב, גם מבחינה פסיכולוגית וגם מבחינה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בריאותית</a:t>
            </a:r>
            <a:r>
              <a:rPr lang="he-IL" sz="2000" dirty="0"/>
              <a:t>, לצרוך ירקות ופירות טריים. יחד עם זאת,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לא </a:t>
            </a:r>
            <a:r>
              <a:rPr lang="he-IL" sz="2000" dirty="0"/>
              <a:t>ניתן לספק אספקה טרייה מכדור הארץ לא לחללית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ולא </a:t>
            </a:r>
            <a:r>
              <a:rPr lang="he-IL" sz="2000" dirty="0"/>
              <a:t>למאדים.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האם </a:t>
            </a:r>
            <a:r>
              <a:rPr lang="he-IL" sz="2000" dirty="0"/>
              <a:t>תוכלו לגדל ירקות ופירות בחלל?</a:t>
            </a:r>
            <a:r>
              <a:rPr lang="he-IL" sz="2000" b="1" i="1" dirty="0"/>
              <a:t> </a:t>
            </a:r>
            <a:endParaRPr lang="he-IL" sz="2000" dirty="0"/>
          </a:p>
          <a:p>
            <a:pPr marL="0" indent="0">
              <a:lnSpc>
                <a:spcPct val="100000"/>
              </a:lnSpc>
              <a:buNone/>
            </a:pPr>
            <a:r>
              <a:rPr lang="he-IL" sz="2000" dirty="0"/>
              <a:t/>
            </a:r>
            <a:br>
              <a:rPr lang="he-IL" sz="2000" dirty="0"/>
            </a:br>
            <a:endParaRPr lang="en-US" sz="2000" dirty="0"/>
          </a:p>
        </p:txBody>
      </p:sp>
      <p:pic>
        <p:nvPicPr>
          <p:cNvPr id="1026" name="Picture 2" descr="מאדים כפי שצולם מוויקינג 1 ב־22 בפברואר 19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4" y="3075709"/>
            <a:ext cx="2689955" cy="26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8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חוקרים מערכות הידרוֹפּוֹניוֹת </a:t>
            </a:r>
            <a:r>
              <a:rPr lang="he-IL" dirty="0" smtClean="0"/>
              <a:t>בדרך </a:t>
            </a:r>
            <a:r>
              <a:rPr lang="he-IL" dirty="0"/>
              <a:t>למאדים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he-IL" dirty="0"/>
              <a:t>האם </a:t>
            </a:r>
            <a:r>
              <a:rPr lang="he-IL" dirty="0" smtClean="0"/>
              <a:t>ניתן לגדל צמחי מאכל בחלל?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/>
              <a:t>מסתבר שכן!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כבר </a:t>
            </a:r>
            <a:r>
              <a:rPr lang="he-IL" dirty="0"/>
              <a:t>כיום הצוות בתחנת החלל הבינלאומית </a:t>
            </a:r>
            <a:r>
              <a:rPr lang="he-IL" dirty="0" smtClean="0"/>
              <a:t>הצליח לגדל חסה </a:t>
            </a:r>
            <a:r>
              <a:rPr lang="he-IL" dirty="0" err="1" smtClean="0"/>
              <a:t>וקייל</a:t>
            </a:r>
            <a:r>
              <a:rPr lang="he-IL" dirty="0" smtClean="0"/>
              <a:t> ולאכול אותם בסלט.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 smtClean="0"/>
              <a:t>בתחנת </a:t>
            </a:r>
            <a:r>
              <a:rPr lang="he-IL" dirty="0"/>
              <a:t>החלל הצליחו גם לגדל במסגרת ניסוי </a:t>
            </a:r>
            <a:r>
              <a:rPr lang="he-IL" dirty="0" smtClean="0"/>
              <a:t>גם חיטה </a:t>
            </a:r>
            <a:r>
              <a:rPr lang="he-IL" dirty="0"/>
              <a:t>מיניאטורית. </a:t>
            </a:r>
            <a:endParaRPr lang="he-IL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he-IL" dirty="0" smtClean="0"/>
              <a:t>סין </a:t>
            </a:r>
            <a:r>
              <a:rPr lang="he-IL" dirty="0"/>
              <a:t>כבר הצליחה להנביט צמחים על הירח בסביבה סגורה ומוגנת בתוך החללית שהביאה לשם את הזרעים. </a:t>
            </a:r>
            <a:endParaRPr lang="he-IL" dirty="0"/>
          </a:p>
          <a:p>
            <a:pPr marL="0" indent="0">
              <a:lnSpc>
                <a:spcPct val="100000"/>
              </a:lnSpc>
              <a:buNone/>
            </a:pPr>
            <a:r>
              <a:rPr lang="he-IL" dirty="0"/>
              <a:t>אך האדמה במאדים אינה מתאימה לגידול </a:t>
            </a:r>
            <a:r>
              <a:rPr lang="he-IL" dirty="0" smtClean="0"/>
              <a:t>צמחים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- חסרים </a:t>
            </a:r>
            <a:r>
              <a:rPr lang="he-IL" dirty="0"/>
              <a:t>בה מינרלים חשובים ונמצאים בה </a:t>
            </a:r>
            <a:r>
              <a:rPr lang="he-IL" dirty="0" smtClean="0"/>
              <a:t>חומרים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המזיקים לצמחים.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dirty="0" smtClean="0"/>
              <a:t>כאן </a:t>
            </a:r>
            <a:r>
              <a:rPr lang="he-IL" dirty="0"/>
              <a:t>ההידרופוניקה מגיעה לעזרתנו.</a:t>
            </a:r>
            <a:endParaRPr lang="he-IL" dirty="0"/>
          </a:p>
          <a:p>
            <a:pPr marL="0" indent="0">
              <a:lnSpc>
                <a:spcPct val="100000"/>
              </a:lnSpc>
              <a:buNone/>
            </a:pPr>
            <a:r>
              <a:rPr lang="he-IL" dirty="0"/>
              <a:t/>
            </a:r>
            <a:br>
              <a:rPr lang="he-IL" dirty="0"/>
            </a:br>
            <a:endParaRPr lang="en-US" dirty="0"/>
          </a:p>
        </p:txBody>
      </p:sp>
      <p:pic>
        <p:nvPicPr>
          <p:cNvPr id="2050" name="Picture 2" descr="https://lh6.googleusercontent.com/CrjEhuGucVrRa58QvNhgCPwoaO4_Z5FcHTTZZ2PeUAKQlThDjXdkw76v6hqRnyBUAeHWWOR-sF9f9GYXB9gPPPogkl3iV2mz8RhGoSac3Aj-lvLmbEMmEvcJnnngg1BO_2d9W79LllIR-bWm1Dnaz5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6" y="3387436"/>
            <a:ext cx="3572924" cy="23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5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חוקרים מערכות הידרוֹפּוֹניוֹת </a:t>
            </a:r>
            <a:r>
              <a:rPr lang="he-IL" dirty="0" smtClean="0"/>
              <a:t>בדרך </a:t>
            </a:r>
            <a:r>
              <a:rPr lang="he-IL" dirty="0"/>
              <a:t>למאדים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he-IL" b="1" dirty="0" smtClean="0"/>
              <a:t>משימה בקבוצות: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/>
              <a:t>כל קבוצה הוא </a:t>
            </a:r>
            <a:r>
              <a:rPr lang="he-IL" dirty="0" smtClean="0"/>
              <a:t>תייצג צוות </a:t>
            </a:r>
            <a:r>
              <a:rPr lang="he-IL" dirty="0"/>
              <a:t>שאחראי על </a:t>
            </a:r>
            <a:r>
              <a:rPr lang="he-IL" dirty="0"/>
              <a:t>מערכות גידול </a:t>
            </a:r>
            <a:r>
              <a:rPr lang="he-IL" dirty="0" smtClean="0"/>
              <a:t>הידרופוניות המיועדות לחלל. 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/>
              <a:t>ה</a:t>
            </a:r>
            <a:r>
              <a:rPr lang="he-IL" dirty="0" smtClean="0"/>
              <a:t>קבוצה </a:t>
            </a:r>
            <a:r>
              <a:rPr lang="he-IL" dirty="0"/>
              <a:t>צריכה </a:t>
            </a:r>
            <a:r>
              <a:rPr lang="he-IL" b="1" dirty="0"/>
              <a:t>לחקור מערכת הידרופונית </a:t>
            </a:r>
            <a:r>
              <a:rPr lang="he-IL" dirty="0" smtClean="0"/>
              <a:t>שונה – המאפיינים והיתרונות שלה.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 smtClean="0"/>
              <a:t>על הקבוצה </a:t>
            </a:r>
            <a:r>
              <a:rPr lang="he-IL" b="1" dirty="0" smtClean="0"/>
              <a:t>להכין </a:t>
            </a:r>
            <a:r>
              <a:rPr lang="he-IL" b="1" dirty="0" err="1"/>
              <a:t>פיץ</a:t>
            </a:r>
            <a:r>
              <a:rPr lang="he-IL" b="1" dirty="0"/>
              <a:t>' מעלית </a:t>
            </a:r>
            <a:r>
              <a:rPr lang="he-IL" dirty="0"/>
              <a:t>(נאום של דקה - כזמן הנסיעה במעלית),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בעזרתו </a:t>
            </a:r>
            <a:r>
              <a:rPr lang="he-IL" dirty="0"/>
              <a:t>תוכל </a:t>
            </a:r>
            <a:r>
              <a:rPr lang="he-IL" dirty="0" smtClean="0"/>
              <a:t>לשכנע </a:t>
            </a:r>
            <a:r>
              <a:rPr lang="he-IL" dirty="0"/>
              <a:t>את מנהלי המשלחת למאדים להשתמש במערכת </a:t>
            </a:r>
            <a:r>
              <a:rPr lang="he-IL" dirty="0" smtClean="0"/>
              <a:t>אותה חקרה.</a:t>
            </a:r>
            <a:r>
              <a:rPr lang="he-IL" dirty="0"/>
              <a:t>  </a:t>
            </a:r>
            <a:endParaRPr lang="he-I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 descr="https://lh6.googleusercontent.com/CrjEhuGucVrRa58QvNhgCPwoaO4_Z5FcHTTZZ2PeUAKQlThDjXdkw76v6hqRnyBUAeHWWOR-sF9f9GYXB9gPPPogkl3iV2mz8RhGoSac3Aj-lvLmbEMmEvcJnnngg1BO_2d9W79LllIR-bWm1Dnaz5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6" y="3387436"/>
            <a:ext cx="3572924" cy="23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03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חוקרים מערכות הידרוֹפּוֹניוֹת </a:t>
            </a:r>
            <a:r>
              <a:rPr lang="he-IL" dirty="0" smtClean="0"/>
              <a:t>ומכינים </a:t>
            </a:r>
            <a:r>
              <a:rPr lang="he-IL" dirty="0" err="1"/>
              <a:t>פיץ</a:t>
            </a:r>
            <a:r>
              <a:rPr lang="he-IL" dirty="0"/>
              <a:t>' מעלית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46809" y="1450310"/>
            <a:ext cx="8309841" cy="422903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he-IL" b="1" dirty="0" smtClean="0"/>
              <a:t>המלצות לבניית </a:t>
            </a:r>
            <a:r>
              <a:rPr lang="he-IL" b="1" dirty="0" err="1" smtClean="0"/>
              <a:t>פיץ</a:t>
            </a:r>
            <a:r>
              <a:rPr lang="he-IL" b="1" dirty="0" smtClean="0"/>
              <a:t>' מעלית:</a:t>
            </a:r>
          </a:p>
          <a:p>
            <a:pPr fontAlgn="base">
              <a:lnSpc>
                <a:spcPct val="100000"/>
              </a:lnSpc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1600" dirty="0" smtClean="0"/>
              <a:t>קראו במקורות המידע את מה שרלוונטי למערכת אותה אתם חוקרים.</a:t>
            </a:r>
          </a:p>
          <a:p>
            <a:pPr fontAlgn="base">
              <a:lnSpc>
                <a:spcPct val="100000"/>
              </a:lnSpc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1600" dirty="0" smtClean="0"/>
              <a:t>כתבו את כל מה שעולה במהלך הקריאה, בלי למיין. מומלץ לעבוד על קובץ שיתופי.</a:t>
            </a:r>
          </a:p>
          <a:p>
            <a:pPr fontAlgn="base">
              <a:lnSpc>
                <a:spcPct val="100000"/>
              </a:lnSpc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1600" dirty="0"/>
              <a:t>וודאו שאתם מבינים את מאפייני המערכת ואת יתרונותיה</a:t>
            </a:r>
            <a:r>
              <a:rPr lang="he-IL" sz="1600" dirty="0" smtClean="0"/>
              <a:t>.</a:t>
            </a:r>
          </a:p>
          <a:p>
            <a:pPr fontAlgn="base">
              <a:lnSpc>
                <a:spcPct val="100000"/>
              </a:lnSpc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1600" dirty="0"/>
              <a:t>בחרו מהמידע שכתבתם את המידע הרלוונטי והחשוב </a:t>
            </a:r>
            <a:r>
              <a:rPr lang="he-IL" sz="1600" dirty="0" smtClean="0"/>
              <a:t>ביותר.</a:t>
            </a:r>
            <a:r>
              <a:rPr lang="he-IL" sz="1600" dirty="0"/>
              <a:t> </a:t>
            </a:r>
            <a:endParaRPr lang="he-IL" sz="1600" dirty="0" smtClean="0"/>
          </a:p>
          <a:p>
            <a:pPr fontAlgn="base">
              <a:lnSpc>
                <a:spcPct val="100000"/>
              </a:lnSpc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1600" dirty="0"/>
              <a:t>גורמים רלוונטיים לדוגמה אליהם כדאי להתייחס בנאום שתכינו: </a:t>
            </a:r>
            <a:br>
              <a:rPr lang="he-IL" sz="1600" dirty="0"/>
            </a:br>
            <a:r>
              <a:rPr lang="he-IL" sz="1600" dirty="0"/>
              <a:t>מתן פתרון טכנולוגי לצורכי הקיום של הצמח, כלומר יכולת שמירה על תנאי הסביבה של הצמח;</a:t>
            </a:r>
            <a:br>
              <a:rPr lang="he-IL" sz="1600" dirty="0"/>
            </a:br>
            <a:r>
              <a:rPr lang="he-IL" sz="1600" dirty="0"/>
              <a:t>יציבות הפעולה של המערכת - למשל, האם תלויה בחשמל; גודל וסוג המקום הנחוץ (שטח וגובה);</a:t>
            </a:r>
          </a:p>
          <a:p>
            <a:pPr fontAlgn="base">
              <a:lnSpc>
                <a:spcPct val="100000"/>
              </a:lnSpc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1600" dirty="0"/>
              <a:t>התחילו לבנות את הפיץ': הציגו בקצרה את הבעיה (</a:t>
            </a:r>
            <a:r>
              <a:rPr lang="he-IL" sz="1600" dirty="0" smtClean="0"/>
              <a:t>הצורך) ואת הפתרון </a:t>
            </a:r>
            <a:r>
              <a:rPr lang="he-IL" sz="1600" dirty="0"/>
              <a:t>(המערכת ההידרופונית</a:t>
            </a:r>
            <a:r>
              <a:rPr lang="he-IL" sz="1600" dirty="0" smtClean="0"/>
              <a:t>).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e-IL" sz="1600" dirty="0" smtClean="0"/>
              <a:t>רוב </a:t>
            </a:r>
            <a:r>
              <a:rPr lang="he-IL" sz="1600" dirty="0"/>
              <a:t>הפיץ' צריך להתמקד </a:t>
            </a:r>
            <a:r>
              <a:rPr lang="he-IL" sz="1600" dirty="0" err="1" smtClean="0"/>
              <a:t>בייתרונות</a:t>
            </a:r>
            <a:r>
              <a:rPr lang="he-IL" sz="1600" dirty="0" smtClean="0"/>
              <a:t> של המערכת שלכם ובהתאמתה לצורך.</a:t>
            </a:r>
            <a:r>
              <a:rPr lang="he-IL" sz="1600" dirty="0"/>
              <a:t> </a:t>
            </a:r>
          </a:p>
          <a:p>
            <a:pPr fontAlgn="base">
              <a:lnSpc>
                <a:spcPct val="100000"/>
              </a:lnSpc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1600" dirty="0"/>
              <a:t>התאימו את השפה לקהל </a:t>
            </a:r>
            <a:r>
              <a:rPr lang="he-IL" sz="1600" dirty="0" smtClean="0"/>
              <a:t>היעד.</a:t>
            </a:r>
            <a:r>
              <a:rPr lang="he-IL" sz="1600" dirty="0"/>
              <a:t> </a:t>
            </a:r>
          </a:p>
          <a:p>
            <a:pPr fontAlgn="base">
              <a:lnSpc>
                <a:spcPct val="100000"/>
              </a:lnSpc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1600" dirty="0" smtClean="0"/>
              <a:t>נאום </a:t>
            </a:r>
            <a:r>
              <a:rPr lang="he-IL" sz="1600" dirty="0"/>
              <a:t>של דקה צריך לכלול כ 100-120  מילים, אחרת תדברו מהר מדי. </a:t>
            </a:r>
          </a:p>
          <a:p>
            <a:pPr marL="0" indent="0">
              <a:lnSpc>
                <a:spcPct val="10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4059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חוקרים מערכות הידרוֹפּוֹניוֹת </a:t>
            </a:r>
            <a:r>
              <a:rPr lang="he-IL" dirty="0" smtClean="0"/>
              <a:t>ומכינים </a:t>
            </a:r>
            <a:r>
              <a:rPr lang="he-IL" dirty="0" err="1" smtClean="0"/>
              <a:t>פיץ</a:t>
            </a:r>
            <a:r>
              <a:rPr lang="he-IL" dirty="0" smtClean="0"/>
              <a:t>' מעלית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641961" y="1363992"/>
            <a:ext cx="8128000" cy="3993236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המערכות אותן יחקרו הקבוצות הן: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859080"/>
            <a:ext cx="8367882" cy="3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חוקרים מערכות הידרוֹפּוֹניוֹת </a:t>
            </a:r>
            <a:r>
              <a:rPr lang="he-IL" dirty="0" smtClean="0"/>
              <a:t>ומכינים </a:t>
            </a:r>
            <a:r>
              <a:rPr lang="he-IL" dirty="0" err="1" smtClean="0"/>
              <a:t>פיץ</a:t>
            </a:r>
            <a:r>
              <a:rPr lang="he-IL" dirty="0" smtClean="0"/>
              <a:t>' מעלית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641961" y="1363992"/>
            <a:ext cx="8128000" cy="3993236"/>
          </a:xfrm>
        </p:spPr>
        <p:txBody>
          <a:bodyPr/>
          <a:lstStyle/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 smtClean="0"/>
              <a:t>כל קבוצה תחקור את המערכת שלה ותכין </a:t>
            </a:r>
            <a:r>
              <a:rPr lang="he-IL" dirty="0" err="1" smtClean="0"/>
              <a:t>פיץ</a:t>
            </a:r>
            <a:r>
              <a:rPr lang="he-IL" dirty="0" smtClean="0"/>
              <a:t>' מעלית, לפי ההנחיות בדף העזר.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 smtClean="0"/>
              <a:t>הקבוצות יציגו את </a:t>
            </a:r>
            <a:r>
              <a:rPr lang="he-IL" dirty="0" err="1" smtClean="0"/>
              <a:t>פיץ</a:t>
            </a:r>
            <a:r>
              <a:rPr lang="he-IL" dirty="0" smtClean="0"/>
              <a:t>' המעלית שלהם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/>
              <a:t>הכיתה </a:t>
            </a:r>
            <a:r>
              <a:rPr lang="he-IL" dirty="0"/>
              <a:t>תצביע: מהי המערכת שהקבוצה האחראית עליה הכי שכנעה </a:t>
            </a:r>
            <a:r>
              <a:rPr lang="he-IL" dirty="0"/>
              <a:t>אתכם?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אסור </a:t>
            </a:r>
            <a:r>
              <a:rPr lang="he-IL" dirty="0"/>
              <a:t>כמובן להצביע </a:t>
            </a:r>
            <a:r>
              <a:rPr lang="he-IL" dirty="0"/>
              <a:t>עבור המערכת של הקבוצה שלך</a:t>
            </a:r>
            <a:r>
              <a:rPr lang="he-IL" dirty="0"/>
              <a:t>.</a:t>
            </a:r>
          </a:p>
          <a:p>
            <a:pPr marL="0" indent="0">
              <a:buNone/>
            </a:pPr>
            <a:r>
              <a:rPr lang="he-IL" dirty="0"/>
              <a:t/>
            </a:r>
            <a:br>
              <a:rPr lang="he-IL" dirty="0"/>
            </a:br>
            <a:endParaRPr lang="he-I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477" y="2795155"/>
            <a:ext cx="6429724" cy="30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דמיון ושוני בין מערכות הידרוֹפּוֹניוֹת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 smtClean="0"/>
              <a:t>מה משותף לכל המערכות ההידרופוניות שהיכרנו?</a:t>
            </a:r>
          </a:p>
          <a:p>
            <a:pPr marL="0" indent="0">
              <a:buNone/>
            </a:pPr>
            <a:endParaRPr lang="he-IL" b="1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13" y="2286000"/>
            <a:ext cx="3384409" cy="34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דמיון ושוני בין מערכות </a:t>
            </a:r>
            <a:r>
              <a:rPr lang="he-IL" dirty="0"/>
              <a:t>הידרוֹפּוֹניוֹת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 smtClean="0"/>
              <a:t>מה משותף לכל המערכות ההידרופוניות שהיכרנו?</a:t>
            </a:r>
          </a:p>
          <a:p>
            <a:pPr marL="0" indent="0">
              <a:buNone/>
            </a:pPr>
            <a:endParaRPr lang="he-IL" b="1" dirty="0" smtClean="0"/>
          </a:p>
          <a:p>
            <a:pPr fontAlgn="base"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/>
              <a:t>מספקות לצמחים את צרכי הקיום שלהם</a:t>
            </a:r>
          </a:p>
          <a:p>
            <a:pPr fontAlgn="base"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/>
              <a:t>שימוש בתמיסת הזנה המורכבת ממים ודשן</a:t>
            </a:r>
          </a:p>
          <a:p>
            <a:pPr fontAlgn="base"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 smtClean="0"/>
              <a:t>ניתן למדוד </a:t>
            </a:r>
            <a:r>
              <a:rPr lang="he-IL" dirty="0"/>
              <a:t>ולבקר את התנאים בתמיסת ההזנה</a:t>
            </a:r>
          </a:p>
          <a:p>
            <a:pPr fontAlgn="base"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 smtClean="0"/>
              <a:t>יש מיכל </a:t>
            </a:r>
            <a:r>
              <a:rPr lang="he-IL" dirty="0"/>
              <a:t>מרכזי (מאגר) של תמיסת הזנה</a:t>
            </a:r>
          </a:p>
          <a:p>
            <a:pPr fontAlgn="base"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 smtClean="0"/>
              <a:t>יש כלי </a:t>
            </a:r>
            <a:r>
              <a:rPr lang="he-IL" dirty="0"/>
              <a:t>שתילה (סלסלה או כלי עם חורים)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13" y="2286000"/>
            <a:ext cx="3384409" cy="34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דמיון ושוני בין מערכות </a:t>
            </a:r>
            <a:r>
              <a:rPr lang="he-IL" dirty="0"/>
              <a:t>הידרוֹפּוֹניוֹת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 smtClean="0"/>
              <a:t>מהם ההבדלים בין המערכות ההידרופוניות השונות?</a:t>
            </a:r>
          </a:p>
          <a:p>
            <a:pPr marL="0" indent="0">
              <a:buNone/>
            </a:pPr>
            <a:endParaRPr lang="he-IL" b="1" dirty="0" smtClean="0"/>
          </a:p>
          <a:p>
            <a:pPr marL="0" indent="0">
              <a:buClr>
                <a:srgbClr val="026163"/>
              </a:buClr>
              <a:buSzPct val="110000"/>
              <a:buNone/>
            </a:pPr>
            <a:endParaRPr lang="en-US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13" y="2286000"/>
            <a:ext cx="3384409" cy="34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דמיון ושוני בין מערכות </a:t>
            </a:r>
            <a:r>
              <a:rPr lang="he-IL" dirty="0"/>
              <a:t>הידרוֹפּוֹניוֹת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/>
              <a:t>מהם ההבדלים בין המערכות ההידרופוניות השונות?</a:t>
            </a:r>
          </a:p>
          <a:p>
            <a:pPr marL="0" indent="0">
              <a:buNone/>
            </a:pPr>
            <a:endParaRPr lang="he-IL" b="1" dirty="0" smtClean="0"/>
          </a:p>
          <a:p>
            <a:pPr fontAlgn="base"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/>
              <a:t>אופן אספקת החמצן לשורשים: </a:t>
            </a:r>
            <a:endParaRPr lang="he-IL" dirty="0"/>
          </a:p>
          <a:p>
            <a:pPr lvl="1" fontAlgn="base">
              <a:buClr>
                <a:srgbClr val="026163"/>
              </a:buClr>
              <a:buSzPct val="110000"/>
              <a:buFont typeface="Courier New" panose="02070309020205020404" pitchFamily="49" charset="0"/>
              <a:buChar char="o"/>
            </a:pPr>
            <a:r>
              <a:rPr lang="he-IL" dirty="0" smtClean="0"/>
              <a:t>שימוש </a:t>
            </a:r>
            <a:r>
              <a:rPr lang="he-IL" dirty="0"/>
              <a:t>במשאבת אוויר </a:t>
            </a:r>
            <a:r>
              <a:rPr lang="he-IL" dirty="0" smtClean="0"/>
              <a:t>ואבן אוויר </a:t>
            </a:r>
          </a:p>
          <a:p>
            <a:pPr lvl="1" fontAlgn="base">
              <a:buClr>
                <a:srgbClr val="026163"/>
              </a:buClr>
              <a:buSzPct val="110000"/>
              <a:buFont typeface="Courier New" panose="02070309020205020404" pitchFamily="49" charset="0"/>
              <a:buChar char="o"/>
            </a:pPr>
            <a:r>
              <a:rPr lang="he-IL" dirty="0" smtClean="0"/>
              <a:t>הזרמה </a:t>
            </a:r>
            <a:r>
              <a:rPr lang="he-IL" dirty="0"/>
              <a:t>של </a:t>
            </a:r>
            <a:r>
              <a:rPr lang="he-IL" dirty="0" smtClean="0"/>
              <a:t>המים</a:t>
            </a:r>
          </a:p>
          <a:p>
            <a:pPr lvl="1" fontAlgn="base">
              <a:buClr>
                <a:srgbClr val="026163"/>
              </a:buClr>
              <a:buSzPct val="110000"/>
              <a:buFont typeface="Courier New" panose="02070309020205020404" pitchFamily="49" charset="0"/>
              <a:buChar char="o"/>
            </a:pPr>
            <a:r>
              <a:rPr lang="he-IL" dirty="0" smtClean="0"/>
              <a:t>שמירת </a:t>
            </a:r>
            <a:r>
              <a:rPr lang="he-IL" dirty="0"/>
              <a:t>חלק מהשורשים מחוץ למים</a:t>
            </a:r>
          </a:p>
          <a:p>
            <a:pPr fontAlgn="base"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/>
              <a:t>נפח </a:t>
            </a:r>
            <a:r>
              <a:rPr lang="he-IL" dirty="0" smtClean="0"/>
              <a:t>מאגר תמיסת ההזנה</a:t>
            </a:r>
            <a:endParaRPr lang="he-IL" dirty="0"/>
          </a:p>
          <a:p>
            <a:pPr fontAlgn="base"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/>
              <a:t>תחלופה או </a:t>
            </a:r>
            <a:r>
              <a:rPr lang="he-IL" dirty="0" smtClean="0"/>
              <a:t>ללא תחלופה </a:t>
            </a:r>
            <a:r>
              <a:rPr lang="he-IL" dirty="0"/>
              <a:t>של תמיסת ההזנה</a:t>
            </a:r>
          </a:p>
          <a:p>
            <a:pPr fontAlgn="base"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 smtClean="0"/>
              <a:t>הצמחים </a:t>
            </a:r>
            <a:r>
              <a:rPr lang="he-IL" dirty="0"/>
              <a:t>עם או ללא מצע </a:t>
            </a:r>
            <a:r>
              <a:rPr lang="he-IL" dirty="0" smtClean="0"/>
              <a:t>גידול</a:t>
            </a:r>
            <a:endParaRPr lang="he-IL" dirty="0"/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13" y="2286000"/>
            <a:ext cx="3384409" cy="34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"/>
          <p:cNvSpPr/>
          <p:nvPr/>
        </p:nvSpPr>
        <p:spPr>
          <a:xfrm>
            <a:off x="6224857" y="1102416"/>
            <a:ext cx="2531793" cy="237081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he-I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גידול מזון בתוך העיר בקנה מידה קטן</a:t>
            </a:r>
          </a:p>
        </p:txBody>
      </p:sp>
      <p:sp>
        <p:nvSpPr>
          <p:cNvPr id="442" name="Google Shape;442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x-none" dirty="0"/>
              <a:t>חקלאות אורבנית </a:t>
            </a:r>
            <a:r>
              <a:rPr lang="he-IL" dirty="0" smtClean="0"/>
              <a:t>(</a:t>
            </a:r>
            <a:r>
              <a:rPr lang="x-none" dirty="0" smtClean="0"/>
              <a:t>עירונית</a:t>
            </a:r>
            <a:r>
              <a:rPr lang="he-IL" dirty="0" smtClean="0"/>
              <a:t>)</a:t>
            </a:r>
            <a:endParaRPr dirty="0"/>
          </a:p>
        </p:txBody>
      </p:sp>
      <p:sp>
        <p:nvSpPr>
          <p:cNvPr id="448" name="Google Shape;448;p39"/>
          <p:cNvSpPr/>
          <p:nvPr/>
        </p:nvSpPr>
        <p:spPr>
          <a:xfrm>
            <a:off x="1604959" y="5998827"/>
            <a:ext cx="753904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600" dirty="0">
                <a:solidFill>
                  <a:srgbClr val="5F7D95"/>
                </a:solidFill>
                <a:latin typeface="Proxima Nova"/>
                <a:ea typeface="Proxima Nova"/>
                <a:cs typeface="Proxima Nova"/>
                <a:sym typeface="Proxima Nova"/>
              </a:rPr>
              <a:t>'image: Flaticon.com'. This cover has been designed using resources from Flaticon.com </a:t>
            </a:r>
            <a:r>
              <a:rPr lang="x-none" sz="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Image byMarkus Spiske from https://pixabay.com/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image by congerdesign from </a:t>
            </a:r>
            <a:r>
              <a:rPr lang="x-none" sz="600" u="sng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https://pixabay.com/</a:t>
            </a:r>
            <a:r>
              <a:rPr lang="x-none" sz="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Linda from Chicago, USA, CC BY 2.0 https://creativecommons.org/licenses/by/2.0&gt;, via Wikimedia Commons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Image by MikeMcLaren from https://pixabay.com/Mactan Urban Demonstration Farm, CC BY-SA 4.0 &lt;https://creativecommons.org/licenses/by-sa/4.0&gt;, via Wikimedia Commons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55" name="Google Shape;455;p39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10" y="2214040"/>
            <a:ext cx="1792843" cy="1249808"/>
          </a:xfrm>
          <a:prstGeom prst="rect">
            <a:avLst/>
          </a:prstGeom>
          <a:solidFill>
            <a:srgbClr val="ECECEC"/>
          </a:solidFill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457" name="Google Shape;457;p39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1279" y="1105220"/>
            <a:ext cx="1783578" cy="2360447"/>
          </a:xfrm>
          <a:prstGeom prst="rect">
            <a:avLst/>
          </a:prstGeom>
          <a:solidFill>
            <a:srgbClr val="ECECEC"/>
          </a:solidFill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458" name="Google Shape;458;p39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6124" y="2213002"/>
            <a:ext cx="1824058" cy="1248496"/>
          </a:xfrm>
          <a:prstGeom prst="rect">
            <a:avLst/>
          </a:prstGeom>
          <a:solidFill>
            <a:srgbClr val="ECECEC"/>
          </a:solidFill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25" name="חץ למעלה 24"/>
          <p:cNvSpPr/>
          <p:nvPr/>
        </p:nvSpPr>
        <p:spPr>
          <a:xfrm rot="10800000">
            <a:off x="8030394" y="2680062"/>
            <a:ext cx="394447" cy="977743"/>
          </a:xfrm>
          <a:prstGeom prst="upArrow">
            <a:avLst>
              <a:gd name="adj1" fmla="val 0"/>
              <a:gd name="adj2" fmla="val 50000"/>
            </a:avLst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/>
          <p:cNvSpPr/>
          <p:nvPr/>
        </p:nvSpPr>
        <p:spPr>
          <a:xfrm rot="16200000">
            <a:off x="4694970" y="-568403"/>
            <a:ext cx="45719" cy="807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5181600" y="3657806"/>
            <a:ext cx="3470878" cy="1770722"/>
          </a:xfrm>
        </p:spPr>
        <p:txBody>
          <a:bodyPr/>
          <a:lstStyle/>
          <a:p>
            <a:pPr marL="0" lvl="0" indent="0">
              <a:buNone/>
            </a:pPr>
            <a:r>
              <a:rPr lang="he-IL" b="1" dirty="0"/>
              <a:t>מאפשרת:</a:t>
            </a:r>
          </a:p>
          <a:p>
            <a:pPr marL="412750" lvl="0" indent="-285750">
              <a:buClr>
                <a:srgbClr val="026163"/>
              </a:buClr>
              <a:buFont typeface="Arial" panose="020B0604020202020204" pitchFamily="34" charset="0"/>
              <a:buChar char="•"/>
            </a:pPr>
            <a:r>
              <a:rPr lang="he-IL" dirty="0" smtClean="0"/>
              <a:t>תוצרת </a:t>
            </a:r>
            <a:r>
              <a:rPr lang="he-IL" dirty="0" err="1" smtClean="0"/>
              <a:t>טריה</a:t>
            </a:r>
            <a:endParaRPr lang="he-IL" dirty="0" smtClean="0"/>
          </a:p>
          <a:p>
            <a:pPr marL="412750" indent="-285750">
              <a:buClr>
                <a:srgbClr val="026163"/>
              </a:buClr>
              <a:buFont typeface="Arial" panose="020B0604020202020204" pitchFamily="34" charset="0"/>
              <a:buChar char="•"/>
            </a:pPr>
            <a:r>
              <a:rPr lang="he-IL" dirty="0"/>
              <a:t>הגברת הביטחון התזונתי</a:t>
            </a:r>
          </a:p>
          <a:p>
            <a:pPr marL="412750" lvl="0" indent="-285750">
              <a:buClr>
                <a:srgbClr val="026163"/>
              </a:buClr>
              <a:buFont typeface="Arial" panose="020B0604020202020204" pitchFamily="34" charset="0"/>
              <a:buChar char="•"/>
            </a:pPr>
            <a:r>
              <a:rPr lang="he-IL" dirty="0" smtClean="0"/>
              <a:t>הקטנת הפגיעה בסביבה</a:t>
            </a:r>
            <a:endParaRPr lang="he-IL" dirty="0"/>
          </a:p>
          <a:p>
            <a:pPr marL="412750" lvl="0" indent="-285750">
              <a:buClr>
                <a:srgbClr val="026163"/>
              </a:buClr>
              <a:buFont typeface="Arial" panose="020B0604020202020204" pitchFamily="34" charset="0"/>
              <a:buChar char="•"/>
            </a:pPr>
            <a:r>
              <a:rPr lang="he-IL" dirty="0" smtClean="0"/>
              <a:t>הגברת </a:t>
            </a:r>
            <a:r>
              <a:rPr lang="he-IL" dirty="0"/>
              <a:t>הקהילתיות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מלבן 3"/>
          <p:cNvSpPr/>
          <p:nvPr/>
        </p:nvSpPr>
        <p:spPr>
          <a:xfrm>
            <a:off x="145829" y="4695015"/>
            <a:ext cx="4572000" cy="7853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he-IL" sz="1600" dirty="0"/>
              <a:t>המטרה של החקלאות האורבנית היא </a:t>
            </a:r>
            <a:r>
              <a:rPr lang="he-IL" sz="1600" b="1" dirty="0"/>
              <a:t>לא להחליף 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he-IL" sz="1600" dirty="0"/>
              <a:t>את החקלאות התעשייתית, אלא </a:t>
            </a:r>
            <a:r>
              <a:rPr lang="he-IL" sz="1600" b="1" dirty="0"/>
              <a:t>להשלים</a:t>
            </a:r>
            <a:r>
              <a:rPr lang="he-IL" sz="1600" dirty="0"/>
              <a:t> אותה. </a:t>
            </a:r>
            <a:endParaRPr lang="he-IL" sz="1600" dirty="0"/>
          </a:p>
        </p:txBody>
      </p:sp>
      <p:pic>
        <p:nvPicPr>
          <p:cNvPr id="16" name="Google Shape;503;p4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09" y="1102416"/>
            <a:ext cx="1792844" cy="101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56;p39"/>
          <p:cNvPicPr preferRelativeResize="0"/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2950" y="1106416"/>
            <a:ext cx="1827232" cy="1010504"/>
          </a:xfrm>
          <a:prstGeom prst="rect">
            <a:avLst/>
          </a:prstGeom>
          <a:solidFill>
            <a:srgbClr val="ECECEC"/>
          </a:solidFill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36358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דמיון ושוני בין מערכות </a:t>
            </a:r>
            <a:r>
              <a:rPr lang="he-IL" dirty="0"/>
              <a:t>הידרוֹפּוֹניוֹת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he-IL" dirty="0"/>
              <a:t>בהתאם להבדלים </a:t>
            </a:r>
            <a:r>
              <a:rPr lang="he-IL" dirty="0" smtClean="0"/>
              <a:t>בין המערכות, </a:t>
            </a:r>
            <a:r>
              <a:rPr lang="he-IL" dirty="0"/>
              <a:t>יש גם הבדל בסוג הצמחים שניתן </a:t>
            </a:r>
            <a:r>
              <a:rPr lang="he-IL" dirty="0" smtClean="0"/>
              <a:t>לגדל, </a:t>
            </a:r>
            <a:r>
              <a:rPr lang="he-IL" dirty="0"/>
              <a:t>במספר הצמחים, במיקום האפשרי למערכת, ביציבות של המערכות, בעלויות ובנוחות התפעול. </a:t>
            </a:r>
            <a:br>
              <a:rPr lang="he-IL" dirty="0"/>
            </a:br>
            <a:endParaRPr lang="he-IL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he-IL" b="1" dirty="0" smtClean="0"/>
              <a:t>לא </a:t>
            </a:r>
            <a:r>
              <a:rPr lang="he-IL" b="1" dirty="0"/>
              <a:t>ניתן להגדיר איזו מערכת טובה </a:t>
            </a:r>
            <a:r>
              <a:rPr lang="he-IL" b="1" dirty="0" smtClean="0"/>
              <a:t>יותר</a:t>
            </a:r>
            <a:r>
              <a:rPr lang="he-IL" b="1" dirty="0"/>
              <a:t>!</a:t>
            </a:r>
            <a:endParaRPr lang="he-IL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he-IL" b="1" dirty="0" smtClean="0"/>
              <a:t>צריך </a:t>
            </a:r>
            <a:r>
              <a:rPr lang="he-IL" b="1" dirty="0"/>
              <a:t>לבדוק איזו מערכת מתאימה יותר לצרכים ולמגבלות של המגדל ושל מקום הגידול.</a:t>
            </a:r>
            <a:endParaRPr lang="he-IL" dirty="0"/>
          </a:p>
          <a:p>
            <a:pPr marL="0" indent="0">
              <a:lnSpc>
                <a:spcPct val="100000"/>
              </a:lnSpc>
              <a:buNone/>
            </a:pPr>
            <a:r>
              <a:rPr lang="he-IL" dirty="0"/>
              <a:t/>
            </a:r>
            <a:br>
              <a:rPr lang="he-IL" dirty="0"/>
            </a:br>
            <a:endParaRPr lang="en-US" b="1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677" y="3206560"/>
            <a:ext cx="5481205" cy="255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יתרונות של גידול הידרוֹפּוֹני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2800" dirty="0" smtClean="0"/>
              <a:t> מהם היתרונות של גידול הידרוֹפּוֹני?</a:t>
            </a:r>
            <a:endParaRPr lang="en-US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15" y="2539783"/>
            <a:ext cx="2435382" cy="322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יתרונות של גידול הידרוֹפּוֹני</a:t>
            </a:r>
            <a:endParaRPr lang="en-US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2111432" y="1604211"/>
            <a:ext cx="6645217" cy="42290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2400" dirty="0" smtClean="0"/>
              <a:t>אפשרות לגידול חקלאי גם במקומות ללא אדמה או עם אדמה לא איכותית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2400" dirty="0" smtClean="0"/>
              <a:t>שליטה מלאה על אספקת חומרי הזנה לצמחים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2400" dirty="0" smtClean="0"/>
              <a:t>אפשרות לגידול מהיר של הצמחים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2400" dirty="0" smtClean="0"/>
              <a:t>חסכון במים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2400" dirty="0" smtClean="0"/>
              <a:t>כמעט שאין מזיקים כגון עשבים, חרקים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וגורמי מחלות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2400" dirty="0" smtClean="0"/>
              <a:t>צמצום השימוש בחומרי הדברה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2400" dirty="0" smtClean="0"/>
              <a:t>התוצרת החקלאית נקייה יותר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2400" dirty="0" smtClean="0"/>
              <a:t>אחד הפתרונות לגידול בשנת שמיטה</a:t>
            </a:r>
          </a:p>
          <a:p>
            <a:pPr>
              <a:buClrTx/>
            </a:pPr>
            <a:endParaRPr lang="en-US" sz="24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15" y="2539783"/>
            <a:ext cx="2435382" cy="322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אתגרים ומגבלות בגידול הידרוֹפּוֹני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sz="2800" dirty="0"/>
              <a:t> מהם </a:t>
            </a:r>
            <a:r>
              <a:rPr lang="he-IL" sz="2800" dirty="0" smtClean="0"/>
              <a:t>האתגרים והמגבלות בגידול </a:t>
            </a:r>
            <a:r>
              <a:rPr lang="he-IL" sz="2800" dirty="0"/>
              <a:t>הידרוֹפּוֹני?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304515"/>
            <a:ext cx="3563641" cy="23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אתגרים </a:t>
            </a:r>
            <a:r>
              <a:rPr lang="he-IL" dirty="0" smtClean="0"/>
              <a:t>ומגבלות בגידול </a:t>
            </a:r>
            <a:r>
              <a:rPr lang="he-IL" dirty="0"/>
              <a:t>הידרוֹפּוֹני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11432" y="1450310"/>
            <a:ext cx="6645217" cy="4229037"/>
          </a:xfrm>
        </p:spPr>
        <p:txBody>
          <a:bodyPr>
            <a:normAutofit/>
          </a:bodyPr>
          <a:lstStyle/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2400" dirty="0" smtClean="0"/>
              <a:t>עלות גבוהה – נדרשת השקעה ראשונית גבוהה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2400" dirty="0" smtClean="0"/>
              <a:t>חוסר יציבות – תלות באספקת חשמל סדירה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2400" dirty="0" smtClean="0"/>
              <a:t>נדרש ידע לטיפול במערכת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2400" dirty="0" smtClean="0"/>
              <a:t>צריכת חשמל גבוהה יחסית לגידול חקלאי רגיל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2400" dirty="0" smtClean="0"/>
              <a:t>לא מתאים לכל סוגי הצמחים</a:t>
            </a:r>
          </a:p>
          <a:p>
            <a:endParaRPr lang="he-IL" sz="2400" dirty="0" smtClean="0"/>
          </a:p>
          <a:p>
            <a:endParaRPr lang="en-US" sz="24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304515"/>
            <a:ext cx="3563641" cy="23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5;p47"/>
          <p:cNvSpPr txBox="1">
            <a:spLocks/>
          </p:cNvSpPr>
          <p:nvPr/>
        </p:nvSpPr>
        <p:spPr>
          <a:xfrm>
            <a:off x="2152073" y="2315854"/>
            <a:ext cx="4133306" cy="10646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buClr>
                <a:srgbClr val="282828"/>
              </a:buClr>
              <a:buSzPts val="3500"/>
              <a:buFont typeface="Arial"/>
              <a:buNone/>
            </a:pPr>
            <a:r>
              <a:rPr lang="he-IL" dirty="0" smtClean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תודה על ההקשבה 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119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rgbClr val="282828"/>
              </a:buClr>
              <a:buSzPts val="3500"/>
            </a:pPr>
            <a:r>
              <a:rPr lang="he-IL" dirty="0">
                <a:latin typeface="+mn-lt"/>
              </a:rPr>
              <a:t>גידול </a:t>
            </a:r>
            <a:r>
              <a:rPr lang="he-IL" dirty="0" smtClean="0">
                <a:latin typeface="+mn-lt"/>
              </a:rPr>
              <a:t>הידר</a:t>
            </a:r>
            <a:r>
              <a:rPr lang="he-IL" dirty="0" smtClean="0"/>
              <a:t>וֹפּוֹ</a:t>
            </a:r>
            <a:r>
              <a:rPr lang="he-IL" dirty="0" smtClean="0">
                <a:latin typeface="+mn-lt"/>
              </a:rPr>
              <a:t>ני</a:t>
            </a:r>
            <a:endParaRPr dirty="0">
              <a:latin typeface="+mn-lt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 smtClean="0"/>
              <a:t>אחת משיטות הגידול המקובלות בחקלאות אורבנית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 smtClean="0"/>
              <a:t>הצמחים גדלים על מצע של מים (לעיתים עם מצע מוצק שאינו אדמה)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b="1" dirty="0" smtClean="0"/>
              <a:t>הידרוֹפּוֹניקה:</a:t>
            </a:r>
            <a:r>
              <a:rPr lang="en-US" dirty="0" smtClean="0"/>
              <a:t>hydro </a:t>
            </a:r>
            <a:r>
              <a:rPr lang="he-IL" dirty="0" smtClean="0"/>
              <a:t> - מים, </a:t>
            </a:r>
            <a:r>
              <a:rPr lang="en-US" dirty="0" err="1" smtClean="0"/>
              <a:t>ponic</a:t>
            </a:r>
            <a:r>
              <a:rPr lang="en-US" dirty="0" smtClean="0"/>
              <a:t> </a:t>
            </a:r>
            <a:r>
              <a:rPr lang="he-IL" dirty="0" smtClean="0"/>
              <a:t> - עבודה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 smtClean="0"/>
              <a:t>גידול הידרופוני התקיים כבר לפני שנים רבות, גם בעת העתיקה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 smtClean="0"/>
              <a:t>התקדמות הטכנולוגיה מאפשרת מערכות גידול הידרופוני יעילות מאד.</a:t>
            </a:r>
          </a:p>
          <a:p>
            <a:pPr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 smtClean="0"/>
              <a:t>רוב המערכות הן סגורות</a:t>
            </a:r>
            <a:r>
              <a:rPr lang="he-IL" dirty="0"/>
              <a:t>, כלומר </a:t>
            </a:r>
            <a:r>
              <a:rPr lang="he-IL" dirty="0" smtClean="0"/>
              <a:t>יש </a:t>
            </a:r>
            <a:r>
              <a:rPr lang="he-IL" dirty="0"/>
              <a:t>בהן </a:t>
            </a:r>
            <a:r>
              <a:rPr lang="he-IL" dirty="0" smtClean="0"/>
              <a:t>סחרור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של תמיסת ההזנה המכילה מים ודשן</a:t>
            </a:r>
            <a:r>
              <a:rPr lang="he-IL" dirty="0"/>
              <a:t> </a:t>
            </a:r>
            <a:br>
              <a:rPr lang="he-IL" dirty="0"/>
            </a:br>
            <a:endParaRPr lang="en-US" dirty="0"/>
          </a:p>
        </p:txBody>
      </p:sp>
      <p:sp>
        <p:nvSpPr>
          <p:cNvPr id="501" name="Google Shape;501;p44"/>
          <p:cNvSpPr/>
          <p:nvPr/>
        </p:nvSpPr>
        <p:spPr>
          <a:xfrm>
            <a:off x="1669715" y="5917667"/>
            <a:ext cx="5410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 b="1" dirty="0">
                <a:solidFill>
                  <a:srgbClr val="212124"/>
                </a:solidFill>
                <a:latin typeface="Proxima Nova"/>
                <a:ea typeface="Proxima Nova"/>
                <a:cs typeface="Proxima Nova"/>
                <a:sym typeface="Proxima Nova"/>
              </a:rPr>
              <a:t>DILOSEP11_D5-3171 </a:t>
            </a:r>
            <a:r>
              <a:rPr lang="x-none" sz="800" b="1" u="sng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Local Food Initiative</a:t>
            </a:r>
            <a:r>
              <a:rPr lang="x-none" sz="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x-none" sz="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x-none" sz="800" b="1" u="sng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Choo Yut Shing</a:t>
            </a:r>
            <a:endParaRPr sz="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03" name="Google Shape;503;p4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76" y="3295462"/>
            <a:ext cx="3363928" cy="2470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למה בכלל צריך אדמה?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רוב הצמחים גדלים באופן טבעי באדמה, ולכן סביר שיש לה תפקיד בהתפתחותם.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190" y="1886680"/>
            <a:ext cx="6232073" cy="362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142610"/>
              </p:ext>
            </p:extLst>
          </p:nvPr>
        </p:nvGraphicFramePr>
        <p:xfrm>
          <a:off x="887241" y="1687808"/>
          <a:ext cx="7765812" cy="4048129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2009070"/>
                <a:gridCol w="5756742"/>
              </a:tblGrid>
              <a:tr h="3931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/>
                        <a:t>צורך הקיום</a:t>
                      </a:r>
                      <a:endParaRPr lang="en-US" sz="14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1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מה תפקיד האדמה  בהשגת צורך זה?</a:t>
                      </a:r>
                      <a:endParaRPr lang="en-US" sz="14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163"/>
                    </a:solidFill>
                  </a:tcPr>
                </a:tc>
              </a:tr>
              <a:tr h="47212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he-I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אור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00" indent="0"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אין</a:t>
                      </a:r>
                      <a:endParaRPr lang="he-IL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000" indent="0"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(לשורשים </a:t>
                      </a:r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אין צורך </a:t>
                      </a:r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באור)</a:t>
                      </a:r>
                      <a:endParaRPr lang="he-IL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57">
                <a:tc>
                  <a:txBody>
                    <a:bodyPr/>
                    <a:lstStyle/>
                    <a:p>
                      <a:pPr marL="0" marR="0" lvl="1" indent="0" algn="r" defTabSz="914400" rtl="1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he-I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e-I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מים</a:t>
                      </a:r>
                      <a:endParaRPr kumimoji="0" lang="he-IL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00" marR="457200"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האדמה סופחת </a:t>
                      </a:r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מים והשורשים קולטים את המים מהאדמה</a:t>
                      </a:r>
                      <a:endParaRPr lang="he-IL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57">
                <a:tc>
                  <a:txBody>
                    <a:bodyPr/>
                    <a:lstStyle/>
                    <a:p>
                      <a:pPr marL="0" marR="0" lvl="2" indent="0" algn="r" defTabSz="914400" rtl="1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he-I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אוויר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00" marR="457200"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באדמה יש לרוב כיסי </a:t>
                      </a:r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אוויר שמאפשרים לשורשים לקבל חמצן </a:t>
                      </a:r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שנחוץ להם</a:t>
                      </a:r>
                      <a:endParaRPr lang="he-IL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815">
                <a:tc>
                  <a:txBody>
                    <a:bodyPr/>
                    <a:lstStyle/>
                    <a:p>
                      <a:pPr marL="0" marR="0" lvl="3" indent="0" algn="r" defTabSz="914400" rtl="1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Blip>
                          <a:blip r:embed="rId5"/>
                        </a:buBlip>
                        <a:tabLst/>
                        <a:defRPr/>
                      </a:pPr>
                      <a:r>
                        <a:rPr kumimoji="0" lang="he-I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חומרי מזון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00" marR="457200"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האדמה סופחת</a:t>
                      </a:r>
                      <a:r>
                        <a:rPr lang="he-IL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מים </a:t>
                      </a:r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עם </a:t>
                      </a:r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מומסים (טבעיים או דישון) והשורשים קולטים את </a:t>
                      </a:r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חומרי ההזנה </a:t>
                      </a:r>
                      <a:endParaRPr lang="he-IL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90000" marR="457200"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באדמה יש גם חיידקים </a:t>
                      </a:r>
                      <a:r>
                        <a:rPr lang="he-IL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ומיקוריזה</a:t>
                      </a:r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(פטרייה) שמסייעים להזנה של הצמח</a:t>
                      </a:r>
                      <a:endParaRPr lang="he-IL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57">
                <a:tc>
                  <a:txBody>
                    <a:bodyPr/>
                    <a:lstStyle/>
                    <a:p>
                      <a:pPr marL="0" marR="0" lvl="4" indent="0" algn="r" defTabSz="914400" rtl="1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kumimoji="0" lang="he-I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מקום עיגון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00"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התחפרות </a:t>
                      </a:r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השורשים באדמה </a:t>
                      </a:r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מייצבת ומעגנת את הצמח</a:t>
                      </a:r>
                      <a:endParaRPr lang="he-IL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961">
                <a:tc>
                  <a:txBody>
                    <a:bodyPr/>
                    <a:lstStyle/>
                    <a:p>
                      <a:pPr marL="0" marR="0" lvl="5" indent="0" algn="r" defTabSz="914400" rtl="1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Blip>
                          <a:blip r:embed="rId7"/>
                        </a:buBlip>
                        <a:tabLst/>
                        <a:defRPr/>
                      </a:pPr>
                      <a:r>
                        <a:rPr kumimoji="0" lang="he-I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הגנה ממזיקים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00"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אין</a:t>
                      </a:r>
                      <a:endParaRPr lang="he-IL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000"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(להפך - האדמה היא מקור למזיקים רבים לצמח: עשבים שוטים, חרקים ומחלות)</a:t>
                      </a:r>
                      <a:endParaRPr lang="he-IL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57">
                <a:tc>
                  <a:txBody>
                    <a:bodyPr/>
                    <a:lstStyle/>
                    <a:p>
                      <a:pPr marL="0" marR="0" lvl="6" indent="0" algn="r" defTabSz="914400" rtl="1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50000"/>
                        <a:buFontTx/>
                        <a:buBlip>
                          <a:blip r:embed="rId8"/>
                        </a:buBlip>
                        <a:tabLst/>
                        <a:defRPr/>
                      </a:pPr>
                      <a:r>
                        <a:rPr kumimoji="0" lang="he-I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טמפרטורה מתאימה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00" algn="r" rtl="1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האדמה מבודדת את השורשים </a:t>
                      </a:r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ומגנה עליהם מהתחממות </a:t>
                      </a:r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יתר </a:t>
                      </a:r>
                      <a:r>
                        <a:rPr lang="he-I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ומהתקררות יתר</a:t>
                      </a:r>
                      <a:r>
                        <a:rPr lang="he-I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e-IL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כותרת 1"/>
          <p:cNvSpPr txBox="1">
            <a:spLocks/>
          </p:cNvSpPr>
          <p:nvPr/>
        </p:nvSpPr>
        <p:spPr>
          <a:xfrm>
            <a:off x="628650" y="209963"/>
            <a:ext cx="8141311" cy="115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2616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smtClean="0">
                <a:ln>
                  <a:noFill/>
                </a:ln>
                <a:solidFill>
                  <a:srgbClr val="026163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למה בכלל צריך אדמה?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2616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8" name="מציין מיקום תוכן 2"/>
          <p:cNvSpPr txBox="1">
            <a:spLocks/>
          </p:cNvSpPr>
          <p:nvPr/>
        </p:nvSpPr>
        <p:spPr>
          <a:xfrm>
            <a:off x="1296853" y="1300265"/>
            <a:ext cx="7473108" cy="387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Wingdings" panose="05000000000000000000" pitchFamily="2" charset="2"/>
              <a:buNone/>
            </a:pPr>
            <a:r>
              <a:rPr lang="he-IL" sz="1800" b="1" dirty="0" smtClean="0"/>
              <a:t>תפקידי האדמה בהשגת צרכי הקיום השונים של צמחים:</a:t>
            </a:r>
          </a:p>
          <a:p>
            <a:pPr marL="0" indent="0">
              <a:buClrTx/>
              <a:buFont typeface="Wingdings" panose="05000000000000000000" pitchFamily="2" charset="2"/>
              <a:buNone/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159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למה בכלל צריך אדמה?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50" y="1450311"/>
            <a:ext cx="8128000" cy="2210677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/>
              <a:t>בהידרופוניקה גידול הצמחים נעשה ללא אדמה. </a:t>
            </a:r>
            <a:endParaRPr lang="he-IL" dirty="0" smtClean="0"/>
          </a:p>
          <a:p>
            <a:pPr>
              <a:lnSpc>
                <a:spcPct val="100000"/>
              </a:lnSpc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 smtClean="0"/>
              <a:t>בחלק </a:t>
            </a:r>
            <a:r>
              <a:rPr lang="he-IL" dirty="0"/>
              <a:t>מהמערכות קיים בתוך כלי השתילה </a:t>
            </a:r>
            <a:r>
              <a:rPr lang="he-IL" b="1" dirty="0" smtClean="0"/>
              <a:t>מצע</a:t>
            </a:r>
            <a:r>
              <a:rPr lang="en-US" b="1" dirty="0" smtClean="0"/>
              <a:t> </a:t>
            </a:r>
            <a:r>
              <a:rPr lang="he-IL" b="1" dirty="0" smtClean="0"/>
              <a:t> גידול</a:t>
            </a:r>
            <a:endParaRPr lang="he-IL" b="1" dirty="0"/>
          </a:p>
          <a:p>
            <a:pPr lvl="1">
              <a:lnSpc>
                <a:spcPct val="100000"/>
              </a:lnSpc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 smtClean="0"/>
              <a:t>חומר </a:t>
            </a:r>
            <a:r>
              <a:rPr lang="he-IL" dirty="0" err="1" smtClean="0"/>
              <a:t>נייטרלי</a:t>
            </a:r>
            <a:r>
              <a:rPr lang="he-IL" dirty="0" smtClean="0"/>
              <a:t>, ללא מוליכות חשמלית וללא ערך תזונתי</a:t>
            </a:r>
          </a:p>
          <a:p>
            <a:pPr lvl="1">
              <a:lnSpc>
                <a:spcPct val="100000"/>
              </a:lnSpc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 smtClean="0"/>
              <a:t>לרוב מכיל נקבוביות אווריריות</a:t>
            </a:r>
          </a:p>
          <a:p>
            <a:pPr lvl="1">
              <a:lnSpc>
                <a:spcPct val="100000"/>
              </a:lnSpc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dirty="0" smtClean="0"/>
              <a:t>יכול לספוח מים בכמות </a:t>
            </a:r>
            <a:r>
              <a:rPr lang="he-IL" dirty="0" err="1" smtClean="0"/>
              <a:t>מסויימת</a:t>
            </a:r>
            <a:endParaRPr lang="he-IL" dirty="0" smtClean="0"/>
          </a:p>
          <a:p>
            <a:pPr marL="0" indent="0">
              <a:lnSpc>
                <a:spcPct val="100000"/>
              </a:lnSpc>
              <a:buClr>
                <a:srgbClr val="026163"/>
              </a:buClr>
              <a:buSzPct val="110000"/>
              <a:buNone/>
            </a:pPr>
            <a:r>
              <a:rPr lang="he-IL" b="1" dirty="0" smtClean="0"/>
              <a:t>מצעי גידול לדוגמה:</a:t>
            </a:r>
            <a:r>
              <a:rPr lang="he-IL" dirty="0"/>
              <a:t/>
            </a:r>
            <a:br>
              <a:rPr lang="he-IL" dirty="0"/>
            </a:br>
            <a:endParaRPr lang="en-US" dirty="0"/>
          </a:p>
        </p:txBody>
      </p:sp>
      <p:grpSp>
        <p:nvGrpSpPr>
          <p:cNvPr id="20" name="קבוצה 19"/>
          <p:cNvGrpSpPr/>
          <p:nvPr/>
        </p:nvGrpSpPr>
        <p:grpSpPr>
          <a:xfrm>
            <a:off x="1249708" y="3651997"/>
            <a:ext cx="6905235" cy="1833709"/>
            <a:chOff x="1249708" y="3651997"/>
            <a:chExt cx="6905235" cy="1833709"/>
          </a:xfrm>
        </p:grpSpPr>
        <p:grpSp>
          <p:nvGrpSpPr>
            <p:cNvPr id="17" name="קבוצה 16"/>
            <p:cNvGrpSpPr/>
            <p:nvPr/>
          </p:nvGrpSpPr>
          <p:grpSpPr>
            <a:xfrm>
              <a:off x="6428448" y="3651997"/>
              <a:ext cx="1726495" cy="1833709"/>
              <a:chOff x="7159112" y="3763210"/>
              <a:chExt cx="1726495" cy="1833709"/>
            </a:xfrm>
          </p:grpSpPr>
          <p:pic>
            <p:nvPicPr>
              <p:cNvPr id="4" name="תמונה 3"/>
              <p:cNvPicPr>
                <a:picLocks noChangeAspect="1"/>
              </p:cNvPicPr>
              <p:nvPr/>
            </p:nvPicPr>
            <p:blipFill rotWithShape="1">
              <a:blip r:embed="rId3"/>
              <a:srcRect l="22337" r="-1"/>
              <a:stretch/>
            </p:blipFill>
            <p:spPr>
              <a:xfrm>
                <a:off x="7392360" y="4336919"/>
                <a:ext cx="1260000" cy="1260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0" name="מלבן 9"/>
              <p:cNvSpPr/>
              <p:nvPr/>
            </p:nvSpPr>
            <p:spPr>
              <a:xfrm>
                <a:off x="7159112" y="3763210"/>
                <a:ext cx="172649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b="1" dirty="0"/>
                  <a:t>כדורי </a:t>
                </a:r>
                <a:r>
                  <a:rPr lang="he-IL" sz="1600" b="1" dirty="0" err="1" smtClean="0"/>
                  <a:t>חימר</a:t>
                </a:r>
                <a:r>
                  <a:rPr lang="he-IL" sz="1600" b="1" dirty="0" smtClean="0"/>
                  <a:t> מותפח</a:t>
                </a:r>
                <a:r>
                  <a:rPr lang="he-IL" sz="1600" b="1" dirty="0"/>
                  <a:t/>
                </a:r>
                <a:br>
                  <a:rPr lang="he-IL" sz="1600" b="1" dirty="0"/>
                </a:br>
                <a:r>
                  <a:rPr lang="he-IL" sz="1600" b="1" dirty="0"/>
                  <a:t>(</a:t>
                </a:r>
                <a:r>
                  <a:rPr lang="he-IL" sz="1600" b="1" dirty="0" err="1"/>
                  <a:t>הידרוטרון</a:t>
                </a:r>
                <a:r>
                  <a:rPr lang="he-IL" sz="1600" b="1" dirty="0"/>
                  <a:t>) </a:t>
                </a:r>
                <a:endParaRPr lang="en-US" sz="1600" b="1" dirty="0"/>
              </a:p>
            </p:txBody>
          </p:sp>
        </p:grpSp>
        <p:grpSp>
          <p:nvGrpSpPr>
            <p:cNvPr id="15" name="קבוצה 14"/>
            <p:cNvGrpSpPr/>
            <p:nvPr/>
          </p:nvGrpSpPr>
          <p:grpSpPr>
            <a:xfrm>
              <a:off x="3131807" y="3651997"/>
              <a:ext cx="1260000" cy="1833709"/>
              <a:chOff x="3131807" y="3763210"/>
              <a:chExt cx="1260000" cy="1833709"/>
            </a:xfrm>
          </p:grpSpPr>
          <p:pic>
            <p:nvPicPr>
              <p:cNvPr id="6" name="תמונה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1807" y="4336919"/>
                <a:ext cx="1260000" cy="1260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1" name="מלבן 10"/>
              <p:cNvSpPr/>
              <p:nvPr/>
            </p:nvSpPr>
            <p:spPr>
              <a:xfrm>
                <a:off x="3252638" y="3763210"/>
                <a:ext cx="101833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b="1" dirty="0" err="1" smtClean="0"/>
                  <a:t>פרלייט</a:t>
                </a:r>
                <a:r>
                  <a:rPr lang="en-US" sz="1600" b="1" dirty="0"/>
                  <a:t/>
                </a:r>
                <a:br>
                  <a:rPr lang="en-US" sz="1600" b="1" dirty="0"/>
                </a:br>
                <a:r>
                  <a:rPr lang="en-US" sz="1600" b="1" dirty="0"/>
                  <a:t>Perlite</a:t>
                </a:r>
              </a:p>
            </p:txBody>
          </p:sp>
        </p:grpSp>
        <p:grpSp>
          <p:nvGrpSpPr>
            <p:cNvPr id="13" name="קבוצה 12"/>
            <p:cNvGrpSpPr/>
            <p:nvPr/>
          </p:nvGrpSpPr>
          <p:grpSpPr>
            <a:xfrm>
              <a:off x="1249708" y="3651997"/>
              <a:ext cx="1493248" cy="1833709"/>
              <a:chOff x="884907" y="3763210"/>
              <a:chExt cx="1493248" cy="1833709"/>
            </a:xfrm>
          </p:grpSpPr>
          <p:pic>
            <p:nvPicPr>
              <p:cNvPr id="8" name="תמונה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1531" y="4336919"/>
                <a:ext cx="1260000" cy="1260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2" name="מלבן 11"/>
              <p:cNvSpPr/>
              <p:nvPr/>
            </p:nvSpPr>
            <p:spPr>
              <a:xfrm>
                <a:off x="884907" y="3763210"/>
                <a:ext cx="149324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b="1" dirty="0" err="1" smtClean="0"/>
                  <a:t>ורמיקולייט</a:t>
                </a:r>
                <a:r>
                  <a:rPr lang="en-US" sz="1600" b="1" dirty="0"/>
                  <a:t/>
                </a:r>
                <a:br>
                  <a:rPr lang="en-US" sz="1600" b="1" dirty="0"/>
                </a:br>
                <a:r>
                  <a:rPr lang="en-US" sz="1600" b="1" dirty="0" smtClean="0"/>
                  <a:t>Vermiculite</a:t>
                </a:r>
                <a:endParaRPr lang="en-US" sz="1600" b="1" dirty="0"/>
              </a:p>
            </p:txBody>
          </p:sp>
        </p:grpSp>
        <p:grpSp>
          <p:nvGrpSpPr>
            <p:cNvPr id="19" name="קבוצה 18"/>
            <p:cNvGrpSpPr/>
            <p:nvPr/>
          </p:nvGrpSpPr>
          <p:grpSpPr>
            <a:xfrm>
              <a:off x="4873367" y="3663435"/>
              <a:ext cx="1306769" cy="1822271"/>
              <a:chOff x="4873367" y="3663435"/>
              <a:chExt cx="1306769" cy="1822271"/>
            </a:xfrm>
          </p:grpSpPr>
          <p:sp>
            <p:nvSpPr>
              <p:cNvPr id="9" name="מלבן 8"/>
              <p:cNvSpPr/>
              <p:nvPr/>
            </p:nvSpPr>
            <p:spPr>
              <a:xfrm>
                <a:off x="4873367" y="3663435"/>
                <a:ext cx="13067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e-IL" sz="1600" b="1" dirty="0" smtClean="0"/>
                  <a:t>שבבי קוקוס</a:t>
                </a:r>
                <a:r>
                  <a:rPr lang="en-US" sz="1600" b="1" dirty="0" smtClean="0"/>
                  <a:t/>
                </a:r>
                <a:br>
                  <a:rPr lang="en-US" sz="1600" b="1" dirty="0" smtClean="0"/>
                </a:br>
                <a:r>
                  <a:rPr lang="he-IL" sz="1600" b="1" dirty="0" smtClean="0"/>
                  <a:t>או סיבי קוקוס</a:t>
                </a:r>
                <a:endParaRPr lang="en-US" sz="1600" b="1" dirty="0"/>
              </a:p>
            </p:txBody>
          </p:sp>
          <p:pic>
            <p:nvPicPr>
              <p:cNvPr id="18" name="תמונה 17"/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99493" y="4225706"/>
                <a:ext cx="1260000" cy="1260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7570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מתכננים ובונים מערכת הידר</a:t>
            </a:r>
            <a:r>
              <a:rPr lang="he-IL" dirty="0"/>
              <a:t>וֹפּוֹ</a:t>
            </a:r>
            <a:r>
              <a:rPr lang="he-IL" dirty="0"/>
              <a:t>נ</a:t>
            </a:r>
            <a:r>
              <a:rPr lang="he-IL" dirty="0" smtClean="0"/>
              <a:t>ית פשוטה</a:t>
            </a:r>
            <a:endParaRPr lang="en-US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558498"/>
              </p:ext>
            </p:extLst>
          </p:nvPr>
        </p:nvGraphicFramePr>
        <p:xfrm>
          <a:off x="628650" y="1450975"/>
          <a:ext cx="81280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600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מתכננים ובונים מערכת הידר</a:t>
            </a:r>
            <a:r>
              <a:rPr lang="he-IL" dirty="0"/>
              <a:t>וֹפּוֹ</a:t>
            </a:r>
            <a:r>
              <a:rPr lang="he-IL" dirty="0"/>
              <a:t>נ</a:t>
            </a:r>
            <a:r>
              <a:rPr lang="he-IL" dirty="0" smtClean="0"/>
              <a:t>ית פשוטה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sz="2000" b="1" dirty="0" smtClean="0"/>
              <a:t>משימה בקבוצות:</a:t>
            </a:r>
          </a:p>
          <a:p>
            <a:pPr fontAlgn="base"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b="1" dirty="0" smtClean="0"/>
              <a:t>תכננו ושרטטו </a:t>
            </a:r>
            <a:r>
              <a:rPr lang="he-IL" dirty="0" smtClean="0"/>
              <a:t>מערכת </a:t>
            </a:r>
            <a:r>
              <a:rPr lang="he-IL" dirty="0"/>
              <a:t>הידרופונית פשוטה שאפשר לגדל בה לפחות צמח </a:t>
            </a:r>
            <a:r>
              <a:rPr lang="he-IL" dirty="0" smtClean="0"/>
              <a:t>אחד.</a:t>
            </a:r>
            <a:endParaRPr lang="he-IL" dirty="0"/>
          </a:p>
          <a:p>
            <a:pPr lvl="1" fontAlgn="base"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1800" dirty="0"/>
              <a:t>המערכת יכולה להכיל </a:t>
            </a:r>
            <a:r>
              <a:rPr lang="he-IL" sz="1800" dirty="0" smtClean="0"/>
              <a:t>מים ומצע אינרטי, </a:t>
            </a:r>
            <a:r>
              <a:rPr lang="he-IL" sz="1800" dirty="0"/>
              <a:t>אבל אסור לשים בה </a:t>
            </a:r>
            <a:r>
              <a:rPr lang="he-IL" sz="1800" dirty="0" smtClean="0"/>
              <a:t>אדמה.</a:t>
            </a:r>
            <a:endParaRPr lang="he-IL" sz="1800" dirty="0"/>
          </a:p>
          <a:p>
            <a:pPr lvl="1" fontAlgn="base"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1800" dirty="0"/>
              <a:t>המערכת צריכה לאפשר לצמח לקבל כמה שיותר מצורכי הקיום שלו.</a:t>
            </a:r>
          </a:p>
          <a:p>
            <a:pPr lvl="1" fontAlgn="base"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1800" dirty="0"/>
              <a:t>הציוד שאפשר להשתמש בו לבניית המערכת הוא: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he-IL" sz="1800" dirty="0" err="1" smtClean="0"/>
              <a:t>מיכלי</a:t>
            </a:r>
            <a:r>
              <a:rPr lang="he-IL" sz="1800" dirty="0" smtClean="0"/>
              <a:t> </a:t>
            </a:r>
            <a:r>
              <a:rPr lang="he-IL" sz="1800" dirty="0"/>
              <a:t>פלסטיק ריקים של מוצרי חלב, בקבוק משקה מפלסטיק, כוסות חד-פעמיות מסוגים שונים, חוט כותנה או שרוך, מספריים, סלוטייפ, דבק חם.</a:t>
            </a:r>
            <a:r>
              <a:rPr lang="he-IL" dirty="0"/>
              <a:t> </a:t>
            </a:r>
          </a:p>
          <a:p>
            <a:pPr fontAlgn="base"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b="1" dirty="0" smtClean="0"/>
              <a:t>בנו </a:t>
            </a:r>
            <a:r>
              <a:rPr lang="he-IL" dirty="0" smtClean="0"/>
              <a:t>את המערכת שתכננתם</a:t>
            </a:r>
            <a:endParaRPr lang="he-IL" dirty="0"/>
          </a:p>
          <a:p>
            <a:pPr fontAlgn="base"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b="1" dirty="0" smtClean="0"/>
              <a:t>ענו בדף הפעילות</a:t>
            </a:r>
            <a:r>
              <a:rPr lang="he-IL" dirty="0" smtClean="0"/>
              <a:t>: איזה </a:t>
            </a:r>
            <a:r>
              <a:rPr lang="he-IL" dirty="0"/>
              <a:t>מצרכי הקיום של הצמח מספקת המערכת?</a:t>
            </a:r>
          </a:p>
          <a:p>
            <a:pPr fontAlgn="base"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b="1" dirty="0" smtClean="0"/>
              <a:t>שתלו</a:t>
            </a:r>
            <a:r>
              <a:rPr lang="he-IL" dirty="0" smtClean="0"/>
              <a:t> צמח (או צמחים) במערכת שבניתם ועקבו אחרי </a:t>
            </a:r>
            <a:r>
              <a:rPr lang="he-IL" dirty="0"/>
              <a:t>גידול הצמח והשינויים במערכת.</a:t>
            </a:r>
          </a:p>
          <a:p>
            <a:pPr fontAlgn="base"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b="1" dirty="0" smtClean="0"/>
              <a:t>הציגו</a:t>
            </a:r>
            <a:r>
              <a:rPr lang="he-IL" dirty="0" smtClean="0"/>
              <a:t> בפני </a:t>
            </a:r>
            <a:r>
              <a:rPr lang="he-IL" dirty="0"/>
              <a:t>הכיתה את המערכת שבניתם.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7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מתכננים ובונים מערכת הידר</a:t>
            </a:r>
            <a:r>
              <a:rPr lang="he-IL" dirty="0"/>
              <a:t>וֹפּוֹ</a:t>
            </a:r>
            <a:r>
              <a:rPr lang="he-IL" dirty="0"/>
              <a:t>נ</a:t>
            </a:r>
            <a:r>
              <a:rPr lang="he-IL" dirty="0" smtClean="0"/>
              <a:t>ית פשוטה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16972" y="1450310"/>
            <a:ext cx="8039677" cy="42290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2400" b="1" dirty="0" smtClean="0"/>
              <a:t>שאלות לדיון</a:t>
            </a:r>
          </a:p>
          <a:p>
            <a:pPr fontAlgn="base">
              <a:lnSpc>
                <a:spcPct val="100000"/>
              </a:lnSpc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2000" dirty="0"/>
              <a:t>האם המערכות השונות שנבנו מאפשרות לצמח להשיג כל אחד מצרכי </a:t>
            </a:r>
            <a:r>
              <a:rPr lang="he-IL" sz="2000" dirty="0" smtClean="0"/>
              <a:t>הקיום?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כיצד ובאיזו מידה?</a:t>
            </a:r>
          </a:p>
          <a:p>
            <a:pPr fontAlgn="base">
              <a:lnSpc>
                <a:spcPct val="100000"/>
              </a:lnSpc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endParaRPr lang="he-IL" sz="2000" dirty="0" smtClean="0"/>
          </a:p>
          <a:p>
            <a:pPr fontAlgn="base">
              <a:lnSpc>
                <a:spcPct val="100000"/>
              </a:lnSpc>
              <a:buClr>
                <a:srgbClr val="026163"/>
              </a:buClr>
              <a:buSzPct val="110000"/>
              <a:buFont typeface="Arial" panose="020B0604020202020204" pitchFamily="34" charset="0"/>
              <a:buChar char="•"/>
            </a:pPr>
            <a:r>
              <a:rPr lang="he-IL" sz="2000" dirty="0"/>
              <a:t>אילו שיפורים ניתן לבצע במערכות השונות כדי לייעל את גידול הצמחים?</a:t>
            </a:r>
            <a:br>
              <a:rPr lang="he-IL" sz="20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4814118"/>
      </p:ext>
    </p:extLst>
  </p:cSld>
  <p:clrMapOvr>
    <a:masterClrMapping/>
  </p:clrMapOvr>
</p:sld>
</file>

<file path=ppt/theme/theme1.xml><?xml version="1.0" encoding="utf-8"?>
<a:theme xmlns:a="http://schemas.openxmlformats.org/drawingml/2006/main" name="בדיוק עירוני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בדיוק עירוני" id="{228E7F86-FD1C-44E2-BC41-B4CEFAEFE64C}" vid="{A5884EDA-09D6-4AC4-98B8-D91A28CC655C}"/>
    </a:ext>
  </a:extLst>
</a:theme>
</file>

<file path=ppt/theme/theme2.xml><?xml version="1.0" encoding="utf-8"?>
<a:theme xmlns:a="http://schemas.openxmlformats.org/drawingml/2006/main" name="1_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1">
      <a:majorFont>
        <a:latin typeface="Calibri Light"/>
        <a:ea typeface=""/>
        <a:cs typeface="Calibri"/>
      </a:majorFont>
      <a:minorFont>
        <a:latin typeface="Calibri"/>
        <a:ea typeface=""/>
        <a:cs typeface="Arial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בדיוק עירוני</Template>
  <TotalTime>18102</TotalTime>
  <Words>1118</Words>
  <Application>Microsoft Office PowerPoint</Application>
  <PresentationFormat>‫הצגה על המסך (4:3)</PresentationFormat>
  <Paragraphs>183</Paragraphs>
  <Slides>25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Proxima Nova</vt:lpstr>
      <vt:lpstr>Wingdings</vt:lpstr>
      <vt:lpstr>בדיוק עירוני</vt:lpstr>
      <vt:lpstr>1_ערכת נושא Office</vt:lpstr>
      <vt:lpstr>לגדול בלי אדמה</vt:lpstr>
      <vt:lpstr>חקלאות אורבנית (עירונית)</vt:lpstr>
      <vt:lpstr>גידול הידרוֹפּוֹני</vt:lpstr>
      <vt:lpstr>למה בכלל צריך אדמה?</vt:lpstr>
      <vt:lpstr>מצגת של PowerPoint</vt:lpstr>
      <vt:lpstr>למה בכלל צריך אדמה?</vt:lpstr>
      <vt:lpstr>מתכננים ובונים מערכת הידרוֹפּוֹנית פשוטה</vt:lpstr>
      <vt:lpstr>מתכננים ובונים מערכת הידרוֹפּוֹנית פשוטה</vt:lpstr>
      <vt:lpstr>מתכננים ובונים מערכת הידרוֹפּוֹנית פשוטה</vt:lpstr>
      <vt:lpstr>חוקרים מערכות הידרוֹפּוֹניוֹת בדרך למאדים</vt:lpstr>
      <vt:lpstr>חוקרים מערכות הידרוֹפּוֹניוֹת בדרך למאדים</vt:lpstr>
      <vt:lpstr>חוקרים מערכות הידרוֹפּוֹניוֹת בדרך למאדים</vt:lpstr>
      <vt:lpstr>חוקרים מערכות הידרוֹפּוֹניוֹת ומכינים פיץ' מעלית</vt:lpstr>
      <vt:lpstr>חוקרים מערכות הידרוֹפּוֹניוֹת ומכינים פיץ' מעלית</vt:lpstr>
      <vt:lpstr>חוקרים מערכות הידרוֹפּוֹניוֹת ומכינים פיץ' מעלית</vt:lpstr>
      <vt:lpstr>דמיון ושוני בין מערכות הידרוֹפּוֹניוֹת</vt:lpstr>
      <vt:lpstr>דמיון ושוני בין מערכות הידרוֹפּוֹניוֹת</vt:lpstr>
      <vt:lpstr>דמיון ושוני בין מערכות הידרוֹפּוֹניוֹת</vt:lpstr>
      <vt:lpstr>דמיון ושוני בין מערכות הידרוֹפּוֹניוֹת</vt:lpstr>
      <vt:lpstr>דמיון ושוני בין מערכות הידרוֹפּוֹניוֹת</vt:lpstr>
      <vt:lpstr>יתרונות של גידול הידרוֹפּוֹני</vt:lpstr>
      <vt:lpstr>יתרונות של גידול הידרוֹפּוֹני</vt:lpstr>
      <vt:lpstr>אתגרים ומגבלות בגידול הידרוֹפּוֹני</vt:lpstr>
      <vt:lpstr>אתגרים ומגבלות בגידול הידרוֹפּוֹני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חקלאות אורבנית – למה ואיך?</dc:title>
  <dc:creator>Hagit Matok</dc:creator>
  <cp:lastModifiedBy>Sarah Gropper</cp:lastModifiedBy>
  <cp:revision>137</cp:revision>
  <dcterms:created xsi:type="dcterms:W3CDTF">2020-02-25T13:39:01Z</dcterms:created>
  <dcterms:modified xsi:type="dcterms:W3CDTF">2022-07-25T06:52:19Z</dcterms:modified>
</cp:coreProperties>
</file>