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61" r:id="rId1"/>
  </p:sldMasterIdLst>
  <p:notesMasterIdLst>
    <p:notesMasterId r:id="rId41"/>
  </p:notesMasterIdLst>
  <p:sldIdLst>
    <p:sldId id="256" r:id="rId2"/>
    <p:sldId id="335" r:id="rId3"/>
    <p:sldId id="337" r:id="rId4"/>
    <p:sldId id="378" r:id="rId5"/>
    <p:sldId id="339" r:id="rId6"/>
    <p:sldId id="340" r:id="rId7"/>
    <p:sldId id="376" r:id="rId8"/>
    <p:sldId id="341" r:id="rId9"/>
    <p:sldId id="342" r:id="rId10"/>
    <p:sldId id="343" r:id="rId11"/>
    <p:sldId id="344" r:id="rId12"/>
    <p:sldId id="345" r:id="rId13"/>
    <p:sldId id="346" r:id="rId14"/>
    <p:sldId id="347" r:id="rId15"/>
    <p:sldId id="377" r:id="rId16"/>
    <p:sldId id="363" r:id="rId17"/>
    <p:sldId id="358" r:id="rId18"/>
    <p:sldId id="373" r:id="rId19"/>
    <p:sldId id="372" r:id="rId20"/>
    <p:sldId id="353" r:id="rId21"/>
    <p:sldId id="349" r:id="rId22"/>
    <p:sldId id="350" r:id="rId23"/>
    <p:sldId id="375" r:id="rId24"/>
    <p:sldId id="351" r:id="rId25"/>
    <p:sldId id="352" r:id="rId26"/>
    <p:sldId id="354" r:id="rId27"/>
    <p:sldId id="355" r:id="rId28"/>
    <p:sldId id="356" r:id="rId29"/>
    <p:sldId id="374" r:id="rId30"/>
    <p:sldId id="359" r:id="rId31"/>
    <p:sldId id="360" r:id="rId32"/>
    <p:sldId id="365" r:id="rId33"/>
    <p:sldId id="368" r:id="rId34"/>
    <p:sldId id="367" r:id="rId35"/>
    <p:sldId id="366" r:id="rId36"/>
    <p:sldId id="369" r:id="rId37"/>
    <p:sldId id="371" r:id="rId38"/>
    <p:sldId id="370" r:id="rId39"/>
    <p:sldId id="332" r:id="rId40"/>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8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163"/>
    <a:srgbClr val="FFC000"/>
    <a:srgbClr val="FFFFFF"/>
    <a:srgbClr val="056465"/>
    <a:srgbClr val="056163"/>
    <a:srgbClr val="D9D9D9"/>
    <a:srgbClr val="BFD4B5"/>
    <a:srgbClr val="EEF1F2"/>
    <a:srgbClr val="0CC6EB"/>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025" autoAdjust="0"/>
    <p:restoredTop sz="84217" autoAdjust="0"/>
  </p:normalViewPr>
  <p:slideViewPr>
    <p:cSldViewPr snapToGrid="0" showGuides="1">
      <p:cViewPr varScale="1">
        <p:scale>
          <a:sx n="70" d="100"/>
          <a:sy n="70" d="100"/>
        </p:scale>
        <p:origin x="84" y="162"/>
      </p:cViewPr>
      <p:guideLst>
        <p:guide orient="horz" pos="368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6" d="100"/>
          <a:sy n="86" d="100"/>
        </p:scale>
        <p:origin x="378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מציין מיקום של תאריך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B73474-1FEA-49EA-8573-334921A32CDD}" type="datetimeFigureOut">
              <a:rPr lang="en-US" smtClean="0"/>
              <a:t>4/26/2022</a:t>
            </a:fld>
            <a:endParaRPr lang="en-US"/>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של כותרת תחתונה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מציין מיקום של מספר שקופית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349913-1ED4-42CF-A765-14932E9CC788}" type="slidenum">
              <a:rPr lang="en-US" smtClean="0"/>
              <a:t>‹#›</a:t>
            </a:fld>
            <a:endParaRPr lang="en-US"/>
          </a:p>
        </p:txBody>
      </p:sp>
    </p:spTree>
    <p:extLst>
      <p:ext uri="{BB962C8B-B14F-4D97-AF65-F5344CB8AC3E}">
        <p14:creationId xmlns:p14="http://schemas.microsoft.com/office/powerpoint/2010/main" val="466108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openstax.org/books/biology/pages/30-5-transport-of-water-and-solutes-in-plant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openstax.org/books/biology/pages/30-5-transport-of-water-and-solutes-in-plant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openstax.org/books/biology/pages/30-5-transport-of-water-and-solutes-in-plant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openstax.org/books/biology/pages/30-5-transport-of-water-and-solutes-in-plant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openstax.org/books/biology/pages/30-5-transport-of-water-and-solutes-in-plant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openstax.org/books/biology/pages/30-5-transport-of-water-and-solutes-in-plant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openstax.org/books/biology/pages/30-5-transport-of-water-and-solutes-in-plants"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openstax.org/books/biology/pages/30-5-transport-of-water-and-solutes-in-plant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openstax.org/books/biology/pages/30-5-transport-of-water-and-solutes-in-plant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openstax.org/books/biology/pages/30-5-transport-of-water-and-solutes-in-plant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openstax.org/books/biology/pages/30-5-transport-of-water-and-solutes-in-plant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openstax.org/books/biology/pages/30-5-transport-of-water-and-solutes-in-plants"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openstax.org/books/biology/pages/30-5-transport-of-water-and-solutes-in-plant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openstax.org/books/biology/pages/30-5-transport-of-water-and-solutes-in-plants"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openstax.org/books/biology/pages/30-5-transport-of-water-and-solutes-in-plants"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openstax.org/books/biology/pages/30-5-transport-of-water-and-solutes-in-plant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371600" y="1143000"/>
            <a:ext cx="4114800" cy="3086100"/>
          </a:xfrm>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D9349913-1ED4-42CF-A765-14932E9CC788}" type="slidenum">
              <a:rPr lang="en-US" smtClean="0"/>
              <a:t>1</a:t>
            </a:fld>
            <a:endParaRPr lang="en-US"/>
          </a:p>
        </p:txBody>
      </p:sp>
    </p:spTree>
    <p:extLst>
      <p:ext uri="{BB962C8B-B14F-4D97-AF65-F5344CB8AC3E}">
        <p14:creationId xmlns:p14="http://schemas.microsoft.com/office/powerpoint/2010/main" val="1816035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המשחקים על המחשב</a:t>
            </a:r>
            <a:r>
              <a:rPr lang="he-IL" baseline="0" dirty="0" smtClean="0"/>
              <a:t> בלבד</a:t>
            </a:r>
            <a:endParaRPr lang="en-US" dirty="0"/>
          </a:p>
        </p:txBody>
      </p:sp>
      <p:sp>
        <p:nvSpPr>
          <p:cNvPr id="4" name="Slide Number Placeholder 3"/>
          <p:cNvSpPr>
            <a:spLocks noGrp="1"/>
          </p:cNvSpPr>
          <p:nvPr>
            <p:ph type="sldNum" sz="quarter" idx="10"/>
          </p:nvPr>
        </p:nvSpPr>
        <p:spPr/>
        <p:txBody>
          <a:bodyPr/>
          <a:lstStyle/>
          <a:p>
            <a:fld id="{D9349913-1ED4-42CF-A765-14932E9CC788}" type="slidenum">
              <a:rPr lang="en-US" smtClean="0"/>
              <a:t>18</a:t>
            </a:fld>
            <a:endParaRPr lang="en-US"/>
          </a:p>
        </p:txBody>
      </p:sp>
    </p:spTree>
    <p:extLst>
      <p:ext uri="{BB962C8B-B14F-4D97-AF65-F5344CB8AC3E}">
        <p14:creationId xmlns:p14="http://schemas.microsoft.com/office/powerpoint/2010/main" val="2037592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המשחקים על המחשב</a:t>
            </a:r>
            <a:r>
              <a:rPr lang="he-IL" baseline="0" dirty="0" smtClean="0"/>
              <a:t> בלבד</a:t>
            </a:r>
            <a:endParaRPr lang="en-US" dirty="0"/>
          </a:p>
        </p:txBody>
      </p:sp>
      <p:sp>
        <p:nvSpPr>
          <p:cNvPr id="4" name="Slide Number Placeholder 3"/>
          <p:cNvSpPr>
            <a:spLocks noGrp="1"/>
          </p:cNvSpPr>
          <p:nvPr>
            <p:ph type="sldNum" sz="quarter" idx="10"/>
          </p:nvPr>
        </p:nvSpPr>
        <p:spPr/>
        <p:txBody>
          <a:bodyPr/>
          <a:lstStyle/>
          <a:p>
            <a:fld id="{D9349913-1ED4-42CF-A765-14932E9CC788}" type="slidenum">
              <a:rPr lang="en-US" smtClean="0"/>
              <a:t>19</a:t>
            </a:fld>
            <a:endParaRPr lang="en-US"/>
          </a:p>
        </p:txBody>
      </p:sp>
    </p:spTree>
    <p:extLst>
      <p:ext uri="{BB962C8B-B14F-4D97-AF65-F5344CB8AC3E}">
        <p14:creationId xmlns:p14="http://schemas.microsoft.com/office/powerpoint/2010/main" val="4039417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kern="1200" dirty="0" smtClean="0">
                <a:solidFill>
                  <a:schemeClr val="tx1"/>
                </a:solidFill>
                <a:effectLst/>
                <a:latin typeface="+mn-lt"/>
                <a:ea typeface="+mn-ea"/>
                <a:cs typeface="+mn-cs"/>
                <a:hlinkClick r:id="rId3"/>
              </a:rPr>
              <a:t>https://openstax.org/books/biology/pages/30-5-transport-of-water-and-solutes-in-plants</a:t>
            </a:r>
            <a:endParaRPr lang="en-US" dirty="0"/>
          </a:p>
        </p:txBody>
      </p:sp>
      <p:sp>
        <p:nvSpPr>
          <p:cNvPr id="4" name="Slide Number Placeholder 3"/>
          <p:cNvSpPr>
            <a:spLocks noGrp="1"/>
          </p:cNvSpPr>
          <p:nvPr>
            <p:ph type="sldNum" sz="quarter" idx="10"/>
          </p:nvPr>
        </p:nvSpPr>
        <p:spPr/>
        <p:txBody>
          <a:bodyPr/>
          <a:lstStyle/>
          <a:p>
            <a:fld id="{D9349913-1ED4-42CF-A765-14932E9CC788}" type="slidenum">
              <a:rPr lang="en-US" smtClean="0"/>
              <a:t>24</a:t>
            </a:fld>
            <a:endParaRPr lang="en-US"/>
          </a:p>
        </p:txBody>
      </p:sp>
    </p:spTree>
    <p:extLst>
      <p:ext uri="{BB962C8B-B14F-4D97-AF65-F5344CB8AC3E}">
        <p14:creationId xmlns:p14="http://schemas.microsoft.com/office/powerpoint/2010/main" val="1694622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kern="1200" dirty="0" smtClean="0">
                <a:solidFill>
                  <a:schemeClr val="tx1"/>
                </a:solidFill>
                <a:effectLst/>
                <a:latin typeface="+mn-lt"/>
                <a:ea typeface="+mn-ea"/>
                <a:cs typeface="+mn-cs"/>
                <a:hlinkClick r:id="rId3"/>
              </a:rPr>
              <a:t>https://openstax.org/books/biology/pages/30-5-transport-of-water-and-solutes-in-plants</a:t>
            </a:r>
            <a:endParaRPr lang="en-US" dirty="0"/>
          </a:p>
        </p:txBody>
      </p:sp>
      <p:sp>
        <p:nvSpPr>
          <p:cNvPr id="4" name="Slide Number Placeholder 3"/>
          <p:cNvSpPr>
            <a:spLocks noGrp="1"/>
          </p:cNvSpPr>
          <p:nvPr>
            <p:ph type="sldNum" sz="quarter" idx="10"/>
          </p:nvPr>
        </p:nvSpPr>
        <p:spPr/>
        <p:txBody>
          <a:bodyPr/>
          <a:lstStyle/>
          <a:p>
            <a:fld id="{D9349913-1ED4-42CF-A765-14932E9CC788}" type="slidenum">
              <a:rPr lang="en-US" smtClean="0"/>
              <a:t>25</a:t>
            </a:fld>
            <a:endParaRPr lang="en-US"/>
          </a:p>
        </p:txBody>
      </p:sp>
    </p:spTree>
    <p:extLst>
      <p:ext uri="{BB962C8B-B14F-4D97-AF65-F5344CB8AC3E}">
        <p14:creationId xmlns:p14="http://schemas.microsoft.com/office/powerpoint/2010/main" val="72589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kern="1200" dirty="0" smtClean="0">
                <a:solidFill>
                  <a:schemeClr val="tx1"/>
                </a:solidFill>
                <a:effectLst/>
                <a:latin typeface="+mn-lt"/>
                <a:ea typeface="+mn-ea"/>
                <a:cs typeface="+mn-cs"/>
                <a:hlinkClick r:id="rId3"/>
              </a:rPr>
              <a:t>https://openstax.org/books/biology/pages/30-5-transport-of-water-and-solutes-in-plants</a:t>
            </a:r>
            <a:endParaRPr lang="en-US" dirty="0"/>
          </a:p>
        </p:txBody>
      </p:sp>
      <p:sp>
        <p:nvSpPr>
          <p:cNvPr id="4" name="Slide Number Placeholder 3"/>
          <p:cNvSpPr>
            <a:spLocks noGrp="1"/>
          </p:cNvSpPr>
          <p:nvPr>
            <p:ph type="sldNum" sz="quarter" idx="10"/>
          </p:nvPr>
        </p:nvSpPr>
        <p:spPr/>
        <p:txBody>
          <a:bodyPr/>
          <a:lstStyle/>
          <a:p>
            <a:fld id="{D9349913-1ED4-42CF-A765-14932E9CC788}" type="slidenum">
              <a:rPr lang="en-US" smtClean="0"/>
              <a:t>26</a:t>
            </a:fld>
            <a:endParaRPr lang="en-US"/>
          </a:p>
        </p:txBody>
      </p:sp>
    </p:spTree>
    <p:extLst>
      <p:ext uri="{BB962C8B-B14F-4D97-AF65-F5344CB8AC3E}">
        <p14:creationId xmlns:p14="http://schemas.microsoft.com/office/powerpoint/2010/main" val="3757647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kern="1200" dirty="0" smtClean="0">
                <a:solidFill>
                  <a:schemeClr val="tx1"/>
                </a:solidFill>
                <a:effectLst/>
                <a:latin typeface="+mn-lt"/>
                <a:ea typeface="+mn-ea"/>
                <a:cs typeface="+mn-cs"/>
                <a:hlinkClick r:id="rId3"/>
              </a:rPr>
              <a:t>https://openstax.org/books/biology/pages/30-5-transport-of-water-and-solutes-in-plants</a:t>
            </a:r>
            <a:endParaRPr lang="en-US" dirty="0"/>
          </a:p>
        </p:txBody>
      </p:sp>
      <p:sp>
        <p:nvSpPr>
          <p:cNvPr id="4" name="Slide Number Placeholder 3"/>
          <p:cNvSpPr>
            <a:spLocks noGrp="1"/>
          </p:cNvSpPr>
          <p:nvPr>
            <p:ph type="sldNum" sz="quarter" idx="10"/>
          </p:nvPr>
        </p:nvSpPr>
        <p:spPr/>
        <p:txBody>
          <a:bodyPr/>
          <a:lstStyle/>
          <a:p>
            <a:fld id="{D9349913-1ED4-42CF-A765-14932E9CC788}" type="slidenum">
              <a:rPr lang="en-US" smtClean="0"/>
              <a:t>27</a:t>
            </a:fld>
            <a:endParaRPr lang="en-US"/>
          </a:p>
        </p:txBody>
      </p:sp>
    </p:spTree>
    <p:extLst>
      <p:ext uri="{BB962C8B-B14F-4D97-AF65-F5344CB8AC3E}">
        <p14:creationId xmlns:p14="http://schemas.microsoft.com/office/powerpoint/2010/main" val="2071929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kern="1200" dirty="0" smtClean="0">
                <a:solidFill>
                  <a:schemeClr val="tx1"/>
                </a:solidFill>
                <a:effectLst/>
                <a:latin typeface="+mn-lt"/>
                <a:ea typeface="+mn-ea"/>
                <a:cs typeface="+mn-cs"/>
                <a:hlinkClick r:id="rId3"/>
              </a:rPr>
              <a:t>https://openstax.org/books/biology/pages/30-5-transport-of-water-and-solutes-in-plants</a:t>
            </a:r>
            <a:endParaRPr lang="en-US" dirty="0"/>
          </a:p>
        </p:txBody>
      </p:sp>
      <p:sp>
        <p:nvSpPr>
          <p:cNvPr id="4" name="Slide Number Placeholder 3"/>
          <p:cNvSpPr>
            <a:spLocks noGrp="1"/>
          </p:cNvSpPr>
          <p:nvPr>
            <p:ph type="sldNum" sz="quarter" idx="10"/>
          </p:nvPr>
        </p:nvSpPr>
        <p:spPr/>
        <p:txBody>
          <a:bodyPr/>
          <a:lstStyle/>
          <a:p>
            <a:fld id="{D9349913-1ED4-42CF-A765-14932E9CC788}" type="slidenum">
              <a:rPr lang="en-US" smtClean="0"/>
              <a:t>28</a:t>
            </a:fld>
            <a:endParaRPr lang="en-US"/>
          </a:p>
        </p:txBody>
      </p:sp>
    </p:spTree>
    <p:extLst>
      <p:ext uri="{BB962C8B-B14F-4D97-AF65-F5344CB8AC3E}">
        <p14:creationId xmlns:p14="http://schemas.microsoft.com/office/powerpoint/2010/main" val="2580396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kern="1200" dirty="0" smtClean="0">
                <a:solidFill>
                  <a:schemeClr val="tx1"/>
                </a:solidFill>
                <a:effectLst/>
                <a:latin typeface="+mn-lt"/>
                <a:ea typeface="+mn-ea"/>
                <a:cs typeface="+mn-cs"/>
                <a:hlinkClick r:id="rId3"/>
              </a:rPr>
              <a:t>https://openstax.org/books/biology/pages/30-5-transport-of-water-and-solutes-in-plants</a:t>
            </a:r>
            <a:endParaRPr lang="en-US" dirty="0"/>
          </a:p>
        </p:txBody>
      </p:sp>
      <p:sp>
        <p:nvSpPr>
          <p:cNvPr id="4" name="Slide Number Placeholder 3"/>
          <p:cNvSpPr>
            <a:spLocks noGrp="1"/>
          </p:cNvSpPr>
          <p:nvPr>
            <p:ph type="sldNum" sz="quarter" idx="10"/>
          </p:nvPr>
        </p:nvSpPr>
        <p:spPr/>
        <p:txBody>
          <a:bodyPr/>
          <a:lstStyle/>
          <a:p>
            <a:fld id="{D9349913-1ED4-42CF-A765-14932E9CC788}" type="slidenum">
              <a:rPr lang="en-US" smtClean="0"/>
              <a:t>29</a:t>
            </a:fld>
            <a:endParaRPr lang="en-US"/>
          </a:p>
        </p:txBody>
      </p:sp>
    </p:spTree>
    <p:extLst>
      <p:ext uri="{BB962C8B-B14F-4D97-AF65-F5344CB8AC3E}">
        <p14:creationId xmlns:p14="http://schemas.microsoft.com/office/powerpoint/2010/main" val="1089141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kern="1200" dirty="0" smtClean="0">
                <a:solidFill>
                  <a:schemeClr val="tx1"/>
                </a:solidFill>
                <a:effectLst/>
                <a:latin typeface="+mn-lt"/>
                <a:ea typeface="+mn-ea"/>
                <a:cs typeface="+mn-cs"/>
                <a:hlinkClick r:id="rId3"/>
              </a:rPr>
              <a:t>https://openstax.org/books/biology/pages/30-5-transport-of-water-and-solutes-in-plants</a:t>
            </a:r>
            <a:endParaRPr lang="en-US" dirty="0"/>
          </a:p>
        </p:txBody>
      </p:sp>
      <p:sp>
        <p:nvSpPr>
          <p:cNvPr id="4" name="Slide Number Placeholder 3"/>
          <p:cNvSpPr>
            <a:spLocks noGrp="1"/>
          </p:cNvSpPr>
          <p:nvPr>
            <p:ph type="sldNum" sz="quarter" idx="10"/>
          </p:nvPr>
        </p:nvSpPr>
        <p:spPr/>
        <p:txBody>
          <a:bodyPr/>
          <a:lstStyle/>
          <a:p>
            <a:fld id="{D9349913-1ED4-42CF-A765-14932E9CC788}" type="slidenum">
              <a:rPr lang="en-US" smtClean="0"/>
              <a:t>30</a:t>
            </a:fld>
            <a:endParaRPr lang="en-US"/>
          </a:p>
        </p:txBody>
      </p:sp>
    </p:spTree>
    <p:extLst>
      <p:ext uri="{BB962C8B-B14F-4D97-AF65-F5344CB8AC3E}">
        <p14:creationId xmlns:p14="http://schemas.microsoft.com/office/powerpoint/2010/main" val="626750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kern="1200" dirty="0" smtClean="0">
                <a:solidFill>
                  <a:schemeClr val="tx1"/>
                </a:solidFill>
                <a:effectLst/>
                <a:latin typeface="+mn-lt"/>
                <a:ea typeface="+mn-ea"/>
                <a:cs typeface="+mn-cs"/>
                <a:hlinkClick r:id="rId3"/>
              </a:rPr>
              <a:t>https://openstax.org/books/biology/pages/30-5-transport-of-water-and-solutes-in-plants</a:t>
            </a:r>
            <a:endParaRPr lang="en-US" dirty="0"/>
          </a:p>
        </p:txBody>
      </p:sp>
      <p:sp>
        <p:nvSpPr>
          <p:cNvPr id="4" name="Slide Number Placeholder 3"/>
          <p:cNvSpPr>
            <a:spLocks noGrp="1"/>
          </p:cNvSpPr>
          <p:nvPr>
            <p:ph type="sldNum" sz="quarter" idx="10"/>
          </p:nvPr>
        </p:nvSpPr>
        <p:spPr/>
        <p:txBody>
          <a:bodyPr/>
          <a:lstStyle/>
          <a:p>
            <a:fld id="{D9349913-1ED4-42CF-A765-14932E9CC788}" type="slidenum">
              <a:rPr lang="en-US" smtClean="0"/>
              <a:t>31</a:t>
            </a:fld>
            <a:endParaRPr lang="en-US"/>
          </a:p>
        </p:txBody>
      </p:sp>
    </p:spTree>
    <p:extLst>
      <p:ext uri="{BB962C8B-B14F-4D97-AF65-F5344CB8AC3E}">
        <p14:creationId xmlns:p14="http://schemas.microsoft.com/office/powerpoint/2010/main" val="4293830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en-US" dirty="0"/>
          </a:p>
        </p:txBody>
      </p:sp>
      <p:sp>
        <p:nvSpPr>
          <p:cNvPr id="4" name="מציין מיקום של מספר שקופית 3"/>
          <p:cNvSpPr>
            <a:spLocks noGrp="1"/>
          </p:cNvSpPr>
          <p:nvPr>
            <p:ph type="sldNum" sz="quarter" idx="10"/>
          </p:nvPr>
        </p:nvSpPr>
        <p:spPr/>
        <p:txBody>
          <a:bodyPr/>
          <a:lstStyle/>
          <a:p>
            <a:fld id="{D9349913-1ED4-42CF-A765-14932E9CC788}" type="slidenum">
              <a:rPr lang="en-US" smtClean="0"/>
              <a:t>2</a:t>
            </a:fld>
            <a:endParaRPr lang="en-US"/>
          </a:p>
        </p:txBody>
      </p:sp>
    </p:spTree>
    <p:extLst>
      <p:ext uri="{BB962C8B-B14F-4D97-AF65-F5344CB8AC3E}">
        <p14:creationId xmlns:p14="http://schemas.microsoft.com/office/powerpoint/2010/main" val="1301967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kern="1200" dirty="0" smtClean="0">
                <a:solidFill>
                  <a:schemeClr val="tx1"/>
                </a:solidFill>
                <a:effectLst/>
                <a:latin typeface="+mn-lt"/>
                <a:ea typeface="+mn-ea"/>
                <a:cs typeface="+mn-cs"/>
                <a:hlinkClick r:id="rId3"/>
              </a:rPr>
              <a:t>https://openstax.org/books/biology/pages/30-5-transport-of-water-and-solutes-in-plants</a:t>
            </a:r>
            <a:endParaRPr lang="en-US" dirty="0"/>
          </a:p>
        </p:txBody>
      </p:sp>
      <p:sp>
        <p:nvSpPr>
          <p:cNvPr id="4" name="Slide Number Placeholder 3"/>
          <p:cNvSpPr>
            <a:spLocks noGrp="1"/>
          </p:cNvSpPr>
          <p:nvPr>
            <p:ph type="sldNum" sz="quarter" idx="10"/>
          </p:nvPr>
        </p:nvSpPr>
        <p:spPr/>
        <p:txBody>
          <a:bodyPr/>
          <a:lstStyle/>
          <a:p>
            <a:fld id="{D9349913-1ED4-42CF-A765-14932E9CC788}" type="slidenum">
              <a:rPr lang="en-US" smtClean="0"/>
              <a:t>32</a:t>
            </a:fld>
            <a:endParaRPr lang="en-US"/>
          </a:p>
        </p:txBody>
      </p:sp>
    </p:spTree>
    <p:extLst>
      <p:ext uri="{BB962C8B-B14F-4D97-AF65-F5344CB8AC3E}">
        <p14:creationId xmlns:p14="http://schemas.microsoft.com/office/powerpoint/2010/main" val="2899300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kern="1200" dirty="0" smtClean="0">
                <a:solidFill>
                  <a:schemeClr val="tx1"/>
                </a:solidFill>
                <a:effectLst/>
                <a:latin typeface="+mn-lt"/>
                <a:ea typeface="+mn-ea"/>
                <a:cs typeface="+mn-cs"/>
                <a:hlinkClick r:id="rId3"/>
              </a:rPr>
              <a:t>https://openstax.org/books/biology/pages/30-5-transport-of-water-and-solutes-in-plants</a:t>
            </a:r>
            <a:endParaRPr lang="en-US" dirty="0"/>
          </a:p>
        </p:txBody>
      </p:sp>
      <p:sp>
        <p:nvSpPr>
          <p:cNvPr id="4" name="Slide Number Placeholder 3"/>
          <p:cNvSpPr>
            <a:spLocks noGrp="1"/>
          </p:cNvSpPr>
          <p:nvPr>
            <p:ph type="sldNum" sz="quarter" idx="10"/>
          </p:nvPr>
        </p:nvSpPr>
        <p:spPr/>
        <p:txBody>
          <a:bodyPr/>
          <a:lstStyle/>
          <a:p>
            <a:fld id="{D9349913-1ED4-42CF-A765-14932E9CC788}" type="slidenum">
              <a:rPr lang="en-US" smtClean="0"/>
              <a:t>33</a:t>
            </a:fld>
            <a:endParaRPr lang="en-US"/>
          </a:p>
        </p:txBody>
      </p:sp>
    </p:spTree>
    <p:extLst>
      <p:ext uri="{BB962C8B-B14F-4D97-AF65-F5344CB8AC3E}">
        <p14:creationId xmlns:p14="http://schemas.microsoft.com/office/powerpoint/2010/main" val="223326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kern="1200" dirty="0" smtClean="0">
                <a:solidFill>
                  <a:schemeClr val="tx1"/>
                </a:solidFill>
                <a:effectLst/>
                <a:latin typeface="+mn-lt"/>
                <a:ea typeface="+mn-ea"/>
                <a:cs typeface="+mn-cs"/>
                <a:hlinkClick r:id="rId3"/>
              </a:rPr>
              <a:t>https://openstax.org/books/biology/pages/30-5-transport-of-water-and-solutes-in-plants</a:t>
            </a:r>
            <a:endParaRPr lang="en-US" dirty="0"/>
          </a:p>
        </p:txBody>
      </p:sp>
      <p:sp>
        <p:nvSpPr>
          <p:cNvPr id="4" name="Slide Number Placeholder 3"/>
          <p:cNvSpPr>
            <a:spLocks noGrp="1"/>
          </p:cNvSpPr>
          <p:nvPr>
            <p:ph type="sldNum" sz="quarter" idx="10"/>
          </p:nvPr>
        </p:nvSpPr>
        <p:spPr/>
        <p:txBody>
          <a:bodyPr/>
          <a:lstStyle/>
          <a:p>
            <a:fld id="{D9349913-1ED4-42CF-A765-14932E9CC788}" type="slidenum">
              <a:rPr lang="en-US" smtClean="0"/>
              <a:t>34</a:t>
            </a:fld>
            <a:endParaRPr lang="en-US"/>
          </a:p>
        </p:txBody>
      </p:sp>
    </p:spTree>
    <p:extLst>
      <p:ext uri="{BB962C8B-B14F-4D97-AF65-F5344CB8AC3E}">
        <p14:creationId xmlns:p14="http://schemas.microsoft.com/office/powerpoint/2010/main" val="2289545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kern="1200" dirty="0" smtClean="0">
                <a:solidFill>
                  <a:schemeClr val="tx1"/>
                </a:solidFill>
                <a:effectLst/>
                <a:latin typeface="+mn-lt"/>
                <a:ea typeface="+mn-ea"/>
                <a:cs typeface="+mn-cs"/>
                <a:hlinkClick r:id="rId3"/>
              </a:rPr>
              <a:t>https://openstax.org/books/biology/pages/30-5-transport-of-water-and-solutes-in-plants</a:t>
            </a:r>
            <a:endParaRPr lang="en-US" dirty="0"/>
          </a:p>
        </p:txBody>
      </p:sp>
      <p:sp>
        <p:nvSpPr>
          <p:cNvPr id="4" name="Slide Number Placeholder 3"/>
          <p:cNvSpPr>
            <a:spLocks noGrp="1"/>
          </p:cNvSpPr>
          <p:nvPr>
            <p:ph type="sldNum" sz="quarter" idx="10"/>
          </p:nvPr>
        </p:nvSpPr>
        <p:spPr/>
        <p:txBody>
          <a:bodyPr/>
          <a:lstStyle/>
          <a:p>
            <a:fld id="{D9349913-1ED4-42CF-A765-14932E9CC788}" type="slidenum">
              <a:rPr lang="en-US" smtClean="0"/>
              <a:t>35</a:t>
            </a:fld>
            <a:endParaRPr lang="en-US"/>
          </a:p>
        </p:txBody>
      </p:sp>
    </p:spTree>
    <p:extLst>
      <p:ext uri="{BB962C8B-B14F-4D97-AF65-F5344CB8AC3E}">
        <p14:creationId xmlns:p14="http://schemas.microsoft.com/office/powerpoint/2010/main" val="3931277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kern="1200" dirty="0" smtClean="0">
                <a:solidFill>
                  <a:schemeClr val="tx1"/>
                </a:solidFill>
                <a:effectLst/>
                <a:latin typeface="+mn-lt"/>
                <a:ea typeface="+mn-ea"/>
                <a:cs typeface="+mn-cs"/>
                <a:hlinkClick r:id="rId3"/>
              </a:rPr>
              <a:t>https://openstax.org/books/biology/pages/30-5-transport-of-water-and-solutes-in-plants</a:t>
            </a:r>
            <a:endParaRPr lang="en-US" dirty="0"/>
          </a:p>
        </p:txBody>
      </p:sp>
      <p:sp>
        <p:nvSpPr>
          <p:cNvPr id="4" name="Slide Number Placeholder 3"/>
          <p:cNvSpPr>
            <a:spLocks noGrp="1"/>
          </p:cNvSpPr>
          <p:nvPr>
            <p:ph type="sldNum" sz="quarter" idx="10"/>
          </p:nvPr>
        </p:nvSpPr>
        <p:spPr/>
        <p:txBody>
          <a:bodyPr/>
          <a:lstStyle/>
          <a:p>
            <a:fld id="{D9349913-1ED4-42CF-A765-14932E9CC788}" type="slidenum">
              <a:rPr lang="en-US" smtClean="0"/>
              <a:t>36</a:t>
            </a:fld>
            <a:endParaRPr lang="en-US"/>
          </a:p>
        </p:txBody>
      </p:sp>
    </p:spTree>
    <p:extLst>
      <p:ext uri="{BB962C8B-B14F-4D97-AF65-F5344CB8AC3E}">
        <p14:creationId xmlns:p14="http://schemas.microsoft.com/office/powerpoint/2010/main" val="3802301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kern="1200" dirty="0" smtClean="0">
                <a:solidFill>
                  <a:schemeClr val="tx1"/>
                </a:solidFill>
                <a:effectLst/>
                <a:latin typeface="+mn-lt"/>
                <a:ea typeface="+mn-ea"/>
                <a:cs typeface="+mn-cs"/>
                <a:hlinkClick r:id="rId3"/>
              </a:rPr>
              <a:t>https://openstax.org/books/biology/pages/30-5-transport-of-water-and-solutes-in-plants</a:t>
            </a:r>
            <a:endParaRPr lang="en-US" dirty="0"/>
          </a:p>
        </p:txBody>
      </p:sp>
      <p:sp>
        <p:nvSpPr>
          <p:cNvPr id="4" name="Slide Number Placeholder 3"/>
          <p:cNvSpPr>
            <a:spLocks noGrp="1"/>
          </p:cNvSpPr>
          <p:nvPr>
            <p:ph type="sldNum" sz="quarter" idx="10"/>
          </p:nvPr>
        </p:nvSpPr>
        <p:spPr/>
        <p:txBody>
          <a:bodyPr/>
          <a:lstStyle/>
          <a:p>
            <a:fld id="{D9349913-1ED4-42CF-A765-14932E9CC788}" type="slidenum">
              <a:rPr lang="en-US" smtClean="0"/>
              <a:t>37</a:t>
            </a:fld>
            <a:endParaRPr lang="en-US"/>
          </a:p>
        </p:txBody>
      </p:sp>
    </p:spTree>
    <p:extLst>
      <p:ext uri="{BB962C8B-B14F-4D97-AF65-F5344CB8AC3E}">
        <p14:creationId xmlns:p14="http://schemas.microsoft.com/office/powerpoint/2010/main" val="1081126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kern="1200" dirty="0" smtClean="0">
                <a:solidFill>
                  <a:schemeClr val="tx1"/>
                </a:solidFill>
                <a:effectLst/>
                <a:latin typeface="+mn-lt"/>
                <a:ea typeface="+mn-ea"/>
                <a:cs typeface="+mn-cs"/>
                <a:hlinkClick r:id="rId3"/>
              </a:rPr>
              <a:t>https://openstax.org/books/biology/pages/30-5-transport-of-water-and-solutes-in-plants</a:t>
            </a:r>
            <a:endParaRPr lang="en-US" dirty="0"/>
          </a:p>
        </p:txBody>
      </p:sp>
      <p:sp>
        <p:nvSpPr>
          <p:cNvPr id="4" name="Slide Number Placeholder 3"/>
          <p:cNvSpPr>
            <a:spLocks noGrp="1"/>
          </p:cNvSpPr>
          <p:nvPr>
            <p:ph type="sldNum" sz="quarter" idx="10"/>
          </p:nvPr>
        </p:nvSpPr>
        <p:spPr/>
        <p:txBody>
          <a:bodyPr/>
          <a:lstStyle/>
          <a:p>
            <a:fld id="{D9349913-1ED4-42CF-A765-14932E9CC788}" type="slidenum">
              <a:rPr lang="en-US" smtClean="0"/>
              <a:t>38</a:t>
            </a:fld>
            <a:endParaRPr lang="en-US"/>
          </a:p>
        </p:txBody>
      </p:sp>
    </p:spTree>
    <p:extLst>
      <p:ext uri="{BB962C8B-B14F-4D97-AF65-F5344CB8AC3E}">
        <p14:creationId xmlns:p14="http://schemas.microsoft.com/office/powerpoint/2010/main" val="18190487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371600" y="1143000"/>
            <a:ext cx="4114800" cy="3086100"/>
          </a:xfrm>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D9349913-1ED4-42CF-A765-14932E9CC788}" type="slidenum">
              <a:rPr lang="en-US" smtClean="0"/>
              <a:t>39</a:t>
            </a:fld>
            <a:endParaRPr lang="en-US"/>
          </a:p>
        </p:txBody>
      </p:sp>
    </p:spTree>
    <p:extLst>
      <p:ext uri="{BB962C8B-B14F-4D97-AF65-F5344CB8AC3E}">
        <p14:creationId xmlns:p14="http://schemas.microsoft.com/office/powerpoint/2010/main" val="3022089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349913-1ED4-42CF-A765-14932E9CC788}" type="slidenum">
              <a:rPr lang="en-US" smtClean="0"/>
              <a:t>5</a:t>
            </a:fld>
            <a:endParaRPr lang="en-US"/>
          </a:p>
        </p:txBody>
      </p:sp>
    </p:spTree>
    <p:extLst>
      <p:ext uri="{BB962C8B-B14F-4D97-AF65-F5344CB8AC3E}">
        <p14:creationId xmlns:p14="http://schemas.microsoft.com/office/powerpoint/2010/main" val="1815048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המשחקים על המחשב</a:t>
            </a:r>
            <a:r>
              <a:rPr lang="he-IL" baseline="0" dirty="0" smtClean="0"/>
              <a:t> בלבד</a:t>
            </a:r>
            <a:endParaRPr lang="en-US" dirty="0"/>
          </a:p>
        </p:txBody>
      </p:sp>
      <p:sp>
        <p:nvSpPr>
          <p:cNvPr id="4" name="Slide Number Placeholder 3"/>
          <p:cNvSpPr>
            <a:spLocks noGrp="1"/>
          </p:cNvSpPr>
          <p:nvPr>
            <p:ph type="sldNum" sz="quarter" idx="10"/>
          </p:nvPr>
        </p:nvSpPr>
        <p:spPr/>
        <p:txBody>
          <a:bodyPr/>
          <a:lstStyle/>
          <a:p>
            <a:fld id="{D9349913-1ED4-42CF-A765-14932E9CC788}" type="slidenum">
              <a:rPr lang="en-US" smtClean="0"/>
              <a:t>11</a:t>
            </a:fld>
            <a:endParaRPr lang="en-US"/>
          </a:p>
        </p:txBody>
      </p:sp>
    </p:spTree>
    <p:extLst>
      <p:ext uri="{BB962C8B-B14F-4D97-AF65-F5344CB8AC3E}">
        <p14:creationId xmlns:p14="http://schemas.microsoft.com/office/powerpoint/2010/main" val="4162000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המשחקים על המחשב</a:t>
            </a:r>
            <a:r>
              <a:rPr lang="he-IL" baseline="0" dirty="0" smtClean="0"/>
              <a:t> בלבד</a:t>
            </a:r>
            <a:endParaRPr lang="en-US" dirty="0"/>
          </a:p>
        </p:txBody>
      </p:sp>
      <p:sp>
        <p:nvSpPr>
          <p:cNvPr id="4" name="Slide Number Placeholder 3"/>
          <p:cNvSpPr>
            <a:spLocks noGrp="1"/>
          </p:cNvSpPr>
          <p:nvPr>
            <p:ph type="sldNum" sz="quarter" idx="10"/>
          </p:nvPr>
        </p:nvSpPr>
        <p:spPr/>
        <p:txBody>
          <a:bodyPr/>
          <a:lstStyle/>
          <a:p>
            <a:fld id="{D9349913-1ED4-42CF-A765-14932E9CC788}" type="slidenum">
              <a:rPr lang="en-US" smtClean="0"/>
              <a:t>12</a:t>
            </a:fld>
            <a:endParaRPr lang="en-US"/>
          </a:p>
        </p:txBody>
      </p:sp>
    </p:spTree>
    <p:extLst>
      <p:ext uri="{BB962C8B-B14F-4D97-AF65-F5344CB8AC3E}">
        <p14:creationId xmlns:p14="http://schemas.microsoft.com/office/powerpoint/2010/main" val="655741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המשחקים על המחשב</a:t>
            </a:r>
            <a:r>
              <a:rPr lang="he-IL" baseline="0" dirty="0" smtClean="0"/>
              <a:t> בלבד</a:t>
            </a:r>
            <a:endParaRPr lang="en-US" dirty="0"/>
          </a:p>
        </p:txBody>
      </p:sp>
      <p:sp>
        <p:nvSpPr>
          <p:cNvPr id="4" name="Slide Number Placeholder 3"/>
          <p:cNvSpPr>
            <a:spLocks noGrp="1"/>
          </p:cNvSpPr>
          <p:nvPr>
            <p:ph type="sldNum" sz="quarter" idx="10"/>
          </p:nvPr>
        </p:nvSpPr>
        <p:spPr/>
        <p:txBody>
          <a:bodyPr/>
          <a:lstStyle/>
          <a:p>
            <a:fld id="{D9349913-1ED4-42CF-A765-14932E9CC788}" type="slidenum">
              <a:rPr lang="en-US" smtClean="0"/>
              <a:t>13</a:t>
            </a:fld>
            <a:endParaRPr lang="en-US"/>
          </a:p>
        </p:txBody>
      </p:sp>
    </p:spTree>
    <p:extLst>
      <p:ext uri="{BB962C8B-B14F-4D97-AF65-F5344CB8AC3E}">
        <p14:creationId xmlns:p14="http://schemas.microsoft.com/office/powerpoint/2010/main" val="1180600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המשחקים על המחשב</a:t>
            </a:r>
            <a:r>
              <a:rPr lang="he-IL" baseline="0" dirty="0" smtClean="0"/>
              <a:t> בלבד</a:t>
            </a:r>
            <a:endParaRPr lang="en-US" dirty="0"/>
          </a:p>
        </p:txBody>
      </p:sp>
      <p:sp>
        <p:nvSpPr>
          <p:cNvPr id="4" name="Slide Number Placeholder 3"/>
          <p:cNvSpPr>
            <a:spLocks noGrp="1"/>
          </p:cNvSpPr>
          <p:nvPr>
            <p:ph type="sldNum" sz="quarter" idx="10"/>
          </p:nvPr>
        </p:nvSpPr>
        <p:spPr/>
        <p:txBody>
          <a:bodyPr/>
          <a:lstStyle/>
          <a:p>
            <a:fld id="{D9349913-1ED4-42CF-A765-14932E9CC788}" type="slidenum">
              <a:rPr lang="en-US" smtClean="0"/>
              <a:t>14</a:t>
            </a:fld>
            <a:endParaRPr lang="en-US"/>
          </a:p>
        </p:txBody>
      </p:sp>
    </p:spTree>
    <p:extLst>
      <p:ext uri="{BB962C8B-B14F-4D97-AF65-F5344CB8AC3E}">
        <p14:creationId xmlns:p14="http://schemas.microsoft.com/office/powerpoint/2010/main" val="604384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המשחקים על המחשב</a:t>
            </a:r>
            <a:r>
              <a:rPr lang="he-IL" baseline="0" dirty="0" smtClean="0"/>
              <a:t> בלבד</a:t>
            </a:r>
            <a:endParaRPr lang="en-US" dirty="0"/>
          </a:p>
        </p:txBody>
      </p:sp>
      <p:sp>
        <p:nvSpPr>
          <p:cNvPr id="4" name="Slide Number Placeholder 3"/>
          <p:cNvSpPr>
            <a:spLocks noGrp="1"/>
          </p:cNvSpPr>
          <p:nvPr>
            <p:ph type="sldNum" sz="quarter" idx="10"/>
          </p:nvPr>
        </p:nvSpPr>
        <p:spPr/>
        <p:txBody>
          <a:bodyPr/>
          <a:lstStyle/>
          <a:p>
            <a:fld id="{D9349913-1ED4-42CF-A765-14932E9CC788}" type="slidenum">
              <a:rPr lang="en-US" smtClean="0"/>
              <a:t>15</a:t>
            </a:fld>
            <a:endParaRPr lang="en-US"/>
          </a:p>
        </p:txBody>
      </p:sp>
    </p:spTree>
    <p:extLst>
      <p:ext uri="{BB962C8B-B14F-4D97-AF65-F5344CB8AC3E}">
        <p14:creationId xmlns:p14="http://schemas.microsoft.com/office/powerpoint/2010/main" val="2366927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kern="1200" dirty="0" smtClean="0">
                <a:solidFill>
                  <a:schemeClr val="tx1"/>
                </a:solidFill>
                <a:effectLst/>
                <a:latin typeface="+mn-lt"/>
                <a:ea typeface="+mn-ea"/>
                <a:cs typeface="+mn-cs"/>
                <a:hlinkClick r:id="rId3"/>
              </a:rPr>
              <a:t>https://openstax.org/books/biology/pages/30-5-transport-of-water-and-solutes-in-plants</a:t>
            </a:r>
            <a:endParaRPr lang="en-US" dirty="0"/>
          </a:p>
        </p:txBody>
      </p:sp>
      <p:sp>
        <p:nvSpPr>
          <p:cNvPr id="4" name="Slide Number Placeholder 3"/>
          <p:cNvSpPr>
            <a:spLocks noGrp="1"/>
          </p:cNvSpPr>
          <p:nvPr>
            <p:ph type="sldNum" sz="quarter" idx="10"/>
          </p:nvPr>
        </p:nvSpPr>
        <p:spPr/>
        <p:txBody>
          <a:bodyPr/>
          <a:lstStyle/>
          <a:p>
            <a:fld id="{D9349913-1ED4-42CF-A765-14932E9CC788}" type="slidenum">
              <a:rPr lang="en-US" smtClean="0"/>
              <a:t>17</a:t>
            </a:fld>
            <a:endParaRPr lang="en-US"/>
          </a:p>
        </p:txBody>
      </p:sp>
    </p:spTree>
    <p:extLst>
      <p:ext uri="{BB962C8B-B14F-4D97-AF65-F5344CB8AC3E}">
        <p14:creationId xmlns:p14="http://schemas.microsoft.com/office/powerpoint/2010/main" val="9145115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7" name="מלבן 6"/>
          <p:cNvSpPr/>
          <p:nvPr userDrawn="1"/>
        </p:nvSpPr>
        <p:spPr>
          <a:xfrm>
            <a:off x="1" y="-67111"/>
            <a:ext cx="2595714" cy="58726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solidFill>
                <a:schemeClr val="tx1"/>
              </a:solidFill>
            </a:endParaRPr>
          </a:p>
        </p:txBody>
      </p:sp>
      <p:sp>
        <p:nvSpPr>
          <p:cNvPr id="9" name="מלבן 8"/>
          <p:cNvSpPr/>
          <p:nvPr userDrawn="1"/>
        </p:nvSpPr>
        <p:spPr>
          <a:xfrm>
            <a:off x="2595715" y="-8053"/>
            <a:ext cx="6548285" cy="5813542"/>
          </a:xfrm>
          <a:prstGeom prst="rect">
            <a:avLst/>
          </a:prstGeom>
          <a:solidFill>
            <a:srgbClr val="EEF1F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322040" y="1122363"/>
            <a:ext cx="5136160" cy="2387600"/>
          </a:xfrm>
        </p:spPr>
        <p:txBody>
          <a:bodyPr anchor="b">
            <a:normAutofit/>
          </a:bodyPr>
          <a:lstStyle>
            <a:lvl1pPr algn="ctr">
              <a:defRPr sz="4800"/>
            </a:lvl1pPr>
          </a:lstStyle>
          <a:p>
            <a:r>
              <a:rPr lang="he-IL" dirty="0" smtClean="0"/>
              <a:t>לחץ כדי לערוך סגנון כותרת של תבנית בסיס</a:t>
            </a:r>
            <a:endParaRPr lang="en-US" dirty="0"/>
          </a:p>
        </p:txBody>
      </p:sp>
      <p:sp>
        <p:nvSpPr>
          <p:cNvPr id="3" name="Subtitle 2"/>
          <p:cNvSpPr>
            <a:spLocks noGrp="1"/>
          </p:cNvSpPr>
          <p:nvPr>
            <p:ph type="subTitle" idx="1"/>
          </p:nvPr>
        </p:nvSpPr>
        <p:spPr>
          <a:xfrm>
            <a:off x="3322040" y="3602038"/>
            <a:ext cx="467896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01482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3481E922-ACC9-42A5-96BB-DA7A45AE33DB}" type="datetime8">
              <a:rPr lang="he-IL" smtClean="0"/>
              <a:t>26 אפריל 22</a:t>
            </a:fld>
            <a:endParaRPr lang="he-IL"/>
          </a:p>
        </p:txBody>
      </p:sp>
      <p:sp>
        <p:nvSpPr>
          <p:cNvPr id="5" name="Footer Placeholder 4"/>
          <p:cNvSpPr>
            <a:spLocks noGrp="1"/>
          </p:cNvSpPr>
          <p:nvPr>
            <p:ph type="ftr" sz="quarter" idx="11"/>
          </p:nvPr>
        </p:nvSpPr>
        <p:spPr/>
        <p:txBody>
          <a:bodyPr/>
          <a:lstStyle/>
          <a:p>
            <a:r>
              <a:rPr lang="en-US" smtClean="0"/>
              <a:t>Developed by ORT Israel R&amp;D Team © all rights reserved 2021</a:t>
            </a:r>
            <a:endParaRPr lang="he-IL"/>
          </a:p>
        </p:txBody>
      </p:sp>
      <p:sp>
        <p:nvSpPr>
          <p:cNvPr id="6" name="Slide Number Placeholder 5"/>
          <p:cNvSpPr>
            <a:spLocks noGrp="1"/>
          </p:cNvSpPr>
          <p:nvPr>
            <p:ph type="sldNum" sz="quarter" idx="12"/>
          </p:nvPr>
        </p:nvSpPr>
        <p:spPr/>
        <p:txBody>
          <a:bodyPr/>
          <a:lstStyle/>
          <a:p>
            <a:fld id="{D7F610F9-1689-4ABC-97B5-36C8CA40E461}" type="slidenum">
              <a:rPr lang="he-IL" smtClean="0"/>
              <a:t>‹#›</a:t>
            </a:fld>
            <a:endParaRPr lang="he-IL"/>
          </a:p>
        </p:txBody>
      </p:sp>
    </p:spTree>
    <p:extLst>
      <p:ext uri="{BB962C8B-B14F-4D97-AF65-F5344CB8AC3E}">
        <p14:creationId xmlns:p14="http://schemas.microsoft.com/office/powerpoint/2010/main" val="3158860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62274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שקופית כותרת">
    <p:spTree>
      <p:nvGrpSpPr>
        <p:cNvPr id="1" name=""/>
        <p:cNvGrpSpPr/>
        <p:nvPr/>
      </p:nvGrpSpPr>
      <p:grpSpPr>
        <a:xfrm>
          <a:off x="0" y="0"/>
          <a:ext cx="0" cy="0"/>
          <a:chOff x="0" y="0"/>
          <a:chExt cx="0" cy="0"/>
        </a:xfrm>
      </p:grpSpPr>
      <p:sp>
        <p:nvSpPr>
          <p:cNvPr id="7" name="מלבן 6"/>
          <p:cNvSpPr/>
          <p:nvPr userDrawn="1"/>
        </p:nvSpPr>
        <p:spPr>
          <a:xfrm>
            <a:off x="0" y="-1185"/>
            <a:ext cx="9144000" cy="5806673"/>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solidFill>
                <a:schemeClr val="tx1"/>
              </a:solidFill>
            </a:endParaRPr>
          </a:p>
        </p:txBody>
      </p:sp>
      <p:sp>
        <p:nvSpPr>
          <p:cNvPr id="29" name="כותרת 3"/>
          <p:cNvSpPr>
            <a:spLocks noGrp="1"/>
          </p:cNvSpPr>
          <p:nvPr>
            <p:ph type="ctrTitle"/>
          </p:nvPr>
        </p:nvSpPr>
        <p:spPr>
          <a:xfrm>
            <a:off x="685800" y="2016832"/>
            <a:ext cx="7772400" cy="1650799"/>
          </a:xfrm>
        </p:spPr>
        <p:txBody>
          <a:bodyPr/>
          <a:lstStyle>
            <a:lvl1pPr algn="ctr">
              <a:defRPr b="1">
                <a:solidFill>
                  <a:schemeClr val="tx1"/>
                </a:solidFill>
              </a:defRPr>
            </a:lvl1pPr>
          </a:lstStyle>
          <a:p>
            <a:r>
              <a:rPr lang="he-IL" dirty="0" smtClean="0"/>
              <a:t>כותרת ראשית</a:t>
            </a:r>
            <a:endParaRPr lang="he-IL" dirty="0"/>
          </a:p>
        </p:txBody>
      </p:sp>
      <p:sp>
        <p:nvSpPr>
          <p:cNvPr id="30" name="כותרת משנה 4"/>
          <p:cNvSpPr>
            <a:spLocks noGrp="1"/>
          </p:cNvSpPr>
          <p:nvPr>
            <p:ph type="subTitle" idx="1"/>
          </p:nvPr>
        </p:nvSpPr>
        <p:spPr>
          <a:xfrm>
            <a:off x="685800" y="3867179"/>
            <a:ext cx="7772400" cy="617413"/>
          </a:xfrm>
        </p:spPr>
        <p:txBody>
          <a:bodyPr/>
          <a:lstStyle>
            <a:lvl1pPr marL="0" indent="0" algn="ctr">
              <a:buNone/>
              <a:defRPr b="1">
                <a:solidFill>
                  <a:schemeClr val="tx1"/>
                </a:solidFill>
              </a:defRPr>
            </a:lvl1pPr>
          </a:lstStyle>
          <a:p>
            <a:r>
              <a:rPr lang="he-IL" dirty="0" smtClean="0"/>
              <a:t>כותרת משנה</a:t>
            </a:r>
            <a:endParaRPr lang="he-IL" dirty="0"/>
          </a:p>
        </p:txBody>
      </p:sp>
    </p:spTree>
    <p:extLst>
      <p:ext uri="{BB962C8B-B14F-4D97-AF65-F5344CB8AC3E}">
        <p14:creationId xmlns:p14="http://schemas.microsoft.com/office/powerpoint/2010/main" val="31547778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שקופית כותרת">
    <p:spTree>
      <p:nvGrpSpPr>
        <p:cNvPr id="1" name=""/>
        <p:cNvGrpSpPr/>
        <p:nvPr/>
      </p:nvGrpSpPr>
      <p:grpSpPr>
        <a:xfrm>
          <a:off x="0" y="0"/>
          <a:ext cx="0" cy="0"/>
          <a:chOff x="0" y="0"/>
          <a:chExt cx="0" cy="0"/>
        </a:xfrm>
      </p:grpSpPr>
      <p:sp>
        <p:nvSpPr>
          <p:cNvPr id="6" name="מלבן 5"/>
          <p:cNvSpPr/>
          <p:nvPr userDrawn="1"/>
        </p:nvSpPr>
        <p:spPr>
          <a:xfrm>
            <a:off x="1" y="-1185"/>
            <a:ext cx="2170652" cy="5607435"/>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solidFill>
                <a:schemeClr val="tx1"/>
              </a:solidFill>
            </a:endParaRPr>
          </a:p>
        </p:txBody>
      </p:sp>
      <p:sp>
        <p:nvSpPr>
          <p:cNvPr id="29" name="כותרת 3"/>
          <p:cNvSpPr>
            <a:spLocks noGrp="1"/>
          </p:cNvSpPr>
          <p:nvPr>
            <p:ph type="ctrTitle"/>
          </p:nvPr>
        </p:nvSpPr>
        <p:spPr>
          <a:xfrm>
            <a:off x="685800" y="2346178"/>
            <a:ext cx="7772400" cy="1818860"/>
          </a:xfrm>
        </p:spPr>
        <p:txBody>
          <a:bodyPr/>
          <a:lstStyle>
            <a:lvl1pPr algn="ctr">
              <a:defRPr b="1">
                <a:solidFill>
                  <a:schemeClr val="tx1"/>
                </a:solidFill>
              </a:defRPr>
            </a:lvl1pPr>
          </a:lstStyle>
          <a:p>
            <a:r>
              <a:rPr lang="he-IL" dirty="0" smtClean="0"/>
              <a:t>כותרת ראשית</a:t>
            </a:r>
            <a:endParaRPr lang="he-IL" dirty="0"/>
          </a:p>
        </p:txBody>
      </p:sp>
      <p:sp>
        <p:nvSpPr>
          <p:cNvPr id="30" name="כותרת משנה 4"/>
          <p:cNvSpPr>
            <a:spLocks noGrp="1"/>
          </p:cNvSpPr>
          <p:nvPr>
            <p:ph type="subTitle" idx="1"/>
          </p:nvPr>
        </p:nvSpPr>
        <p:spPr>
          <a:xfrm>
            <a:off x="685800" y="4979507"/>
            <a:ext cx="7772400" cy="536713"/>
          </a:xfrm>
        </p:spPr>
        <p:txBody>
          <a:bodyPr/>
          <a:lstStyle>
            <a:lvl1pPr marL="0" indent="0" algn="ctr">
              <a:buNone/>
              <a:defRPr b="1">
                <a:solidFill>
                  <a:srgbClr val="026163"/>
                </a:solidFill>
              </a:defRPr>
            </a:lvl1pPr>
          </a:lstStyle>
          <a:p>
            <a:r>
              <a:rPr lang="he-IL" dirty="0" smtClean="0"/>
              <a:t>כותרת משנה</a:t>
            </a:r>
            <a:endParaRPr lang="he-IL" dirty="0"/>
          </a:p>
        </p:txBody>
      </p:sp>
      <p:sp>
        <p:nvSpPr>
          <p:cNvPr id="7" name="מלבן 6"/>
          <p:cNvSpPr/>
          <p:nvPr userDrawn="1"/>
        </p:nvSpPr>
        <p:spPr>
          <a:xfrm>
            <a:off x="2170653" y="0"/>
            <a:ext cx="6973349" cy="5606250"/>
          </a:xfrm>
          <a:prstGeom prst="rect">
            <a:avLst/>
          </a:prstGeom>
          <a:solidFill>
            <a:srgbClr val="EEF1F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9077895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03350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869950" y="661115"/>
            <a:ext cx="7886700" cy="2852737"/>
          </a:xfrm>
        </p:spPr>
        <p:txBody>
          <a:bodyPr anchor="b">
            <a:normAutofit/>
          </a:bodyPr>
          <a:lstStyle>
            <a:lvl1pPr>
              <a:defRPr sz="4400">
                <a:solidFill>
                  <a:schemeClr val="tx1"/>
                </a:solidFill>
              </a:defRPr>
            </a:lvl1pPr>
          </a:lstStyle>
          <a:p>
            <a:r>
              <a:rPr lang="he-IL" dirty="0" smtClean="0"/>
              <a:t>לחץ כדי לערוך סגנון כותרת של תבנית בסיס</a:t>
            </a:r>
            <a:endParaRPr lang="en-US" dirty="0"/>
          </a:p>
        </p:txBody>
      </p:sp>
      <p:sp>
        <p:nvSpPr>
          <p:cNvPr id="3" name="Text Placeholder 2"/>
          <p:cNvSpPr>
            <a:spLocks noGrp="1"/>
          </p:cNvSpPr>
          <p:nvPr>
            <p:ph type="body" idx="1"/>
          </p:nvPr>
        </p:nvSpPr>
        <p:spPr>
          <a:xfrm>
            <a:off x="869950" y="3616341"/>
            <a:ext cx="7886700" cy="1500187"/>
          </a:xfrm>
        </p:spPr>
        <p:txBody>
          <a:bodyPr/>
          <a:lstStyle>
            <a:lvl1pPr marL="0" indent="0">
              <a:buNone/>
              <a:defRPr sz="2400">
                <a:solidFill>
                  <a:srgbClr val="02616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dirty="0" smtClean="0"/>
              <a:t>לחץ כדי לערוך סגנונות טקסט של תבנית בסיס</a:t>
            </a:r>
          </a:p>
        </p:txBody>
      </p:sp>
      <p:sp>
        <p:nvSpPr>
          <p:cNvPr id="4" name="Date Placeholder 3"/>
          <p:cNvSpPr>
            <a:spLocks noGrp="1"/>
          </p:cNvSpPr>
          <p:nvPr>
            <p:ph type="dt" sz="half" idx="10"/>
          </p:nvPr>
        </p:nvSpPr>
        <p:spPr/>
        <p:txBody>
          <a:bodyPr/>
          <a:lstStyle/>
          <a:p>
            <a:fld id="{C764DE79-268F-4C1A-8933-263129D2AF90}" type="datetimeFigureOut">
              <a:rPr lang="en-US" dirty="0"/>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84921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4/26/2022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06626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4/26/2022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87469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4/26/2022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8683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93375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C764DE79-268F-4C1A-8933-263129D2AF90}" type="datetimeFigureOut">
              <a:rPr lang="en-US" dirty="0"/>
              <a:t>4/26/2022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05743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C764DE79-268F-4C1A-8933-263129D2AF90}" type="datetimeFigureOut">
              <a:rPr lang="en-US" dirty="0"/>
              <a:t>4/26/2022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2993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wmf"/><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מלבן 9"/>
          <p:cNvSpPr/>
          <p:nvPr userDrawn="1"/>
        </p:nvSpPr>
        <p:spPr>
          <a:xfrm>
            <a:off x="3" y="-251670"/>
            <a:ext cx="628648" cy="6057158"/>
          </a:xfrm>
          <a:prstGeom prst="rect">
            <a:avLst/>
          </a:prstGeom>
          <a:blipFill dpi="0" rotWithShape="1">
            <a:blip r:embed="rId15"/>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solidFill>
                <a:schemeClr val="tx1"/>
              </a:solidFill>
            </a:endParaRPr>
          </a:p>
        </p:txBody>
      </p:sp>
      <p:sp>
        <p:nvSpPr>
          <p:cNvPr id="11" name="מלבן 10"/>
          <p:cNvSpPr/>
          <p:nvPr userDrawn="1"/>
        </p:nvSpPr>
        <p:spPr>
          <a:xfrm>
            <a:off x="528739" y="-28762"/>
            <a:ext cx="8615261" cy="5834250"/>
          </a:xfrm>
          <a:prstGeom prst="rect">
            <a:avLst/>
          </a:prstGeom>
          <a:solidFill>
            <a:srgbClr val="EEF1F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28650" y="209963"/>
            <a:ext cx="8141311" cy="1154029"/>
          </a:xfrm>
          <a:prstGeom prst="rect">
            <a:avLst/>
          </a:prstGeom>
        </p:spPr>
        <p:txBody>
          <a:bodyPr vert="horz" lIns="91440" tIns="45720" rIns="91440" bIns="45720" rtlCol="0" anchor="ctr">
            <a:normAutofit/>
          </a:bodyPr>
          <a:lstStyle/>
          <a:p>
            <a:r>
              <a:rPr lang="he-IL" dirty="0" smtClean="0"/>
              <a:t>לחץ כדי לערוך סגנון כותרת של תבנית בסיס</a:t>
            </a:r>
            <a:endParaRPr lang="en-US" dirty="0"/>
          </a:p>
        </p:txBody>
      </p:sp>
      <p:sp>
        <p:nvSpPr>
          <p:cNvPr id="3" name="Text Placeholder 2"/>
          <p:cNvSpPr>
            <a:spLocks noGrp="1"/>
          </p:cNvSpPr>
          <p:nvPr>
            <p:ph type="body" idx="1"/>
          </p:nvPr>
        </p:nvSpPr>
        <p:spPr>
          <a:xfrm>
            <a:off x="628650" y="1450310"/>
            <a:ext cx="8128000" cy="4229037"/>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4/26/2022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2"/>
          <p:cNvPicPr>
            <a:picLocks noChangeAspect="1" noChangeArrowheads="1"/>
          </p:cNvPicPr>
          <p:nvPr userDrawn="1"/>
        </p:nvPicPr>
        <p:blipFill>
          <a:blip r:embed="rId16" cstate="print">
            <a:biLevel thresh="25000"/>
            <a:extLst>
              <a:ext uri="{28A0092B-C50C-407E-A947-70E740481C1C}">
                <a14:useLocalDpi xmlns:a14="http://schemas.microsoft.com/office/drawing/2010/main" val="0"/>
              </a:ext>
            </a:extLst>
          </a:blip>
          <a:stretch>
            <a:fillRect/>
          </a:stretch>
        </p:blipFill>
        <p:spPr bwMode="auto">
          <a:xfrm>
            <a:off x="177703" y="5891806"/>
            <a:ext cx="1067276" cy="729998"/>
          </a:xfrm>
          <a:prstGeom prst="rect">
            <a:avLst/>
          </a:prstGeom>
          <a:noFill/>
          <a:extLst>
            <a:ext uri="{909E8E84-426E-40DD-AFC4-6F175D3DCCD1}">
              <a14:hiddenFill xmlns:a14="http://schemas.microsoft.com/office/drawing/2010/main">
                <a:solidFill>
                  <a:srgbClr val="FFFFFF"/>
                </a:solidFill>
              </a14:hiddenFill>
            </a:ext>
          </a:extLst>
        </p:spPr>
      </p:pic>
      <p:pic>
        <p:nvPicPr>
          <p:cNvPr id="8" name="תמונה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197754" y="5921916"/>
            <a:ext cx="1317596" cy="689482"/>
          </a:xfrm>
          <a:prstGeom prst="rect">
            <a:avLst/>
          </a:prstGeom>
          <a:noFill/>
          <a:ln>
            <a:noFill/>
          </a:ln>
        </p:spPr>
      </p:pic>
      <p:pic>
        <p:nvPicPr>
          <p:cNvPr id="9"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292003" y="5924937"/>
            <a:ext cx="1421545" cy="73155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29674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49" r:id="rId13"/>
  </p:sldLayoutIdLst>
  <p:hf hdr="0" dt="0"/>
  <p:txStyles>
    <p:titleStyle>
      <a:lvl1pPr algn="r" defTabSz="914400" rtl="1" eaLnBrk="1" latinLnBrk="0" hangingPunct="1">
        <a:lnSpc>
          <a:spcPct val="90000"/>
        </a:lnSpc>
        <a:spcBef>
          <a:spcPct val="0"/>
        </a:spcBef>
        <a:buNone/>
        <a:defRPr sz="3200" b="1" kern="1200">
          <a:solidFill>
            <a:srgbClr val="026163"/>
          </a:solidFill>
          <a:latin typeface="+mj-lt"/>
          <a:ea typeface="+mj-ea"/>
          <a:cs typeface="+mj-cs"/>
        </a:defRPr>
      </a:lvl1pPr>
    </p:titleStyle>
    <p:bodyStyle>
      <a:lvl1pPr marL="228600" indent="-228600" algn="r" defTabSz="914400" rtl="1" eaLnBrk="1" latinLnBrk="0" hangingPunct="1">
        <a:lnSpc>
          <a:spcPct val="90000"/>
        </a:lnSpc>
        <a:spcBef>
          <a:spcPts val="1000"/>
        </a:spcBef>
        <a:buFont typeface="Wingdings" panose="05000000000000000000" pitchFamily="2" charset="2"/>
        <a:buChar char="§"/>
        <a:defRPr sz="1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57" userDrawn="1">
          <p15:clr>
            <a:srgbClr val="F26B43"/>
          </p15:clr>
        </p15:guide>
        <p15:guide id="2" pos="551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1.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commons.wikimedia.org/wiki/File:Androsace_alpina_Riffelberg.jpg" TargetMode="External"/><Relationship Id="rId3" Type="http://schemas.openxmlformats.org/officeDocument/2006/relationships/hyperlink" Target="https://creativecommons.org/licenses/by-sa/2.0" TargetMode="External"/><Relationship Id="rId7" Type="http://schemas.openxmlformats.org/officeDocument/2006/relationships/hyperlink" Target="https://creativecommons.org/licenses/by/3.0/us/deed.en" TargetMode="External"/><Relationship Id="rId12"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commons.wikimedia.org/wiki/File:Starr-070215-4504-Sonchus_oleraceus-plant_on_pavement-Old_macadamia_nut_orchards_Waiehu-Maui_(24255550983).jpg" TargetMode="External"/><Relationship Id="rId11" Type="http://schemas.openxmlformats.org/officeDocument/2006/relationships/image" Target="../media/image8.jpeg"/><Relationship Id="rId5" Type="http://schemas.openxmlformats.org/officeDocument/2006/relationships/hyperlink" Target="https://creativecommons.org/licenses/by-sa/4.0" TargetMode="External"/><Relationship Id="rId10" Type="http://schemas.openxmlformats.org/officeDocument/2006/relationships/image" Target="../media/image7.png"/><Relationship Id="rId4" Type="http://schemas.openxmlformats.org/officeDocument/2006/relationships/hyperlink" Target="https://commons.wikimedia.org/wiki/File:Paisaje_en_el_desierto_de_Atacama,_Chile,_2016-02-06,_DD_16.JPG" TargetMode="External"/><Relationship Id="rId9"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hyperlink" Target="https://openstax.org/books/biology/pages/30-5-transport-of-water-and-solutes-in-plant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UoL1dg3SzOI"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4294967295"/>
          </p:nvPr>
        </p:nvSpPr>
        <p:spPr>
          <a:xfrm>
            <a:off x="4164013" y="1219200"/>
            <a:ext cx="4592637" cy="726332"/>
          </a:xfrm>
        </p:spPr>
        <p:txBody>
          <a:bodyPr>
            <a:noAutofit/>
          </a:bodyPr>
          <a:lstStyle/>
          <a:p>
            <a:pPr marL="0" indent="0">
              <a:buNone/>
            </a:pPr>
            <a:r>
              <a:rPr lang="he-IL" sz="4400" b="1" dirty="0" smtClean="0">
                <a:latin typeface="Arial" panose="020B0604020202020204" pitchFamily="34" charset="0"/>
                <a:cs typeface="Arial" panose="020B0604020202020204" pitchFamily="34" charset="0"/>
              </a:rPr>
              <a:t>מה צמחים צריכים?</a:t>
            </a:r>
            <a:endParaRPr lang="en-US" sz="4400" b="1" dirty="0">
              <a:latin typeface="Arial" panose="020B0604020202020204" pitchFamily="34" charset="0"/>
              <a:cs typeface="Arial" panose="020B0604020202020204" pitchFamily="34" charset="0"/>
            </a:endParaRPr>
          </a:p>
        </p:txBody>
      </p:sp>
      <p:pic>
        <p:nvPicPr>
          <p:cNvPr id="2" name="תמונה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9619" y="2037567"/>
            <a:ext cx="5258814" cy="3493488"/>
          </a:xfrm>
          <a:prstGeom prst="rect">
            <a:avLst/>
          </a:prstGeom>
        </p:spPr>
      </p:pic>
    </p:spTree>
    <p:extLst>
      <p:ext uri="{BB962C8B-B14F-4D97-AF65-F5344CB8AC3E}">
        <p14:creationId xmlns:p14="http://schemas.microsoft.com/office/powerpoint/2010/main" val="316716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e-IL" dirty="0" smtClean="0"/>
              <a:t>משחק צרכי הצמח</a:t>
            </a:r>
            <a:endParaRPr lang="en-US" dirty="0"/>
          </a:p>
        </p:txBody>
      </p:sp>
      <p:pic>
        <p:nvPicPr>
          <p:cNvPr id="6" name="Picture 5"/>
          <p:cNvPicPr>
            <a:picLocks noChangeAspect="1"/>
          </p:cNvPicPr>
          <p:nvPr/>
        </p:nvPicPr>
        <p:blipFill>
          <a:blip r:embed="rId2"/>
          <a:stretch>
            <a:fillRect/>
          </a:stretch>
        </p:blipFill>
        <p:spPr>
          <a:xfrm>
            <a:off x="603115" y="3172439"/>
            <a:ext cx="3869177" cy="2173053"/>
          </a:xfrm>
          <a:prstGeom prst="rect">
            <a:avLst/>
          </a:prstGeom>
        </p:spPr>
      </p:pic>
      <p:pic>
        <p:nvPicPr>
          <p:cNvPr id="7" name="Picture 6"/>
          <p:cNvPicPr>
            <a:picLocks noChangeAspect="1"/>
          </p:cNvPicPr>
          <p:nvPr/>
        </p:nvPicPr>
        <p:blipFill>
          <a:blip r:embed="rId3"/>
          <a:stretch>
            <a:fillRect/>
          </a:stretch>
        </p:blipFill>
        <p:spPr>
          <a:xfrm>
            <a:off x="4615636" y="3172439"/>
            <a:ext cx="3898020" cy="2173053"/>
          </a:xfrm>
          <a:prstGeom prst="rect">
            <a:avLst/>
          </a:prstGeom>
        </p:spPr>
      </p:pic>
      <p:sp>
        <p:nvSpPr>
          <p:cNvPr id="10" name="Content Placeholder 1"/>
          <p:cNvSpPr>
            <a:spLocks noGrp="1"/>
          </p:cNvSpPr>
          <p:nvPr>
            <p:ph idx="1"/>
          </p:nvPr>
        </p:nvSpPr>
        <p:spPr>
          <a:xfrm>
            <a:off x="1023512" y="1579914"/>
            <a:ext cx="7611615" cy="3155891"/>
          </a:xfrm>
        </p:spPr>
        <p:txBody>
          <a:bodyPr/>
          <a:lstStyle/>
          <a:p>
            <a:pPr marL="0" indent="0">
              <a:buNone/>
            </a:pPr>
            <a:r>
              <a:rPr lang="he-IL" dirty="0"/>
              <a:t>פנו אליכם בתור תלמידים שלומדים לעומק על צמחים, כדי לעזור </a:t>
            </a:r>
            <a:r>
              <a:rPr lang="he-IL" dirty="0" smtClean="0"/>
              <a:t>בפיתוח </a:t>
            </a:r>
            <a:r>
              <a:rPr lang="he-IL" dirty="0"/>
              <a:t>משחק </a:t>
            </a:r>
            <a:r>
              <a:rPr lang="he-IL" dirty="0" smtClean="0"/>
              <a:t>בנושא גידול צמחים וצרכי הצמח.</a:t>
            </a:r>
            <a:endParaRPr lang="he-IL" dirty="0"/>
          </a:p>
          <a:p>
            <a:pPr marL="0" indent="0">
              <a:buNone/>
            </a:pPr>
            <a:r>
              <a:rPr lang="he-IL" dirty="0" smtClean="0"/>
              <a:t>1. </a:t>
            </a:r>
            <a:r>
              <a:rPr lang="he-IL" dirty="0"/>
              <a:t>עליכם לבדוק שני משחקי מחשב העוסקים </a:t>
            </a:r>
            <a:r>
              <a:rPr lang="he-IL" dirty="0" smtClean="0"/>
              <a:t>בצמחים, המיועדים </a:t>
            </a:r>
            <a:r>
              <a:rPr lang="he-IL" dirty="0"/>
              <a:t>לילדים </a:t>
            </a:r>
            <a:r>
              <a:rPr lang="he-IL" dirty="0" smtClean="0"/>
              <a:t>צעירים:</a:t>
            </a:r>
            <a:endParaRPr lang="he-IL" dirty="0"/>
          </a:p>
          <a:p>
            <a:pPr marL="0" indent="0">
              <a:buNone/>
            </a:pPr>
            <a:endParaRPr lang="he-IL" dirty="0"/>
          </a:p>
          <a:p>
            <a:endParaRPr lang="he-IL" dirty="0" smtClean="0"/>
          </a:p>
          <a:p>
            <a:endParaRPr lang="he-IL" dirty="0"/>
          </a:p>
          <a:p>
            <a:endParaRPr lang="he-IL" dirty="0" smtClean="0"/>
          </a:p>
          <a:p>
            <a:endParaRPr lang="he-IL" dirty="0" smtClean="0"/>
          </a:p>
          <a:p>
            <a:pPr marL="0" indent="0">
              <a:buNone/>
            </a:pPr>
            <a:endParaRPr lang="he-IL" dirty="0" smtClean="0"/>
          </a:p>
          <a:p>
            <a:pPr marL="0" indent="0">
              <a:buNone/>
            </a:pPr>
            <a:endParaRPr lang="he-IL" dirty="0"/>
          </a:p>
          <a:p>
            <a:pPr marL="0" indent="0">
              <a:buNone/>
            </a:pPr>
            <a:r>
              <a:rPr lang="he-IL" dirty="0"/>
              <a:t/>
            </a:r>
            <a:br>
              <a:rPr lang="he-IL" dirty="0"/>
            </a:br>
            <a:endParaRPr lang="en-US" dirty="0"/>
          </a:p>
        </p:txBody>
      </p:sp>
    </p:spTree>
    <p:extLst>
      <p:ext uri="{BB962C8B-B14F-4D97-AF65-F5344CB8AC3E}">
        <p14:creationId xmlns:p14="http://schemas.microsoft.com/office/powerpoint/2010/main" val="2366209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603115" y="3172439"/>
            <a:ext cx="3869177" cy="2173053"/>
          </a:xfrm>
          <a:prstGeom prst="rect">
            <a:avLst/>
          </a:prstGeom>
        </p:spPr>
      </p:pic>
      <p:pic>
        <p:nvPicPr>
          <p:cNvPr id="13" name="Picture 12"/>
          <p:cNvPicPr>
            <a:picLocks noChangeAspect="1"/>
          </p:cNvPicPr>
          <p:nvPr/>
        </p:nvPicPr>
        <p:blipFill>
          <a:blip r:embed="rId4"/>
          <a:stretch>
            <a:fillRect/>
          </a:stretch>
        </p:blipFill>
        <p:spPr>
          <a:xfrm>
            <a:off x="4615636" y="3172439"/>
            <a:ext cx="3898020" cy="2173053"/>
          </a:xfrm>
          <a:prstGeom prst="rect">
            <a:avLst/>
          </a:prstGeom>
        </p:spPr>
      </p:pic>
      <p:sp>
        <p:nvSpPr>
          <p:cNvPr id="2" name="Content Placeholder 1"/>
          <p:cNvSpPr>
            <a:spLocks noGrp="1"/>
          </p:cNvSpPr>
          <p:nvPr>
            <p:ph idx="1"/>
          </p:nvPr>
        </p:nvSpPr>
        <p:spPr>
          <a:xfrm>
            <a:off x="1023512" y="1579914"/>
            <a:ext cx="7611615" cy="3155891"/>
          </a:xfrm>
        </p:spPr>
        <p:txBody>
          <a:bodyPr/>
          <a:lstStyle/>
          <a:p>
            <a:pPr marL="0" indent="0">
              <a:buNone/>
            </a:pPr>
            <a:r>
              <a:rPr lang="he-IL" dirty="0"/>
              <a:t>פנו אליכם בתור תלמידים שלומדים לעומק על צמחים, כדי לעזור בפיתוח משחק בנושא גידול צמחים וצרכי הצמח.</a:t>
            </a:r>
          </a:p>
          <a:p>
            <a:pPr marL="0" indent="0">
              <a:buNone/>
            </a:pPr>
            <a:r>
              <a:rPr lang="he-IL" dirty="0"/>
              <a:t>1. עליכם לבדוק שני משחקי מחשב העוסקים בצמחים, המיועדים לילדים צעירים:</a:t>
            </a:r>
          </a:p>
          <a:p>
            <a:pPr marL="0" indent="0">
              <a:buNone/>
            </a:pPr>
            <a:endParaRPr lang="he-IL" dirty="0"/>
          </a:p>
          <a:p>
            <a:endParaRPr lang="he-IL" dirty="0" smtClean="0"/>
          </a:p>
          <a:p>
            <a:endParaRPr lang="he-IL" dirty="0"/>
          </a:p>
          <a:p>
            <a:endParaRPr lang="he-IL" dirty="0" smtClean="0"/>
          </a:p>
          <a:p>
            <a:endParaRPr lang="he-IL" dirty="0" smtClean="0"/>
          </a:p>
          <a:p>
            <a:pPr marL="0" indent="0">
              <a:buNone/>
            </a:pPr>
            <a:endParaRPr lang="he-IL" dirty="0" smtClean="0"/>
          </a:p>
          <a:p>
            <a:pPr marL="0" indent="0">
              <a:buNone/>
            </a:pPr>
            <a:endParaRPr lang="he-IL" dirty="0"/>
          </a:p>
          <a:p>
            <a:pPr marL="0" indent="0">
              <a:buNone/>
            </a:pPr>
            <a:r>
              <a:rPr lang="he-IL" dirty="0"/>
              <a:t/>
            </a:r>
            <a:br>
              <a:rPr lang="he-IL" dirty="0"/>
            </a:br>
            <a:endParaRPr lang="en-US" dirty="0"/>
          </a:p>
        </p:txBody>
      </p:sp>
      <p:sp>
        <p:nvSpPr>
          <p:cNvPr id="3" name="Title 2"/>
          <p:cNvSpPr>
            <a:spLocks noGrp="1"/>
          </p:cNvSpPr>
          <p:nvPr>
            <p:ph type="title"/>
          </p:nvPr>
        </p:nvSpPr>
        <p:spPr/>
        <p:txBody>
          <a:bodyPr/>
          <a:lstStyle/>
          <a:p>
            <a:r>
              <a:rPr lang="he-IL" dirty="0" smtClean="0"/>
              <a:t>משחק צרכי הצמח</a:t>
            </a:r>
            <a:endParaRPr lang="en-US" dirty="0"/>
          </a:p>
        </p:txBody>
      </p:sp>
      <p:pic>
        <p:nvPicPr>
          <p:cNvPr id="4" name="Picture 3"/>
          <p:cNvPicPr>
            <a:picLocks noChangeAspect="1"/>
          </p:cNvPicPr>
          <p:nvPr/>
        </p:nvPicPr>
        <p:blipFill>
          <a:blip r:embed="rId5"/>
          <a:stretch>
            <a:fillRect/>
          </a:stretch>
        </p:blipFill>
        <p:spPr>
          <a:xfrm>
            <a:off x="5774278" y="3346480"/>
            <a:ext cx="1605273" cy="1605273"/>
          </a:xfrm>
          <a:prstGeom prst="rect">
            <a:avLst/>
          </a:prstGeom>
        </p:spPr>
      </p:pic>
      <p:sp>
        <p:nvSpPr>
          <p:cNvPr id="5" name="Rectangle 4"/>
          <p:cNvSpPr/>
          <p:nvPr/>
        </p:nvSpPr>
        <p:spPr>
          <a:xfrm>
            <a:off x="5453701" y="5243281"/>
            <a:ext cx="2221890" cy="300082"/>
          </a:xfrm>
          <a:prstGeom prst="rect">
            <a:avLst/>
          </a:prstGeom>
        </p:spPr>
        <p:txBody>
          <a:bodyPr wrap="none">
            <a:spAutoFit/>
          </a:bodyPr>
          <a:lstStyle/>
          <a:p>
            <a:r>
              <a:rPr lang="en-US" sz="1350" dirty="0"/>
              <a:t>https://tinyurl.com/yfuvvvuc</a:t>
            </a:r>
          </a:p>
        </p:txBody>
      </p:sp>
      <p:pic>
        <p:nvPicPr>
          <p:cNvPr id="8" name="Picture 7"/>
          <p:cNvPicPr>
            <a:picLocks noChangeAspect="1"/>
          </p:cNvPicPr>
          <p:nvPr/>
        </p:nvPicPr>
        <p:blipFill>
          <a:blip r:embed="rId6"/>
          <a:stretch>
            <a:fillRect/>
          </a:stretch>
        </p:blipFill>
        <p:spPr>
          <a:xfrm>
            <a:off x="1747335" y="3346480"/>
            <a:ext cx="1605273" cy="1605273"/>
          </a:xfrm>
          <a:prstGeom prst="rect">
            <a:avLst/>
          </a:prstGeom>
        </p:spPr>
      </p:pic>
      <p:sp>
        <p:nvSpPr>
          <p:cNvPr id="9" name="Rectangle 8"/>
          <p:cNvSpPr/>
          <p:nvPr/>
        </p:nvSpPr>
        <p:spPr>
          <a:xfrm>
            <a:off x="1490682" y="5274918"/>
            <a:ext cx="2267095" cy="300082"/>
          </a:xfrm>
          <a:prstGeom prst="rect">
            <a:avLst/>
          </a:prstGeom>
        </p:spPr>
        <p:txBody>
          <a:bodyPr wrap="none">
            <a:spAutoFit/>
          </a:bodyPr>
          <a:lstStyle/>
          <a:p>
            <a:r>
              <a:rPr lang="en-US" sz="1350" dirty="0"/>
              <a:t>https://tinyurl.com/y4xvo3ee</a:t>
            </a:r>
          </a:p>
        </p:txBody>
      </p:sp>
      <p:sp>
        <p:nvSpPr>
          <p:cNvPr id="10" name="TextBox 9"/>
          <p:cNvSpPr txBox="1"/>
          <p:nvPr/>
        </p:nvSpPr>
        <p:spPr>
          <a:xfrm>
            <a:off x="1625601" y="2728372"/>
            <a:ext cx="5930900" cy="369332"/>
          </a:xfrm>
          <a:prstGeom prst="rect">
            <a:avLst/>
          </a:prstGeom>
          <a:noFill/>
        </p:spPr>
        <p:txBody>
          <a:bodyPr wrap="square" rtlCol="0">
            <a:spAutoFit/>
          </a:bodyPr>
          <a:lstStyle/>
          <a:p>
            <a:r>
              <a:rPr lang="he-IL" b="1" dirty="0" smtClean="0">
                <a:solidFill>
                  <a:srgbClr val="026163"/>
                </a:solidFill>
              </a:rPr>
              <a:t>שחקו בשני המשחקים. נסו </a:t>
            </a:r>
            <a:r>
              <a:rPr lang="he-IL" b="1" dirty="0">
                <a:solidFill>
                  <a:srgbClr val="026163"/>
                </a:solidFill>
              </a:rPr>
              <a:t>להצליח בכוונה, נסו להפסיד </a:t>
            </a:r>
            <a:r>
              <a:rPr lang="he-IL" b="1" dirty="0" smtClean="0">
                <a:solidFill>
                  <a:srgbClr val="026163"/>
                </a:solidFill>
              </a:rPr>
              <a:t>בכוונה.</a:t>
            </a:r>
            <a:endParaRPr lang="en-US" b="1" dirty="0">
              <a:solidFill>
                <a:srgbClr val="026163"/>
              </a:solidFill>
            </a:endParaRPr>
          </a:p>
        </p:txBody>
      </p:sp>
    </p:spTree>
    <p:extLst>
      <p:ext uri="{BB962C8B-B14F-4D97-AF65-F5344CB8AC3E}">
        <p14:creationId xmlns:p14="http://schemas.microsoft.com/office/powerpoint/2010/main" val="3406983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2041" y="1363992"/>
            <a:ext cx="7611615" cy="3155891"/>
          </a:xfrm>
        </p:spPr>
        <p:txBody>
          <a:bodyPr/>
          <a:lstStyle/>
          <a:p>
            <a:pPr marL="0" indent="0">
              <a:buNone/>
            </a:pPr>
            <a:r>
              <a:rPr lang="he-IL" dirty="0" smtClean="0"/>
              <a:t>בדקתם שני משחקי מחשב</a:t>
            </a:r>
            <a:r>
              <a:rPr lang="en-US" dirty="0" smtClean="0"/>
              <a:t> </a:t>
            </a:r>
            <a:r>
              <a:rPr lang="he-IL" dirty="0" smtClean="0"/>
              <a:t> שעוסקים בצמחים ומיועדים </a:t>
            </a:r>
            <a:r>
              <a:rPr lang="he-IL" dirty="0"/>
              <a:t>לילדים </a:t>
            </a:r>
            <a:r>
              <a:rPr lang="he-IL" dirty="0" smtClean="0"/>
              <a:t>צעירים. </a:t>
            </a:r>
            <a:endParaRPr lang="he-IL" dirty="0"/>
          </a:p>
          <a:p>
            <a:endParaRPr lang="he-IL" dirty="0" smtClean="0"/>
          </a:p>
          <a:p>
            <a:pPr marL="812800">
              <a:buFont typeface="Arial" panose="020B0604020202020204" pitchFamily="34" charset="0"/>
              <a:buChar char="•"/>
            </a:pPr>
            <a:r>
              <a:rPr lang="he-IL" dirty="0" smtClean="0"/>
              <a:t>	מה דעתכם על המשחקים? מה אהבתם בהם ומה לא?</a:t>
            </a:r>
          </a:p>
          <a:p>
            <a:pPr marL="812800">
              <a:buFont typeface="Arial" panose="020B0604020202020204" pitchFamily="34" charset="0"/>
              <a:buChar char="•"/>
            </a:pPr>
            <a:r>
              <a:rPr lang="he-IL" dirty="0"/>
              <a:t>	</a:t>
            </a:r>
            <a:r>
              <a:rPr lang="he-IL" dirty="0" smtClean="0"/>
              <a:t>במה הם דומים לעולם האמיתי מבחינת צרכי הצמח?</a:t>
            </a:r>
            <a:r>
              <a:rPr lang="en-US" dirty="0" smtClean="0"/>
              <a:t> </a:t>
            </a:r>
            <a:r>
              <a:rPr lang="he-IL" dirty="0" smtClean="0"/>
              <a:t>במה הם שונים?</a:t>
            </a:r>
            <a:endParaRPr lang="he-IL" dirty="0"/>
          </a:p>
          <a:p>
            <a:pPr marL="812800"/>
            <a:endParaRPr lang="he-IL" dirty="0" smtClean="0"/>
          </a:p>
          <a:p>
            <a:endParaRPr lang="he-IL" dirty="0" smtClean="0"/>
          </a:p>
          <a:p>
            <a:pPr marL="0" indent="0">
              <a:buNone/>
            </a:pPr>
            <a:endParaRPr lang="he-IL" dirty="0" smtClean="0"/>
          </a:p>
          <a:p>
            <a:pPr marL="0" indent="0">
              <a:buNone/>
            </a:pPr>
            <a:endParaRPr lang="he-IL" dirty="0"/>
          </a:p>
          <a:p>
            <a:pPr marL="0" indent="0">
              <a:buNone/>
            </a:pPr>
            <a:r>
              <a:rPr lang="he-IL" dirty="0"/>
              <a:t/>
            </a:r>
            <a:br>
              <a:rPr lang="he-IL" dirty="0"/>
            </a:br>
            <a:endParaRPr lang="en-US" dirty="0"/>
          </a:p>
        </p:txBody>
      </p:sp>
      <p:sp>
        <p:nvSpPr>
          <p:cNvPr id="3" name="Title 2"/>
          <p:cNvSpPr>
            <a:spLocks noGrp="1"/>
          </p:cNvSpPr>
          <p:nvPr>
            <p:ph type="title"/>
          </p:nvPr>
        </p:nvSpPr>
        <p:spPr/>
        <p:txBody>
          <a:bodyPr/>
          <a:lstStyle/>
          <a:p>
            <a:r>
              <a:rPr lang="he-IL" dirty="0" smtClean="0"/>
              <a:t>משחק צרכי הצמח</a:t>
            </a:r>
            <a:endParaRPr lang="en-US" dirty="0"/>
          </a:p>
        </p:txBody>
      </p:sp>
      <p:pic>
        <p:nvPicPr>
          <p:cNvPr id="4" name="Picture 5"/>
          <p:cNvPicPr>
            <a:picLocks noChangeAspect="1"/>
          </p:cNvPicPr>
          <p:nvPr/>
        </p:nvPicPr>
        <p:blipFill>
          <a:blip r:embed="rId3"/>
          <a:stretch>
            <a:fillRect/>
          </a:stretch>
        </p:blipFill>
        <p:spPr>
          <a:xfrm>
            <a:off x="603115" y="3172439"/>
            <a:ext cx="3869177" cy="2173053"/>
          </a:xfrm>
          <a:prstGeom prst="rect">
            <a:avLst/>
          </a:prstGeom>
        </p:spPr>
      </p:pic>
      <p:pic>
        <p:nvPicPr>
          <p:cNvPr id="5" name="Picture 6"/>
          <p:cNvPicPr>
            <a:picLocks noChangeAspect="1"/>
          </p:cNvPicPr>
          <p:nvPr/>
        </p:nvPicPr>
        <p:blipFill>
          <a:blip r:embed="rId4"/>
          <a:stretch>
            <a:fillRect/>
          </a:stretch>
        </p:blipFill>
        <p:spPr>
          <a:xfrm>
            <a:off x="4615636" y="3172439"/>
            <a:ext cx="3898020" cy="2173053"/>
          </a:xfrm>
          <a:prstGeom prst="rect">
            <a:avLst/>
          </a:prstGeom>
        </p:spPr>
      </p:pic>
    </p:spTree>
    <p:extLst>
      <p:ext uri="{BB962C8B-B14F-4D97-AF65-F5344CB8AC3E}">
        <p14:creationId xmlns:p14="http://schemas.microsoft.com/office/powerpoint/2010/main" val="2475434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00619" y="1226520"/>
            <a:ext cx="6623661" cy="3155891"/>
          </a:xfrm>
        </p:spPr>
        <p:txBody>
          <a:bodyPr>
            <a:noAutofit/>
          </a:bodyPr>
          <a:lstStyle/>
          <a:p>
            <a:pPr marL="0" indent="0">
              <a:buNone/>
            </a:pPr>
            <a:r>
              <a:rPr lang="he-IL" dirty="0" smtClean="0"/>
              <a:t>2. כעת רוצים לפתח משחק גידול צמחים, המתאים לגילכם ולרמתכם.</a:t>
            </a:r>
            <a:endParaRPr lang="he-IL" dirty="0"/>
          </a:p>
          <a:p>
            <a:pPr marL="266700" indent="0">
              <a:buNone/>
            </a:pPr>
            <a:r>
              <a:rPr lang="he-IL" dirty="0" smtClean="0"/>
              <a:t>המשחק יתרחש סביב הסיפור הבא:</a:t>
            </a:r>
          </a:p>
          <a:p>
            <a:pPr marL="266700" lvl="3" indent="0">
              <a:buNone/>
            </a:pPr>
            <a:r>
              <a:rPr lang="he-IL" sz="1800" dirty="0"/>
              <a:t>"יום האוכל החריף הבינלאומי" חל מדי שנה ב 16 בינואר. לכבוד יום זה, הכריזו על תחרות גידול של פלפלים חריפים. השחקנים מקבלים שתיל צעיר של פלפל חריף, ועליהם לספק לו את הצרכים שלו כדי לגדל אותו בצורה הטובה ביותר</a:t>
            </a:r>
            <a:r>
              <a:rPr lang="he-IL" sz="1800" dirty="0" smtClean="0"/>
              <a:t>. "</a:t>
            </a:r>
            <a:endParaRPr lang="he-IL" sz="1800" dirty="0"/>
          </a:p>
          <a:p>
            <a:pPr marL="266700" indent="0">
              <a:buNone/>
            </a:pPr>
            <a:endParaRPr lang="he-IL" dirty="0"/>
          </a:p>
          <a:p>
            <a:pPr marL="0" indent="0">
              <a:buNone/>
            </a:pPr>
            <a:r>
              <a:rPr lang="he-IL" dirty="0"/>
              <a:t/>
            </a:r>
            <a:br>
              <a:rPr lang="he-IL" dirty="0"/>
            </a:br>
            <a:endParaRPr lang="he-IL" dirty="0" smtClean="0"/>
          </a:p>
          <a:p>
            <a:endParaRPr lang="he-IL" dirty="0" smtClean="0"/>
          </a:p>
          <a:p>
            <a:pPr marL="0" indent="0">
              <a:buNone/>
            </a:pPr>
            <a:endParaRPr lang="he-IL" dirty="0" smtClean="0"/>
          </a:p>
          <a:p>
            <a:pPr marL="0" indent="0">
              <a:buNone/>
            </a:pPr>
            <a:endParaRPr lang="he-IL" dirty="0"/>
          </a:p>
          <a:p>
            <a:pPr marL="0" indent="0">
              <a:buNone/>
            </a:pPr>
            <a:r>
              <a:rPr lang="he-IL" dirty="0"/>
              <a:t/>
            </a:r>
            <a:br>
              <a:rPr lang="he-IL" dirty="0"/>
            </a:br>
            <a:endParaRPr lang="en-US" dirty="0"/>
          </a:p>
        </p:txBody>
      </p:sp>
      <p:sp>
        <p:nvSpPr>
          <p:cNvPr id="3" name="Title 2"/>
          <p:cNvSpPr>
            <a:spLocks noGrp="1"/>
          </p:cNvSpPr>
          <p:nvPr>
            <p:ph type="title"/>
          </p:nvPr>
        </p:nvSpPr>
        <p:spPr/>
        <p:txBody>
          <a:bodyPr/>
          <a:lstStyle/>
          <a:p>
            <a:r>
              <a:rPr lang="he-IL" dirty="0" smtClean="0"/>
              <a:t>משחק צרכי הצמח</a:t>
            </a:r>
            <a:endParaRPr lang="en-US" dirty="0"/>
          </a:p>
        </p:txBody>
      </p:sp>
      <p:pic>
        <p:nvPicPr>
          <p:cNvPr id="6" name="תמונה 5"/>
          <p:cNvPicPr>
            <a:picLocks noChangeAspect="1"/>
          </p:cNvPicPr>
          <p:nvPr/>
        </p:nvPicPr>
        <p:blipFill>
          <a:blip r:embed="rId3"/>
          <a:stretch>
            <a:fillRect/>
          </a:stretch>
        </p:blipFill>
        <p:spPr>
          <a:xfrm>
            <a:off x="915782" y="2971800"/>
            <a:ext cx="2499874" cy="2872023"/>
          </a:xfrm>
          <a:prstGeom prst="rect">
            <a:avLst/>
          </a:prstGeom>
        </p:spPr>
      </p:pic>
    </p:spTree>
    <p:extLst>
      <p:ext uri="{BB962C8B-B14F-4D97-AF65-F5344CB8AC3E}">
        <p14:creationId xmlns:p14="http://schemas.microsoft.com/office/powerpoint/2010/main" val="270249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58346" y="1238108"/>
            <a:ext cx="7611615" cy="3155891"/>
          </a:xfrm>
        </p:spPr>
        <p:txBody>
          <a:bodyPr/>
          <a:lstStyle/>
          <a:p>
            <a:pPr marL="0" indent="0">
              <a:buNone/>
            </a:pPr>
            <a:r>
              <a:rPr lang="he-IL" dirty="0" smtClean="0"/>
              <a:t>כדי לתכנן משחק סימולציה של גידול צמח, </a:t>
            </a:r>
            <a:r>
              <a:rPr lang="en-US" dirty="0" smtClean="0"/>
              <a:t/>
            </a:r>
            <a:br>
              <a:rPr lang="en-US" dirty="0" smtClean="0"/>
            </a:br>
            <a:r>
              <a:rPr lang="he-IL" sz="1800" dirty="0" smtClean="0"/>
              <a:t>עלינו </a:t>
            </a:r>
            <a:r>
              <a:rPr lang="he-IL" sz="1800" dirty="0"/>
              <a:t>להבין באופן מעמיק כיצד </a:t>
            </a:r>
            <a:r>
              <a:rPr lang="he-IL" sz="1800" dirty="0" smtClean="0"/>
              <a:t>צרכי </a:t>
            </a:r>
            <a:r>
              <a:rPr lang="he-IL" sz="1800" dirty="0"/>
              <a:t>הקיום מתבטאים בגידול </a:t>
            </a:r>
            <a:r>
              <a:rPr lang="he-IL" sz="1800" dirty="0" smtClean="0"/>
              <a:t>ובתפקוד הצמח:</a:t>
            </a:r>
          </a:p>
          <a:p>
            <a:pPr marL="0" indent="0">
              <a:buNone/>
            </a:pPr>
            <a:endParaRPr lang="he-IL" sz="1800" dirty="0" smtClean="0"/>
          </a:p>
          <a:p>
            <a:pPr marL="628650" lvl="1" indent="-285750"/>
            <a:r>
              <a:rPr lang="he-IL" sz="1800" b="1" dirty="0"/>
              <a:t>לאיזה מטרות או תהליכים הצמח משתמש </a:t>
            </a:r>
            <a:r>
              <a:rPr lang="he-IL" sz="1800" b="1" dirty="0" smtClean="0"/>
              <a:t>בכל צורך קיום? </a:t>
            </a:r>
          </a:p>
          <a:p>
            <a:pPr marL="628650" lvl="1" indent="-285750"/>
            <a:r>
              <a:rPr lang="he-IL" sz="1800" b="1" dirty="0" smtClean="0"/>
              <a:t>מהם </a:t>
            </a:r>
            <a:r>
              <a:rPr lang="he-IL" sz="1800" b="1" dirty="0"/>
              <a:t>חלקי הצמח הקשורים לקליטה ולשימוש </a:t>
            </a:r>
            <a:r>
              <a:rPr lang="he-IL" sz="1800" b="1" dirty="0" smtClean="0"/>
              <a:t>של צורך הקיום?</a:t>
            </a:r>
          </a:p>
          <a:p>
            <a:pPr marL="628650" lvl="1" indent="-285750"/>
            <a:r>
              <a:rPr lang="he-IL" sz="1800" b="1" dirty="0" smtClean="0"/>
              <a:t>איך </a:t>
            </a:r>
            <a:r>
              <a:rPr lang="he-IL" sz="1800" b="1" dirty="0"/>
              <a:t>אפשר לספק לצמח את צורך הקיום, ומה קורה לצמח אם נותנים לו כמות גדולה מדי או קטנה מדי ממנו? </a:t>
            </a:r>
            <a:endParaRPr lang="he-IL" sz="1800" b="1" dirty="0" smtClean="0"/>
          </a:p>
          <a:p>
            <a:pPr marL="342900" lvl="1" indent="0">
              <a:buNone/>
            </a:pPr>
            <a:endParaRPr lang="he-IL" sz="1800" dirty="0"/>
          </a:p>
          <a:p>
            <a:pPr marL="0" lvl="1" indent="0">
              <a:buNone/>
            </a:pPr>
            <a:r>
              <a:rPr lang="he-IL" sz="1800" dirty="0" smtClean="0"/>
              <a:t>התחלקו לקבוצות, כל </a:t>
            </a:r>
            <a:r>
              <a:rPr lang="he-IL" sz="1800" dirty="0"/>
              <a:t>קבוצה תחקור את אחד הצרכים של הצמח מתוך האפשרויות שלמטה. עקבו אחרי ההוראות בדף הפעילות. </a:t>
            </a:r>
          </a:p>
          <a:p>
            <a:pPr marL="0" indent="0">
              <a:buNone/>
            </a:pPr>
            <a:endParaRPr lang="he-IL" dirty="0"/>
          </a:p>
          <a:p>
            <a:pPr marL="0" indent="0">
              <a:buNone/>
            </a:pPr>
            <a:r>
              <a:rPr lang="he-IL" dirty="0" smtClean="0"/>
              <a:t/>
            </a:r>
            <a:br>
              <a:rPr lang="he-IL" dirty="0" smtClean="0"/>
            </a:br>
            <a:endParaRPr lang="en-US" dirty="0"/>
          </a:p>
        </p:txBody>
      </p:sp>
      <p:sp>
        <p:nvSpPr>
          <p:cNvPr id="3" name="Title 2"/>
          <p:cNvSpPr>
            <a:spLocks noGrp="1"/>
          </p:cNvSpPr>
          <p:nvPr>
            <p:ph type="title"/>
          </p:nvPr>
        </p:nvSpPr>
        <p:spPr/>
        <p:txBody>
          <a:bodyPr/>
          <a:lstStyle/>
          <a:p>
            <a:r>
              <a:rPr lang="he-IL" dirty="0" smtClean="0"/>
              <a:t>משחק צרכי הצמח</a:t>
            </a:r>
            <a:endParaRPr lang="en-US" dirty="0"/>
          </a:p>
        </p:txBody>
      </p:sp>
      <p:sp>
        <p:nvSpPr>
          <p:cNvPr id="4" name="Rectangle 3"/>
          <p:cNvSpPr/>
          <p:nvPr/>
        </p:nvSpPr>
        <p:spPr>
          <a:xfrm>
            <a:off x="928526" y="4815829"/>
            <a:ext cx="1403100" cy="553998"/>
          </a:xfrm>
          <a:prstGeom prst="rect">
            <a:avLst/>
          </a:prstGeom>
        </p:spPr>
        <p:txBody>
          <a:bodyPr wrap="square">
            <a:spAutoFit/>
          </a:bodyPr>
          <a:lstStyle/>
          <a:p>
            <a:pPr marL="177800" lvl="6" indent="-177800" fontAlgn="base">
              <a:buSzPct val="150000"/>
              <a:buBlip>
                <a:blip r:embed="rId3"/>
              </a:buBlip>
            </a:pPr>
            <a:r>
              <a:rPr lang="he-IL" sz="1500" dirty="0"/>
              <a:t>טמפרטורה מתאימה</a:t>
            </a:r>
          </a:p>
        </p:txBody>
      </p:sp>
      <p:sp>
        <p:nvSpPr>
          <p:cNvPr id="5" name="Rectangle 4"/>
          <p:cNvSpPr/>
          <p:nvPr/>
        </p:nvSpPr>
        <p:spPr>
          <a:xfrm>
            <a:off x="7981433" y="4752530"/>
            <a:ext cx="646395" cy="438582"/>
          </a:xfrm>
          <a:prstGeom prst="rect">
            <a:avLst/>
          </a:prstGeom>
        </p:spPr>
        <p:txBody>
          <a:bodyPr wrap="none">
            <a:spAutoFit/>
          </a:bodyPr>
          <a:lstStyle/>
          <a:p>
            <a:pPr fontAlgn="base">
              <a:lnSpc>
                <a:spcPct val="150000"/>
              </a:lnSpc>
              <a:buSzPct val="150000"/>
              <a:buBlip>
                <a:blip r:embed="rId4"/>
              </a:buBlip>
            </a:pPr>
            <a:r>
              <a:rPr lang="he-IL" sz="1500" dirty="0"/>
              <a:t>אור</a:t>
            </a:r>
          </a:p>
        </p:txBody>
      </p:sp>
      <p:sp>
        <p:nvSpPr>
          <p:cNvPr id="6" name="Rectangle 5"/>
          <p:cNvSpPr/>
          <p:nvPr/>
        </p:nvSpPr>
        <p:spPr>
          <a:xfrm>
            <a:off x="7177398" y="4752530"/>
            <a:ext cx="1127233" cy="438582"/>
          </a:xfrm>
          <a:prstGeom prst="rect">
            <a:avLst/>
          </a:prstGeom>
        </p:spPr>
        <p:txBody>
          <a:bodyPr wrap="none">
            <a:spAutoFit/>
          </a:bodyPr>
          <a:lstStyle/>
          <a:p>
            <a:pPr lvl="1" fontAlgn="base">
              <a:lnSpc>
                <a:spcPct val="150000"/>
              </a:lnSpc>
              <a:buSzPct val="150000"/>
              <a:buBlip>
                <a:blip r:embed="rId5"/>
              </a:buBlip>
            </a:pPr>
            <a:r>
              <a:rPr lang="he-IL" sz="1500" dirty="0"/>
              <a:t>מים</a:t>
            </a:r>
          </a:p>
        </p:txBody>
      </p:sp>
      <p:sp>
        <p:nvSpPr>
          <p:cNvPr id="7" name="Rectangle 6"/>
          <p:cNvSpPr/>
          <p:nvPr/>
        </p:nvSpPr>
        <p:spPr>
          <a:xfrm>
            <a:off x="6344572" y="4752530"/>
            <a:ext cx="1661032" cy="438582"/>
          </a:xfrm>
          <a:prstGeom prst="rect">
            <a:avLst/>
          </a:prstGeom>
        </p:spPr>
        <p:txBody>
          <a:bodyPr wrap="none">
            <a:spAutoFit/>
          </a:bodyPr>
          <a:lstStyle/>
          <a:p>
            <a:pPr lvl="2" fontAlgn="base">
              <a:lnSpc>
                <a:spcPct val="150000"/>
              </a:lnSpc>
              <a:buSzPct val="150000"/>
              <a:buBlip>
                <a:blip r:embed="rId6"/>
              </a:buBlip>
            </a:pPr>
            <a:r>
              <a:rPr lang="he-IL" sz="1500" dirty="0"/>
              <a:t>אוויר</a:t>
            </a:r>
          </a:p>
        </p:txBody>
      </p:sp>
      <p:sp>
        <p:nvSpPr>
          <p:cNvPr id="8" name="Rectangle 7"/>
          <p:cNvSpPr/>
          <p:nvPr/>
        </p:nvSpPr>
        <p:spPr>
          <a:xfrm>
            <a:off x="5130081" y="4752530"/>
            <a:ext cx="2580322" cy="438582"/>
          </a:xfrm>
          <a:prstGeom prst="rect">
            <a:avLst/>
          </a:prstGeom>
        </p:spPr>
        <p:txBody>
          <a:bodyPr wrap="none">
            <a:spAutoFit/>
          </a:bodyPr>
          <a:lstStyle/>
          <a:p>
            <a:pPr lvl="3" fontAlgn="base">
              <a:lnSpc>
                <a:spcPct val="150000"/>
              </a:lnSpc>
              <a:buSzPct val="150000"/>
              <a:buBlip>
                <a:blip r:embed="rId7"/>
              </a:buBlip>
            </a:pPr>
            <a:r>
              <a:rPr lang="he-IL" sz="1500" dirty="0" smtClean="0"/>
              <a:t> חומרי </a:t>
            </a:r>
            <a:r>
              <a:rPr lang="he-IL" sz="1500" dirty="0"/>
              <a:t>מזון</a:t>
            </a:r>
          </a:p>
        </p:txBody>
      </p:sp>
      <p:sp>
        <p:nvSpPr>
          <p:cNvPr id="9" name="Rectangle 8"/>
          <p:cNvSpPr/>
          <p:nvPr/>
        </p:nvSpPr>
        <p:spPr>
          <a:xfrm>
            <a:off x="3829796" y="4752530"/>
            <a:ext cx="2994731" cy="438582"/>
          </a:xfrm>
          <a:prstGeom prst="rect">
            <a:avLst/>
          </a:prstGeom>
        </p:spPr>
        <p:txBody>
          <a:bodyPr wrap="none">
            <a:spAutoFit/>
          </a:bodyPr>
          <a:lstStyle/>
          <a:p>
            <a:pPr lvl="4" fontAlgn="base">
              <a:lnSpc>
                <a:spcPct val="150000"/>
              </a:lnSpc>
              <a:buSzPct val="150000"/>
              <a:buBlip>
                <a:blip r:embed="rId8"/>
              </a:buBlip>
            </a:pPr>
            <a:r>
              <a:rPr lang="he-IL" sz="1500" dirty="0"/>
              <a:t>מקום עיגון</a:t>
            </a:r>
          </a:p>
        </p:txBody>
      </p:sp>
      <p:sp>
        <p:nvSpPr>
          <p:cNvPr id="10" name="Rectangle 9"/>
          <p:cNvSpPr/>
          <p:nvPr/>
        </p:nvSpPr>
        <p:spPr>
          <a:xfrm>
            <a:off x="2236556" y="4752530"/>
            <a:ext cx="3744936" cy="438582"/>
          </a:xfrm>
          <a:prstGeom prst="rect">
            <a:avLst/>
          </a:prstGeom>
        </p:spPr>
        <p:txBody>
          <a:bodyPr wrap="none">
            <a:spAutoFit/>
          </a:bodyPr>
          <a:lstStyle/>
          <a:p>
            <a:pPr lvl="5" fontAlgn="base">
              <a:lnSpc>
                <a:spcPct val="150000"/>
              </a:lnSpc>
              <a:buSzPct val="150000"/>
              <a:buBlip>
                <a:blip r:embed="rId9"/>
              </a:buBlip>
            </a:pPr>
            <a:r>
              <a:rPr lang="he-IL" sz="1500" dirty="0"/>
              <a:t>הגנה ממזיקים</a:t>
            </a:r>
          </a:p>
        </p:txBody>
      </p:sp>
    </p:spTree>
    <p:extLst>
      <p:ext uri="{BB962C8B-B14F-4D97-AF65-F5344CB8AC3E}">
        <p14:creationId xmlns:p14="http://schemas.microsoft.com/office/powerpoint/2010/main" val="141316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58346" y="1238108"/>
            <a:ext cx="7611615" cy="3155891"/>
          </a:xfrm>
        </p:spPr>
        <p:txBody>
          <a:bodyPr/>
          <a:lstStyle/>
          <a:p>
            <a:pPr marL="0" indent="0">
              <a:buNone/>
            </a:pPr>
            <a:r>
              <a:rPr lang="he-IL" dirty="0" smtClean="0"/>
              <a:t>הוראות לקבוצות:</a:t>
            </a:r>
            <a:endParaRPr lang="en-US" dirty="0" smtClean="0"/>
          </a:p>
          <a:p>
            <a:pPr marL="228600" lvl="1">
              <a:spcBef>
                <a:spcPts val="1000"/>
              </a:spcBef>
            </a:pPr>
            <a:r>
              <a:rPr lang="he-IL" sz="1800" dirty="0"/>
              <a:t>מצאו ברשת מידע </a:t>
            </a:r>
            <a:r>
              <a:rPr lang="he-IL" sz="1800" dirty="0" smtClean="0"/>
              <a:t>מתאים </a:t>
            </a:r>
            <a:r>
              <a:rPr lang="he-IL" sz="1800" dirty="0"/>
              <a:t>ממקורות מידע אמינים</a:t>
            </a:r>
          </a:p>
          <a:p>
            <a:r>
              <a:rPr lang="he-IL" dirty="0"/>
              <a:t>סמנו על גבי איור הצמח בדף הפעילות את חלקי הצמח הקשורים לקליטה ולשימוש בצורך הקיום שחקרתם, וציינו מה תפקידם בהקשר זה. </a:t>
            </a:r>
          </a:p>
          <a:p>
            <a:r>
              <a:rPr lang="he-IL" dirty="0" smtClean="0"/>
              <a:t>הכינו </a:t>
            </a:r>
            <a:r>
              <a:rPr lang="he-IL" dirty="0"/>
              <a:t>דף מידע או שקף שמרכז ומסביר בצורה ברורה וקצרה את המידע שאספתם, ניתן לכלול בו את האיור.</a:t>
            </a:r>
          </a:p>
          <a:p>
            <a:r>
              <a:rPr lang="he-IL" dirty="0"/>
              <a:t>הכינו תוצר נוסף: חמשיר, שיר קצר (עד חצי דקה), או </a:t>
            </a:r>
            <a:r>
              <a:rPr lang="en-US" dirty="0"/>
              <a:t>meme</a:t>
            </a:r>
            <a:r>
              <a:rPr lang="he-IL" dirty="0" smtClean="0"/>
              <a:t> על </a:t>
            </a:r>
            <a:r>
              <a:rPr lang="he-IL" dirty="0"/>
              <a:t>הנושא,שיוכל לשמש במשחק כרמז על החשיבות והשימוש של הצמח בצורך הקיום. </a:t>
            </a:r>
          </a:p>
          <a:p>
            <a:r>
              <a:rPr lang="he-IL" dirty="0"/>
              <a:t>התכוננו להציג את המידע שאספתם. חלקו ביניכם את תפקידי הצגת המידע והצגת התוצר הנוסף.</a:t>
            </a:r>
          </a:p>
          <a:p>
            <a:pPr marL="0" indent="0">
              <a:buNone/>
            </a:pPr>
            <a:endParaRPr lang="he-IL" dirty="0"/>
          </a:p>
          <a:p>
            <a:pPr marL="0" indent="0">
              <a:buNone/>
            </a:pPr>
            <a:r>
              <a:rPr lang="he-IL" dirty="0" smtClean="0"/>
              <a:t/>
            </a:r>
            <a:br>
              <a:rPr lang="he-IL" dirty="0" smtClean="0"/>
            </a:br>
            <a:endParaRPr lang="en-US" dirty="0"/>
          </a:p>
        </p:txBody>
      </p:sp>
      <p:sp>
        <p:nvSpPr>
          <p:cNvPr id="3" name="Title 2"/>
          <p:cNvSpPr>
            <a:spLocks noGrp="1"/>
          </p:cNvSpPr>
          <p:nvPr>
            <p:ph type="title"/>
          </p:nvPr>
        </p:nvSpPr>
        <p:spPr/>
        <p:txBody>
          <a:bodyPr/>
          <a:lstStyle/>
          <a:p>
            <a:r>
              <a:rPr lang="he-IL" dirty="0" smtClean="0"/>
              <a:t>משחק צרכי הצמח</a:t>
            </a:r>
            <a:endParaRPr lang="en-US" dirty="0"/>
          </a:p>
        </p:txBody>
      </p:sp>
      <p:sp>
        <p:nvSpPr>
          <p:cNvPr id="5" name="Rectangle 4"/>
          <p:cNvSpPr/>
          <p:nvPr/>
        </p:nvSpPr>
        <p:spPr>
          <a:xfrm>
            <a:off x="7981433" y="4752530"/>
            <a:ext cx="646395" cy="438582"/>
          </a:xfrm>
          <a:prstGeom prst="rect">
            <a:avLst/>
          </a:prstGeom>
        </p:spPr>
        <p:txBody>
          <a:bodyPr wrap="none">
            <a:spAutoFit/>
          </a:bodyPr>
          <a:lstStyle/>
          <a:p>
            <a:pPr fontAlgn="base">
              <a:lnSpc>
                <a:spcPct val="150000"/>
              </a:lnSpc>
              <a:buSzPct val="150000"/>
              <a:buBlip>
                <a:blip r:embed="rId3"/>
              </a:buBlip>
            </a:pPr>
            <a:r>
              <a:rPr lang="he-IL" sz="1500" dirty="0"/>
              <a:t>אור</a:t>
            </a:r>
          </a:p>
        </p:txBody>
      </p:sp>
      <p:sp>
        <p:nvSpPr>
          <p:cNvPr id="6" name="Rectangle 5"/>
          <p:cNvSpPr/>
          <p:nvPr/>
        </p:nvSpPr>
        <p:spPr>
          <a:xfrm>
            <a:off x="7177398" y="4752530"/>
            <a:ext cx="1127233" cy="438582"/>
          </a:xfrm>
          <a:prstGeom prst="rect">
            <a:avLst/>
          </a:prstGeom>
        </p:spPr>
        <p:txBody>
          <a:bodyPr wrap="none">
            <a:spAutoFit/>
          </a:bodyPr>
          <a:lstStyle/>
          <a:p>
            <a:pPr lvl="1" fontAlgn="base">
              <a:lnSpc>
                <a:spcPct val="150000"/>
              </a:lnSpc>
              <a:buSzPct val="150000"/>
              <a:buBlip>
                <a:blip r:embed="rId4"/>
              </a:buBlip>
            </a:pPr>
            <a:r>
              <a:rPr lang="he-IL" sz="1500" dirty="0"/>
              <a:t>מים</a:t>
            </a:r>
          </a:p>
        </p:txBody>
      </p:sp>
      <p:sp>
        <p:nvSpPr>
          <p:cNvPr id="7" name="Rectangle 6"/>
          <p:cNvSpPr/>
          <p:nvPr/>
        </p:nvSpPr>
        <p:spPr>
          <a:xfrm>
            <a:off x="6344572" y="4752530"/>
            <a:ext cx="1661032" cy="438582"/>
          </a:xfrm>
          <a:prstGeom prst="rect">
            <a:avLst/>
          </a:prstGeom>
        </p:spPr>
        <p:txBody>
          <a:bodyPr wrap="none">
            <a:spAutoFit/>
          </a:bodyPr>
          <a:lstStyle/>
          <a:p>
            <a:pPr lvl="2" fontAlgn="base">
              <a:lnSpc>
                <a:spcPct val="150000"/>
              </a:lnSpc>
              <a:buSzPct val="150000"/>
              <a:buBlip>
                <a:blip r:embed="rId5"/>
              </a:buBlip>
            </a:pPr>
            <a:r>
              <a:rPr lang="he-IL" sz="1500" dirty="0"/>
              <a:t>אוויר</a:t>
            </a:r>
          </a:p>
        </p:txBody>
      </p:sp>
      <p:sp>
        <p:nvSpPr>
          <p:cNvPr id="8" name="Rectangle 7"/>
          <p:cNvSpPr/>
          <p:nvPr/>
        </p:nvSpPr>
        <p:spPr>
          <a:xfrm>
            <a:off x="5130081" y="4752530"/>
            <a:ext cx="2580322" cy="395814"/>
          </a:xfrm>
          <a:prstGeom prst="rect">
            <a:avLst/>
          </a:prstGeom>
        </p:spPr>
        <p:txBody>
          <a:bodyPr wrap="none">
            <a:spAutoFit/>
          </a:bodyPr>
          <a:lstStyle/>
          <a:p>
            <a:pPr lvl="3" fontAlgn="base">
              <a:lnSpc>
                <a:spcPct val="150000"/>
              </a:lnSpc>
              <a:buSzPct val="150000"/>
              <a:buBlip>
                <a:blip r:embed="rId6"/>
              </a:buBlip>
            </a:pPr>
            <a:r>
              <a:rPr lang="he-IL" sz="1500" dirty="0" smtClean="0"/>
              <a:t> חומרי </a:t>
            </a:r>
            <a:r>
              <a:rPr lang="he-IL" sz="1500" dirty="0"/>
              <a:t>מזון</a:t>
            </a:r>
          </a:p>
        </p:txBody>
      </p:sp>
      <p:sp>
        <p:nvSpPr>
          <p:cNvPr id="9" name="Rectangle 8"/>
          <p:cNvSpPr/>
          <p:nvPr/>
        </p:nvSpPr>
        <p:spPr>
          <a:xfrm>
            <a:off x="3829796" y="4752530"/>
            <a:ext cx="2994731" cy="438582"/>
          </a:xfrm>
          <a:prstGeom prst="rect">
            <a:avLst/>
          </a:prstGeom>
        </p:spPr>
        <p:txBody>
          <a:bodyPr wrap="none">
            <a:spAutoFit/>
          </a:bodyPr>
          <a:lstStyle/>
          <a:p>
            <a:pPr lvl="4" fontAlgn="base">
              <a:lnSpc>
                <a:spcPct val="150000"/>
              </a:lnSpc>
              <a:buSzPct val="150000"/>
              <a:buBlip>
                <a:blip r:embed="rId7"/>
              </a:buBlip>
            </a:pPr>
            <a:r>
              <a:rPr lang="he-IL" sz="1500" dirty="0"/>
              <a:t>מקום עיגון</a:t>
            </a:r>
          </a:p>
        </p:txBody>
      </p:sp>
      <p:sp>
        <p:nvSpPr>
          <p:cNvPr id="10" name="Rectangle 9"/>
          <p:cNvSpPr/>
          <p:nvPr/>
        </p:nvSpPr>
        <p:spPr>
          <a:xfrm>
            <a:off x="2236556" y="4752530"/>
            <a:ext cx="3744936" cy="438582"/>
          </a:xfrm>
          <a:prstGeom prst="rect">
            <a:avLst/>
          </a:prstGeom>
        </p:spPr>
        <p:txBody>
          <a:bodyPr wrap="none">
            <a:spAutoFit/>
          </a:bodyPr>
          <a:lstStyle/>
          <a:p>
            <a:pPr lvl="5" fontAlgn="base">
              <a:lnSpc>
                <a:spcPct val="150000"/>
              </a:lnSpc>
              <a:buSzPct val="150000"/>
              <a:buBlip>
                <a:blip r:embed="rId8"/>
              </a:buBlip>
            </a:pPr>
            <a:r>
              <a:rPr lang="he-IL" sz="1500" dirty="0"/>
              <a:t>הגנה ממזיקים</a:t>
            </a:r>
          </a:p>
        </p:txBody>
      </p:sp>
      <p:sp>
        <p:nvSpPr>
          <p:cNvPr id="11" name="Rectangle 3"/>
          <p:cNvSpPr/>
          <p:nvPr/>
        </p:nvSpPr>
        <p:spPr>
          <a:xfrm>
            <a:off x="928526" y="4815829"/>
            <a:ext cx="1403100" cy="553998"/>
          </a:xfrm>
          <a:prstGeom prst="rect">
            <a:avLst/>
          </a:prstGeom>
        </p:spPr>
        <p:txBody>
          <a:bodyPr wrap="square">
            <a:spAutoFit/>
          </a:bodyPr>
          <a:lstStyle/>
          <a:p>
            <a:pPr marL="177800" lvl="6" indent="-177800" fontAlgn="base">
              <a:buSzPct val="150000"/>
              <a:buBlip>
                <a:blip r:embed="rId9"/>
              </a:buBlip>
            </a:pPr>
            <a:r>
              <a:rPr lang="he-IL" sz="1500" dirty="0"/>
              <a:t>טמפרטורה מתאימה</a:t>
            </a:r>
          </a:p>
        </p:txBody>
      </p:sp>
    </p:spTree>
    <p:extLst>
      <p:ext uri="{BB962C8B-B14F-4D97-AF65-F5344CB8AC3E}">
        <p14:creationId xmlns:p14="http://schemas.microsoft.com/office/powerpoint/2010/main" val="1754269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16</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988935487"/>
              </p:ext>
            </p:extLst>
          </p:nvPr>
        </p:nvGraphicFramePr>
        <p:xfrm>
          <a:off x="1390650" y="1196701"/>
          <a:ext cx="6096000" cy="4577080"/>
        </p:xfrm>
        <a:graphic>
          <a:graphicData uri="http://schemas.openxmlformats.org/drawingml/2006/table">
            <a:tbl>
              <a:tblPr rtl="1" firstRow="1" bandRow="1">
                <a:tableStyleId>{08FB837D-C827-4EFA-A057-4D05807E0F7C}</a:tableStyleId>
              </a:tblPr>
              <a:tblGrid>
                <a:gridCol w="1524000"/>
                <a:gridCol w="1524000"/>
                <a:gridCol w="1524000"/>
                <a:gridCol w="1524000"/>
              </a:tblGrid>
              <a:tr h="370840">
                <a:tc>
                  <a:txBody>
                    <a:bodyPr/>
                    <a:lstStyle/>
                    <a:p>
                      <a:pPr rtl="1" eaLnBrk="1" latinLnBrk="0" hangingPunct="1"/>
                      <a:r>
                        <a:rPr lang="he-IL" sz="1800" b="1" kern="1200" dirty="0" smtClean="0">
                          <a:solidFill>
                            <a:schemeClr val="lt1"/>
                          </a:solidFill>
                          <a:effectLst/>
                          <a:latin typeface="+mn-lt"/>
                          <a:ea typeface="+mn-ea"/>
                          <a:cs typeface="+mn-cs"/>
                        </a:rPr>
                        <a:t>הצורך</a:t>
                      </a:r>
                      <a:endParaRPr lang="en-US" dirty="0">
                        <a:effectLst/>
                      </a:endParaRPr>
                    </a:p>
                  </a:txBody>
                  <a:tcPr/>
                </a:tc>
                <a:tc>
                  <a:txBody>
                    <a:bodyPr/>
                    <a:lstStyle/>
                    <a:p>
                      <a:pPr rtl="1" eaLnBrk="1" latinLnBrk="0" hangingPunct="1"/>
                      <a:r>
                        <a:rPr lang="he-IL" sz="1800" b="1" kern="1200" dirty="0" smtClean="0">
                          <a:solidFill>
                            <a:schemeClr val="lt1"/>
                          </a:solidFill>
                          <a:effectLst/>
                          <a:latin typeface="+mn-lt"/>
                          <a:ea typeface="+mn-ea"/>
                          <a:cs typeface="+mn-cs"/>
                        </a:rPr>
                        <a:t>יותר מדי</a:t>
                      </a:r>
                      <a:endParaRPr lang="en-US" dirty="0">
                        <a:effectLst/>
                      </a:endParaRPr>
                    </a:p>
                  </a:txBody>
                  <a:tcPr/>
                </a:tc>
                <a:tc>
                  <a:txBody>
                    <a:bodyPr/>
                    <a:lstStyle/>
                    <a:p>
                      <a:pPr rtl="1" eaLnBrk="1" latinLnBrk="0" hangingPunct="1"/>
                      <a:r>
                        <a:rPr lang="he-IL" sz="1800" b="1" kern="1200" dirty="0" smtClean="0">
                          <a:solidFill>
                            <a:schemeClr val="lt1"/>
                          </a:solidFill>
                          <a:effectLst/>
                          <a:latin typeface="+mn-lt"/>
                          <a:ea typeface="+mn-ea"/>
                          <a:cs typeface="+mn-cs"/>
                        </a:rPr>
                        <a:t>מעט מדי</a:t>
                      </a:r>
                      <a:endParaRPr lang="en-US" dirty="0">
                        <a:effectLst/>
                      </a:endParaRPr>
                    </a:p>
                  </a:txBody>
                  <a:tcPr/>
                </a:tc>
                <a:tc>
                  <a:txBody>
                    <a:bodyPr/>
                    <a:lstStyle/>
                    <a:p>
                      <a:pPr rtl="1" eaLnBrk="1" latinLnBrk="0" hangingPunct="1"/>
                      <a:r>
                        <a:rPr lang="he-IL" sz="1800" b="1" kern="1200" dirty="0" smtClean="0">
                          <a:solidFill>
                            <a:schemeClr val="lt1"/>
                          </a:solidFill>
                          <a:effectLst/>
                          <a:latin typeface="+mn-lt"/>
                          <a:ea typeface="+mn-ea"/>
                          <a:cs typeface="+mn-cs"/>
                        </a:rPr>
                        <a:t>הערות</a:t>
                      </a:r>
                      <a:endParaRPr lang="en-US" dirty="0">
                        <a:effectLst/>
                      </a:endParaRPr>
                    </a:p>
                  </a:txBody>
                  <a:tcPr/>
                </a:tc>
              </a:tr>
              <a:tr h="370840">
                <a:tc>
                  <a:txBody>
                    <a:bodyPr/>
                    <a:lstStyle/>
                    <a:p>
                      <a:pPr rtl="1"/>
                      <a:r>
                        <a:rPr lang="he-IL" sz="1400" dirty="0" smtClean="0"/>
                        <a:t>מים</a:t>
                      </a:r>
                      <a:endParaRPr lang="en-US" sz="1400" dirty="0"/>
                    </a:p>
                  </a:txBody>
                  <a:tcPr>
                    <a:solidFill>
                      <a:schemeClr val="bg1">
                        <a:lumMod val="85000"/>
                        <a:alpha val="40000"/>
                      </a:scheme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dirty="0" smtClean="0"/>
                        <a:t>מחסור בחמצן בשורשים, ריקבון</a:t>
                      </a:r>
                      <a:endParaRPr lang="en-US" sz="1400" dirty="0" smtClean="0"/>
                    </a:p>
                    <a:p>
                      <a:pPr rtl="1"/>
                      <a:endParaRPr lang="en-US" sz="1400" dirty="0"/>
                    </a:p>
                  </a:txBody>
                  <a:tcPr>
                    <a:solidFill>
                      <a:schemeClr val="bg1">
                        <a:lumMod val="85000"/>
                        <a:alpha val="40000"/>
                      </a:schemeClr>
                    </a:solidFill>
                  </a:tcPr>
                </a:tc>
                <a:tc>
                  <a:txBody>
                    <a:bodyPr/>
                    <a:lstStyle/>
                    <a:p>
                      <a:pPr rtl="1"/>
                      <a:r>
                        <a:rPr lang="he-IL" sz="1400" dirty="0" smtClean="0"/>
                        <a:t>נבילה, פגיעה בפוטוסינתזה</a:t>
                      </a:r>
                      <a:endParaRPr lang="en-US" sz="1400" dirty="0"/>
                    </a:p>
                  </a:txBody>
                  <a:tcPr>
                    <a:solidFill>
                      <a:schemeClr val="bg1">
                        <a:lumMod val="85000"/>
                        <a:alpha val="40000"/>
                      </a:schemeClr>
                    </a:solidFill>
                  </a:tcPr>
                </a:tc>
                <a:tc>
                  <a:txBody>
                    <a:bodyPr/>
                    <a:lstStyle/>
                    <a:p>
                      <a:pPr rtl="1"/>
                      <a:endParaRPr lang="en-US" sz="1400" dirty="0"/>
                    </a:p>
                  </a:txBody>
                  <a:tcPr>
                    <a:solidFill>
                      <a:schemeClr val="bg1">
                        <a:lumMod val="85000"/>
                        <a:alpha val="40000"/>
                      </a:schemeClr>
                    </a:solidFill>
                  </a:tcPr>
                </a:tc>
              </a:tr>
              <a:tr h="370840">
                <a:tc>
                  <a:txBody>
                    <a:bodyPr/>
                    <a:lstStyle/>
                    <a:p>
                      <a:pPr rtl="1"/>
                      <a:r>
                        <a:rPr lang="he-IL" sz="1400" dirty="0" smtClean="0"/>
                        <a:t>מזון – זרחן</a:t>
                      </a:r>
                      <a:endParaRPr lang="en-US" sz="1400" dirty="0"/>
                    </a:p>
                  </a:txBody>
                  <a:tcPr>
                    <a:solidFill>
                      <a:schemeClr val="bg1">
                        <a:lumMod val="85000"/>
                      </a:schemeClr>
                    </a:solidFill>
                  </a:tcPr>
                </a:tc>
                <a:tc>
                  <a:txBody>
                    <a:bodyPr/>
                    <a:lstStyle/>
                    <a:p>
                      <a:pPr rtl="1"/>
                      <a:r>
                        <a:rPr lang="he-IL" sz="1400" dirty="0" smtClean="0"/>
                        <a:t>דיכוי בספיגה של מינרלים אחרים</a:t>
                      </a:r>
                      <a:endParaRPr lang="en-US" sz="1400" dirty="0"/>
                    </a:p>
                  </a:txBody>
                  <a:tcPr>
                    <a:solidFill>
                      <a:schemeClr val="bg1">
                        <a:lumMod val="85000"/>
                      </a:schemeClr>
                    </a:solidFill>
                  </a:tcPr>
                </a:tc>
                <a:tc>
                  <a:txBody>
                    <a:bodyPr/>
                    <a:lstStyle/>
                    <a:p>
                      <a:pPr rtl="1"/>
                      <a:r>
                        <a:rPr lang="he-IL" sz="1400" dirty="0" smtClean="0"/>
                        <a:t>התפתחות איטית של הצמח</a:t>
                      </a:r>
                      <a:endParaRPr lang="en-US" sz="1400" dirty="0"/>
                    </a:p>
                  </a:txBody>
                  <a:tcPr>
                    <a:solidFill>
                      <a:schemeClr val="bg1">
                        <a:lumMod val="85000"/>
                      </a:schemeClr>
                    </a:solidFill>
                  </a:tcPr>
                </a:tc>
                <a:tc>
                  <a:txBody>
                    <a:bodyPr/>
                    <a:lstStyle/>
                    <a:p>
                      <a:pPr rtl="1"/>
                      <a:r>
                        <a:rPr lang="he-IL" sz="1400" dirty="0" smtClean="0"/>
                        <a:t>קיימים חומרי מזון רבים נוספים</a:t>
                      </a:r>
                      <a:endParaRPr lang="en-US" sz="1400" dirty="0"/>
                    </a:p>
                  </a:txBody>
                  <a:tcPr>
                    <a:solidFill>
                      <a:schemeClr val="bg1">
                        <a:lumMod val="85000"/>
                      </a:schemeClr>
                    </a:solidFill>
                  </a:tcPr>
                </a:tc>
              </a:tr>
              <a:tr h="370840">
                <a:tc>
                  <a:txBody>
                    <a:bodyPr/>
                    <a:lstStyle/>
                    <a:p>
                      <a:pPr rtl="1"/>
                      <a:r>
                        <a:rPr lang="he-IL" sz="1400" dirty="0" smtClean="0"/>
                        <a:t>אור</a:t>
                      </a:r>
                      <a:endParaRPr lang="en-US" sz="1400" dirty="0"/>
                    </a:p>
                  </a:txBody>
                  <a:tcPr>
                    <a:solidFill>
                      <a:srgbClr val="BFD4B5"/>
                    </a:solidFill>
                  </a:tcPr>
                </a:tc>
                <a:tc>
                  <a:txBody>
                    <a:bodyPr/>
                    <a:lstStyle/>
                    <a:p>
                      <a:pPr rtl="1"/>
                      <a:r>
                        <a:rPr lang="he-IL" sz="1400" dirty="0" smtClean="0"/>
                        <a:t>עודף חום,</a:t>
                      </a:r>
                      <a:r>
                        <a:rPr lang="he-IL" sz="1400" baseline="0" dirty="0" smtClean="0"/>
                        <a:t> ייצור מוגזם של חמצן בכלורופיל</a:t>
                      </a:r>
                      <a:endParaRPr lang="en-US" sz="1400" dirty="0"/>
                    </a:p>
                  </a:txBody>
                  <a:tcPr>
                    <a:solidFill>
                      <a:srgbClr val="BFD4B5"/>
                    </a:solidFill>
                  </a:tcPr>
                </a:tc>
                <a:tc>
                  <a:txBody>
                    <a:bodyPr/>
                    <a:lstStyle/>
                    <a:p>
                      <a:pPr rtl="1"/>
                      <a:r>
                        <a:rPr lang="he-IL" sz="1400" dirty="0" smtClean="0"/>
                        <a:t>מעט</a:t>
                      </a:r>
                      <a:r>
                        <a:rPr lang="he-IL" sz="1400" baseline="0" dirty="0" smtClean="0"/>
                        <a:t> מדי פוטוסינתזה – מחסור בסוכר, לצמח אין אנרגיה לפעילות, ואין אפשרות לגדול</a:t>
                      </a:r>
                      <a:endParaRPr lang="en-US" sz="1400" dirty="0"/>
                    </a:p>
                  </a:txBody>
                  <a:tcPr>
                    <a:solidFill>
                      <a:srgbClr val="BFD4B5"/>
                    </a:solidFill>
                  </a:tcPr>
                </a:tc>
                <a:tc>
                  <a:txBody>
                    <a:bodyPr/>
                    <a:lstStyle/>
                    <a:p>
                      <a:pPr rtl="1"/>
                      <a:endParaRPr lang="en-US" sz="1400" dirty="0"/>
                    </a:p>
                  </a:txBody>
                  <a:tcPr>
                    <a:solidFill>
                      <a:srgbClr val="BFD4B5"/>
                    </a:solidFill>
                  </a:tcPr>
                </a:tc>
              </a:tr>
              <a:tr h="370840">
                <a:tc>
                  <a:txBody>
                    <a:bodyPr/>
                    <a:lstStyle/>
                    <a:p>
                      <a:pPr rtl="1"/>
                      <a:r>
                        <a:rPr lang="he-IL" sz="1400" dirty="0" smtClean="0"/>
                        <a:t>טמפרטורה</a:t>
                      </a:r>
                      <a:endParaRPr lang="en-US" sz="1400" dirty="0"/>
                    </a:p>
                  </a:txBody>
                  <a:tcPr>
                    <a:solidFill>
                      <a:srgbClr val="D9D9D9"/>
                    </a:solidFill>
                  </a:tcPr>
                </a:tc>
                <a:tc>
                  <a:txBody>
                    <a:bodyPr/>
                    <a:lstStyle/>
                    <a:p>
                      <a:pPr rtl="1"/>
                      <a:r>
                        <a:rPr lang="he-IL" sz="1400" dirty="0" smtClean="0"/>
                        <a:t>הצמח</a:t>
                      </a:r>
                      <a:r>
                        <a:rPr lang="he-IL" sz="1400" baseline="0" dirty="0" smtClean="0"/>
                        <a:t> יגביר תהליכים, אך עלול להגביר את הנשימה יותר מאשר פוטוסינתזה, ולנצל את מאגרי הסוכר</a:t>
                      </a:r>
                      <a:endParaRPr lang="en-US" sz="1400" dirty="0"/>
                    </a:p>
                  </a:txBody>
                  <a:tcPr>
                    <a:solidFill>
                      <a:srgbClr val="D9D9D9"/>
                    </a:solidFill>
                  </a:tcPr>
                </a:tc>
                <a:tc>
                  <a:txBody>
                    <a:bodyPr/>
                    <a:lstStyle/>
                    <a:p>
                      <a:pPr rtl="1"/>
                      <a:r>
                        <a:rPr lang="he-IL" sz="1400" dirty="0" smtClean="0"/>
                        <a:t>הצמח יפחית פוטוסינתזה, יפסיק לגדול ולצבור</a:t>
                      </a:r>
                      <a:r>
                        <a:rPr lang="he-IL" sz="1400" baseline="0" dirty="0" smtClean="0"/>
                        <a:t> סוכרים</a:t>
                      </a:r>
                      <a:endParaRPr lang="en-US" sz="1400" dirty="0"/>
                    </a:p>
                  </a:txBody>
                  <a:tcPr>
                    <a:solidFill>
                      <a:srgbClr val="D9D9D9"/>
                    </a:solidFill>
                  </a:tcPr>
                </a:tc>
                <a:tc>
                  <a:txBody>
                    <a:bodyPr/>
                    <a:lstStyle/>
                    <a:p>
                      <a:pPr rtl="1"/>
                      <a:r>
                        <a:rPr lang="he-IL" sz="1400" dirty="0" smtClean="0"/>
                        <a:t>טמפרטורה נמוכה עלולה לגרום מצד אחד לצמחים קטנים ולמעט פירות, אך מצד שני הפירות יהיו</a:t>
                      </a:r>
                      <a:r>
                        <a:rPr lang="he-IL" sz="1400" baseline="0" dirty="0" smtClean="0"/>
                        <a:t> מתוקים יותר</a:t>
                      </a:r>
                      <a:endParaRPr lang="en-US" sz="1400" dirty="0"/>
                    </a:p>
                  </a:txBody>
                  <a:tcPr>
                    <a:solidFill>
                      <a:srgbClr val="D9D9D9"/>
                    </a:solidFill>
                  </a:tcPr>
                </a:tc>
              </a:tr>
            </a:tbl>
          </a:graphicData>
        </a:graphic>
      </p:graphicFrame>
      <p:sp>
        <p:nvSpPr>
          <p:cNvPr id="8" name="Title 2"/>
          <p:cNvSpPr>
            <a:spLocks noGrp="1"/>
          </p:cNvSpPr>
          <p:nvPr>
            <p:ph type="title"/>
          </p:nvPr>
        </p:nvSpPr>
        <p:spPr>
          <a:xfrm>
            <a:off x="628650" y="209963"/>
            <a:ext cx="8141311" cy="1154029"/>
          </a:xfrm>
        </p:spPr>
        <p:txBody>
          <a:bodyPr/>
          <a:lstStyle/>
          <a:p>
            <a:r>
              <a:rPr lang="he-IL" dirty="0" smtClean="0"/>
              <a:t>דוגמאות להשפעות צרכי הקיום על הצמח</a:t>
            </a:r>
            <a:endParaRPr lang="en-US" dirty="0"/>
          </a:p>
        </p:txBody>
      </p:sp>
      <p:sp>
        <p:nvSpPr>
          <p:cNvPr id="9" name="TextBox 8"/>
          <p:cNvSpPr txBox="1"/>
          <p:nvPr/>
        </p:nvSpPr>
        <p:spPr>
          <a:xfrm>
            <a:off x="3692434" y="5880400"/>
            <a:ext cx="1759131" cy="369332"/>
          </a:xfrm>
          <a:prstGeom prst="rect">
            <a:avLst/>
          </a:prstGeom>
          <a:noFill/>
        </p:spPr>
        <p:txBody>
          <a:bodyPr wrap="square" rtlCol="0">
            <a:spAutoFit/>
          </a:bodyPr>
          <a:lstStyle/>
          <a:p>
            <a:r>
              <a:rPr lang="he-IL" dirty="0" smtClean="0">
                <a:hlinkClick r:id="rId2" action="ppaction://hlinksldjump"/>
              </a:rPr>
              <a:t>לפירוט והרחבה</a:t>
            </a:r>
            <a:endParaRPr lang="en-US" dirty="0"/>
          </a:p>
        </p:txBody>
      </p:sp>
    </p:spTree>
    <p:extLst>
      <p:ext uri="{BB962C8B-B14F-4D97-AF65-F5344CB8AC3E}">
        <p14:creationId xmlns:p14="http://schemas.microsoft.com/office/powerpoint/2010/main" val="6953271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126842" y="468567"/>
            <a:ext cx="4514377" cy="754694"/>
          </a:xfrm>
          <a:prstGeom prst="rect">
            <a:avLst/>
          </a:prstGeom>
        </p:spPr>
        <p:txBody>
          <a:bodyPr wrap="none">
            <a:spAutoFit/>
          </a:bodyPr>
          <a:lstStyle/>
          <a:p>
            <a:pPr lvl="2" rtl="1" fontAlgn="base">
              <a:lnSpc>
                <a:spcPct val="150000"/>
              </a:lnSpc>
              <a:buSzPct val="150000"/>
            </a:pPr>
            <a:r>
              <a:rPr lang="he-IL" sz="3200" b="1" dirty="0" smtClean="0">
                <a:solidFill>
                  <a:srgbClr val="026163"/>
                </a:solidFill>
                <a:cs typeface="+mj-cs"/>
              </a:rPr>
              <a:t>צרכים משולבים: פוטוסינתזה</a:t>
            </a:r>
            <a:endParaRPr lang="he-IL" sz="3200" b="1" dirty="0">
              <a:solidFill>
                <a:srgbClr val="026163"/>
              </a:solidFill>
              <a:cs typeface="+mj-cs"/>
            </a:endParaRPr>
          </a:p>
        </p:txBody>
      </p:sp>
      <p:sp>
        <p:nvSpPr>
          <p:cNvPr id="2048" name="Content Placeholder 2047"/>
          <p:cNvSpPr>
            <a:spLocks noGrp="1"/>
          </p:cNvSpPr>
          <p:nvPr>
            <p:ph idx="1"/>
          </p:nvPr>
        </p:nvSpPr>
        <p:spPr>
          <a:xfrm>
            <a:off x="549345" y="1223261"/>
            <a:ext cx="8091874" cy="3169152"/>
          </a:xfrm>
        </p:spPr>
        <p:txBody>
          <a:bodyPr/>
          <a:lstStyle/>
          <a:p>
            <a:pPr marL="0" indent="0">
              <a:lnSpc>
                <a:spcPct val="150000"/>
              </a:lnSpc>
              <a:buNone/>
            </a:pPr>
            <a:r>
              <a:rPr lang="he-IL" dirty="0" smtClean="0"/>
              <a:t>כדי לקיים פוטוסינתזה הצמח זקוק ל-3 דברים:</a:t>
            </a:r>
            <a:r>
              <a:rPr lang="en-US" dirty="0" smtClean="0"/>
              <a:t> </a:t>
            </a:r>
            <a:r>
              <a:rPr lang="he-IL" dirty="0" smtClean="0"/>
              <a:t>אור, מים ואוויר המכיל פחמן דו חמצני – </a:t>
            </a:r>
            <a:r>
              <a:rPr lang="en-US" dirty="0" smtClean="0"/>
              <a:t>CO</a:t>
            </a:r>
            <a:r>
              <a:rPr lang="en-US" sz="1200" dirty="0" smtClean="0"/>
              <a:t>2</a:t>
            </a:r>
            <a:endParaRPr lang="he-IL" sz="1200" dirty="0" smtClean="0"/>
          </a:p>
        </p:txBody>
      </p:sp>
      <p:sp>
        <p:nvSpPr>
          <p:cNvPr id="3" name="Rectangle 2"/>
          <p:cNvSpPr/>
          <p:nvPr/>
        </p:nvSpPr>
        <p:spPr>
          <a:xfrm>
            <a:off x="5473062" y="1977955"/>
            <a:ext cx="3168157" cy="1338828"/>
          </a:xfrm>
          <a:prstGeom prst="rect">
            <a:avLst/>
          </a:prstGeom>
        </p:spPr>
        <p:txBody>
          <a:bodyPr wrap="square">
            <a:spAutoFit/>
          </a:bodyPr>
          <a:lstStyle/>
          <a:p>
            <a:pPr>
              <a:lnSpc>
                <a:spcPct val="150000"/>
              </a:lnSpc>
            </a:pPr>
            <a:r>
              <a:rPr lang="he-IL" dirty="0"/>
              <a:t>אנרגית האור הופכת לאנרגיה כימית (על ידי יצור </a:t>
            </a:r>
            <a:r>
              <a:rPr lang="he-IL" dirty="0" smtClean="0"/>
              <a:t>סוכר- </a:t>
            </a:r>
            <a:r>
              <a:rPr lang="he-IL" dirty="0"/>
              <a:t>גלוקוז</a:t>
            </a:r>
            <a:r>
              <a:rPr lang="he-IL" dirty="0" smtClean="0"/>
              <a:t>) </a:t>
            </a:r>
            <a:r>
              <a:rPr lang="he-IL" dirty="0"/>
              <a:t>והפסולת היא חמצן. </a:t>
            </a:r>
          </a:p>
        </p:txBody>
      </p:sp>
      <p:sp>
        <p:nvSpPr>
          <p:cNvPr id="4" name="Rectangle 3"/>
          <p:cNvSpPr/>
          <p:nvPr/>
        </p:nvSpPr>
        <p:spPr>
          <a:xfrm>
            <a:off x="5195741" y="3808279"/>
            <a:ext cx="3576899" cy="1338828"/>
          </a:xfrm>
          <a:prstGeom prst="rect">
            <a:avLst/>
          </a:prstGeom>
        </p:spPr>
        <p:txBody>
          <a:bodyPr wrap="square">
            <a:spAutoFit/>
          </a:bodyPr>
          <a:lstStyle/>
          <a:p>
            <a:pPr>
              <a:lnSpc>
                <a:spcPct val="150000"/>
              </a:lnSpc>
            </a:pPr>
            <a:r>
              <a:rPr lang="he-IL" dirty="0" smtClean="0"/>
              <a:t>הסוכרים שנוצרים משמשים כמקור אנרגיה לצמח</a:t>
            </a:r>
            <a:r>
              <a:rPr lang="he-IL" dirty="0"/>
              <a:t>, וכבסיס לעמילן ולחומרים נוספים לבניית הצמח</a:t>
            </a:r>
            <a:endParaRPr lang="he-IL" sz="2800" dirty="0"/>
          </a:p>
        </p:txBody>
      </p:sp>
      <p:pic>
        <p:nvPicPr>
          <p:cNvPr id="2" name="תמונה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934" y="1816100"/>
            <a:ext cx="4652708" cy="3956543"/>
          </a:xfrm>
          <a:prstGeom prst="rect">
            <a:avLst/>
          </a:prstGeom>
        </p:spPr>
      </p:pic>
    </p:spTree>
    <p:extLst>
      <p:ext uri="{BB962C8B-B14F-4D97-AF65-F5344CB8AC3E}">
        <p14:creationId xmlns:p14="http://schemas.microsoft.com/office/powerpoint/2010/main" val="37848486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58346" y="1238109"/>
            <a:ext cx="7611615" cy="442646"/>
          </a:xfrm>
        </p:spPr>
        <p:txBody>
          <a:bodyPr/>
          <a:lstStyle/>
          <a:p>
            <a:pPr marL="0" indent="0">
              <a:buNone/>
            </a:pPr>
            <a:r>
              <a:rPr lang="he-IL" dirty="0"/>
              <a:t>ראינו </a:t>
            </a:r>
            <a:r>
              <a:rPr lang="he-IL" dirty="0" smtClean="0"/>
              <a:t>שכל </a:t>
            </a:r>
            <a:r>
              <a:rPr lang="he-IL" dirty="0"/>
              <a:t>חלקי הצמח חשובים לשם תהליכי החיים והצמיחה של </a:t>
            </a:r>
            <a:r>
              <a:rPr lang="he-IL" dirty="0" smtClean="0"/>
              <a:t>הצמח</a:t>
            </a:r>
            <a:r>
              <a:rPr lang="he-IL" dirty="0"/>
              <a:t>,</a:t>
            </a:r>
            <a:r>
              <a:rPr lang="he-IL" dirty="0" smtClean="0"/>
              <a:t> ושכדי להשיג גידול מיטבי הצמח זקוק לדברים רבים:</a:t>
            </a:r>
          </a:p>
          <a:p>
            <a:pPr marL="0" indent="0">
              <a:buNone/>
            </a:pPr>
            <a:endParaRPr lang="he-IL" dirty="0"/>
          </a:p>
          <a:p>
            <a:pPr marL="0" indent="0">
              <a:buNone/>
            </a:pPr>
            <a:r>
              <a:rPr lang="he-IL" dirty="0" smtClean="0"/>
              <a:t/>
            </a:r>
            <a:br>
              <a:rPr lang="he-IL" dirty="0" smtClean="0"/>
            </a:br>
            <a:endParaRPr lang="en-US" dirty="0"/>
          </a:p>
        </p:txBody>
      </p:sp>
      <p:sp>
        <p:nvSpPr>
          <p:cNvPr id="3" name="Title 2"/>
          <p:cNvSpPr>
            <a:spLocks noGrp="1"/>
          </p:cNvSpPr>
          <p:nvPr>
            <p:ph type="title"/>
          </p:nvPr>
        </p:nvSpPr>
        <p:spPr/>
        <p:txBody>
          <a:bodyPr/>
          <a:lstStyle/>
          <a:p>
            <a:r>
              <a:rPr lang="he-IL" dirty="0" smtClean="0"/>
              <a:t>משחק צורכי הצמח</a:t>
            </a:r>
            <a:endParaRPr lang="en-US" dirty="0"/>
          </a:p>
        </p:txBody>
      </p:sp>
      <p:grpSp>
        <p:nvGrpSpPr>
          <p:cNvPr id="11" name="Group 10"/>
          <p:cNvGrpSpPr/>
          <p:nvPr/>
        </p:nvGrpSpPr>
        <p:grpSpPr>
          <a:xfrm>
            <a:off x="2510082" y="1765936"/>
            <a:ext cx="6367102" cy="438582"/>
            <a:chOff x="2164450" y="4472164"/>
            <a:chExt cx="6367102" cy="438582"/>
          </a:xfrm>
        </p:grpSpPr>
        <p:sp>
          <p:nvSpPr>
            <p:cNvPr id="5" name="Rectangle 4"/>
            <p:cNvSpPr/>
            <p:nvPr/>
          </p:nvSpPr>
          <p:spPr>
            <a:xfrm>
              <a:off x="7885157" y="4472164"/>
              <a:ext cx="646395" cy="438582"/>
            </a:xfrm>
            <a:prstGeom prst="rect">
              <a:avLst/>
            </a:prstGeom>
          </p:spPr>
          <p:txBody>
            <a:bodyPr wrap="none">
              <a:spAutoFit/>
            </a:bodyPr>
            <a:lstStyle/>
            <a:p>
              <a:pPr fontAlgn="base">
                <a:lnSpc>
                  <a:spcPct val="150000"/>
                </a:lnSpc>
                <a:buSzPct val="150000"/>
                <a:buBlip>
                  <a:blip r:embed="rId3"/>
                </a:buBlip>
              </a:pPr>
              <a:r>
                <a:rPr lang="he-IL" sz="1500" dirty="0"/>
                <a:t>אור</a:t>
              </a:r>
            </a:p>
          </p:txBody>
        </p:sp>
        <p:sp>
          <p:nvSpPr>
            <p:cNvPr id="6" name="Rectangle 5"/>
            <p:cNvSpPr/>
            <p:nvPr/>
          </p:nvSpPr>
          <p:spPr>
            <a:xfrm>
              <a:off x="7153228" y="4472164"/>
              <a:ext cx="1127233" cy="438582"/>
            </a:xfrm>
            <a:prstGeom prst="rect">
              <a:avLst/>
            </a:prstGeom>
          </p:spPr>
          <p:txBody>
            <a:bodyPr wrap="none">
              <a:spAutoFit/>
            </a:bodyPr>
            <a:lstStyle/>
            <a:p>
              <a:pPr lvl="1" fontAlgn="base">
                <a:lnSpc>
                  <a:spcPct val="150000"/>
                </a:lnSpc>
                <a:buSzPct val="150000"/>
                <a:buBlip>
                  <a:blip r:embed="rId4"/>
                </a:buBlip>
              </a:pPr>
              <a:r>
                <a:rPr lang="he-IL" sz="1500" dirty="0"/>
                <a:t>מים</a:t>
              </a:r>
            </a:p>
          </p:txBody>
        </p:sp>
        <p:sp>
          <p:nvSpPr>
            <p:cNvPr id="7" name="Rectangle 6"/>
            <p:cNvSpPr/>
            <p:nvPr/>
          </p:nvSpPr>
          <p:spPr>
            <a:xfrm>
              <a:off x="6331015" y="4472164"/>
              <a:ext cx="1661032" cy="438582"/>
            </a:xfrm>
            <a:prstGeom prst="rect">
              <a:avLst/>
            </a:prstGeom>
          </p:spPr>
          <p:txBody>
            <a:bodyPr wrap="none">
              <a:spAutoFit/>
            </a:bodyPr>
            <a:lstStyle/>
            <a:p>
              <a:pPr lvl="2" fontAlgn="base">
                <a:lnSpc>
                  <a:spcPct val="150000"/>
                </a:lnSpc>
                <a:buSzPct val="150000"/>
                <a:buBlip>
                  <a:blip r:embed="rId5"/>
                </a:buBlip>
              </a:pPr>
              <a:r>
                <a:rPr lang="he-IL" sz="1500" dirty="0"/>
                <a:t>אוויר</a:t>
              </a:r>
            </a:p>
          </p:txBody>
        </p:sp>
        <p:sp>
          <p:nvSpPr>
            <p:cNvPr id="8" name="Rectangle 7"/>
            <p:cNvSpPr/>
            <p:nvPr/>
          </p:nvSpPr>
          <p:spPr>
            <a:xfrm>
              <a:off x="5110874" y="4472164"/>
              <a:ext cx="2527423" cy="438582"/>
            </a:xfrm>
            <a:prstGeom prst="rect">
              <a:avLst/>
            </a:prstGeom>
          </p:spPr>
          <p:txBody>
            <a:bodyPr wrap="none">
              <a:spAutoFit/>
            </a:bodyPr>
            <a:lstStyle/>
            <a:p>
              <a:pPr lvl="3" fontAlgn="base">
                <a:lnSpc>
                  <a:spcPct val="150000"/>
                </a:lnSpc>
                <a:buSzPct val="150000"/>
                <a:buBlip>
                  <a:blip r:embed="rId6"/>
                </a:buBlip>
              </a:pPr>
              <a:r>
                <a:rPr lang="he-IL" sz="1500" dirty="0"/>
                <a:t>חומרי מזון</a:t>
              </a:r>
            </a:p>
          </p:txBody>
        </p:sp>
        <p:sp>
          <p:nvSpPr>
            <p:cNvPr id="9" name="Rectangle 8"/>
            <p:cNvSpPr/>
            <p:nvPr/>
          </p:nvSpPr>
          <p:spPr>
            <a:xfrm>
              <a:off x="3757690" y="4472164"/>
              <a:ext cx="2994731" cy="438582"/>
            </a:xfrm>
            <a:prstGeom prst="rect">
              <a:avLst/>
            </a:prstGeom>
          </p:spPr>
          <p:txBody>
            <a:bodyPr wrap="none">
              <a:spAutoFit/>
            </a:bodyPr>
            <a:lstStyle/>
            <a:p>
              <a:pPr lvl="4" fontAlgn="base">
                <a:lnSpc>
                  <a:spcPct val="150000"/>
                </a:lnSpc>
                <a:buSzPct val="150000"/>
                <a:buBlip>
                  <a:blip r:embed="rId7"/>
                </a:buBlip>
              </a:pPr>
              <a:r>
                <a:rPr lang="he-IL" sz="1500" dirty="0"/>
                <a:t>מקום עיגון</a:t>
              </a:r>
            </a:p>
          </p:txBody>
        </p:sp>
        <p:sp>
          <p:nvSpPr>
            <p:cNvPr id="10" name="Rectangle 9"/>
            <p:cNvSpPr/>
            <p:nvPr/>
          </p:nvSpPr>
          <p:spPr>
            <a:xfrm>
              <a:off x="2164450" y="4472164"/>
              <a:ext cx="3744936" cy="438582"/>
            </a:xfrm>
            <a:prstGeom prst="rect">
              <a:avLst/>
            </a:prstGeom>
          </p:spPr>
          <p:txBody>
            <a:bodyPr wrap="none">
              <a:spAutoFit/>
            </a:bodyPr>
            <a:lstStyle/>
            <a:p>
              <a:pPr lvl="5" fontAlgn="base">
                <a:lnSpc>
                  <a:spcPct val="150000"/>
                </a:lnSpc>
                <a:buSzPct val="150000"/>
                <a:buBlip>
                  <a:blip r:embed="rId8"/>
                </a:buBlip>
              </a:pPr>
              <a:r>
                <a:rPr lang="he-IL" sz="1500" dirty="0"/>
                <a:t>הגנה ממזיקים</a:t>
              </a:r>
            </a:p>
          </p:txBody>
        </p:sp>
      </p:grpSp>
      <p:sp>
        <p:nvSpPr>
          <p:cNvPr id="12" name="TextBox 11"/>
          <p:cNvSpPr txBox="1"/>
          <p:nvPr/>
        </p:nvSpPr>
        <p:spPr>
          <a:xfrm>
            <a:off x="896983" y="2708901"/>
            <a:ext cx="7790070" cy="1754326"/>
          </a:xfrm>
          <a:prstGeom prst="rect">
            <a:avLst/>
          </a:prstGeom>
          <a:noFill/>
        </p:spPr>
        <p:txBody>
          <a:bodyPr wrap="square" rtlCol="0">
            <a:spAutoFit/>
          </a:bodyPr>
          <a:lstStyle/>
          <a:p>
            <a:r>
              <a:rPr lang="he-IL" dirty="0"/>
              <a:t>לכן צריך למצוא לצמח מקום מתאים לגדול, ולדאוג שלא יהיה עודף או מחסור של צרכיו. </a:t>
            </a:r>
            <a:r>
              <a:rPr lang="he-IL" dirty="0" smtClean="0"/>
              <a:t> דבר זה צריך כמובן להתבטא במשחק. </a:t>
            </a:r>
          </a:p>
          <a:p>
            <a:r>
              <a:rPr lang="he-IL" dirty="0" smtClean="0"/>
              <a:t/>
            </a:r>
            <a:br>
              <a:rPr lang="he-IL" dirty="0" smtClean="0"/>
            </a:br>
            <a:r>
              <a:rPr lang="he-IL" dirty="0" smtClean="0"/>
              <a:t/>
            </a:r>
            <a:br>
              <a:rPr lang="he-IL" dirty="0" smtClean="0"/>
            </a:br>
            <a:r>
              <a:rPr lang="he-IL" dirty="0" smtClean="0"/>
              <a:t/>
            </a:r>
            <a:br>
              <a:rPr lang="he-IL" dirty="0" smtClean="0"/>
            </a:br>
            <a:endParaRPr lang="en-US" dirty="0"/>
          </a:p>
        </p:txBody>
      </p:sp>
      <p:sp>
        <p:nvSpPr>
          <p:cNvPr id="13" name="Rectangle 12"/>
          <p:cNvSpPr/>
          <p:nvPr/>
        </p:nvSpPr>
        <p:spPr>
          <a:xfrm>
            <a:off x="705395" y="3910375"/>
            <a:ext cx="7920698" cy="923330"/>
          </a:xfrm>
          <a:prstGeom prst="rect">
            <a:avLst/>
          </a:prstGeom>
        </p:spPr>
        <p:txBody>
          <a:bodyPr wrap="square">
            <a:spAutoFit/>
          </a:bodyPr>
          <a:lstStyle/>
          <a:p>
            <a:r>
              <a:rPr lang="he-IL" dirty="0"/>
              <a:t>הידעתם?  יש מגדלים שמספקים לצמחים בנוסף לדשן גם תערובת של אורגניזמים סימביוטים - מיקוריזה וחיידקים. כמו שאנחנו לוקחים ויטמינים מינרלים ופרוביוטיקה, גם צמחים </a:t>
            </a:r>
            <a:r>
              <a:rPr lang="he-IL" dirty="0" smtClean="0"/>
              <a:t>יכולים להפיק מכך. </a:t>
            </a:r>
            <a:r>
              <a:rPr lang="he-IL" dirty="0"/>
              <a:t>יש מגדלים שגם יוסיפו הורמונים לעידוד צמיחה לצמחים. </a:t>
            </a:r>
          </a:p>
        </p:txBody>
      </p:sp>
      <p:sp>
        <p:nvSpPr>
          <p:cNvPr id="14" name="Rectangle 3"/>
          <p:cNvSpPr/>
          <p:nvPr/>
        </p:nvSpPr>
        <p:spPr>
          <a:xfrm>
            <a:off x="983552" y="1784425"/>
            <a:ext cx="1403100" cy="553998"/>
          </a:xfrm>
          <a:prstGeom prst="rect">
            <a:avLst/>
          </a:prstGeom>
        </p:spPr>
        <p:txBody>
          <a:bodyPr wrap="square">
            <a:spAutoFit/>
          </a:bodyPr>
          <a:lstStyle/>
          <a:p>
            <a:pPr marL="177800" lvl="6" indent="-177800" fontAlgn="base">
              <a:buSzPct val="150000"/>
              <a:buBlip>
                <a:blip r:embed="rId9"/>
              </a:buBlip>
            </a:pPr>
            <a:r>
              <a:rPr lang="he-IL" sz="1500" dirty="0"/>
              <a:t>טמפרטורה מתאימה</a:t>
            </a:r>
          </a:p>
        </p:txBody>
      </p:sp>
    </p:spTree>
    <p:extLst>
      <p:ext uri="{BB962C8B-B14F-4D97-AF65-F5344CB8AC3E}">
        <p14:creationId xmlns:p14="http://schemas.microsoft.com/office/powerpoint/2010/main" val="15990392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e-IL" dirty="0" smtClean="0"/>
              <a:t>משחק צורכי הצמח - הניקוד</a:t>
            </a:r>
            <a:endParaRPr lang="en-US" dirty="0"/>
          </a:p>
        </p:txBody>
      </p:sp>
      <p:sp>
        <p:nvSpPr>
          <p:cNvPr id="12" name="TextBox 11"/>
          <p:cNvSpPr txBox="1"/>
          <p:nvPr/>
        </p:nvSpPr>
        <p:spPr>
          <a:xfrm>
            <a:off x="1071154" y="1441004"/>
            <a:ext cx="7790070" cy="4247317"/>
          </a:xfrm>
          <a:prstGeom prst="rect">
            <a:avLst/>
          </a:prstGeom>
          <a:noFill/>
        </p:spPr>
        <p:txBody>
          <a:bodyPr wrap="square" rtlCol="0">
            <a:spAutoFit/>
          </a:bodyPr>
          <a:lstStyle/>
          <a:p>
            <a:r>
              <a:rPr lang="he-IL" dirty="0" smtClean="0"/>
              <a:t>כעת, צריך להחליט לפי </a:t>
            </a:r>
            <a:r>
              <a:rPr lang="he-IL" dirty="0"/>
              <a:t>אילו קריטריונים </a:t>
            </a:r>
            <a:r>
              <a:rPr lang="he-IL" dirty="0" smtClean="0"/>
              <a:t>צריך לשפוט את הצמחים</a:t>
            </a:r>
            <a:r>
              <a:rPr lang="he-IL" dirty="0"/>
              <a:t>?</a:t>
            </a:r>
          </a:p>
          <a:p>
            <a:endParaRPr lang="he-IL" dirty="0" smtClean="0"/>
          </a:p>
          <a:p>
            <a:r>
              <a:rPr lang="he-IL" dirty="0" smtClean="0"/>
              <a:t>באופן </a:t>
            </a:r>
            <a:r>
              <a:rPr lang="he-IL" dirty="0"/>
              <a:t>כללי ניתן לשאול מהו גידול מיטבי? </a:t>
            </a:r>
            <a:endParaRPr lang="he-IL" dirty="0" smtClean="0"/>
          </a:p>
          <a:p>
            <a:endParaRPr lang="he-IL" dirty="0"/>
          </a:p>
          <a:p>
            <a:pPr marL="285750" indent="-285750">
              <a:buFont typeface="Arial" panose="020B0604020202020204" pitchFamily="34" charset="0"/>
              <a:buChar char="•"/>
            </a:pPr>
            <a:r>
              <a:rPr lang="he-IL" dirty="0" smtClean="0"/>
              <a:t>כחקלאים </a:t>
            </a:r>
            <a:r>
              <a:rPr lang="he-IL" dirty="0"/>
              <a:t>וכצרכנים נרצה בדרך כלל יבול מקסימלי של החלק האכיל בצמח. </a:t>
            </a:r>
            <a:endParaRPr lang="he-IL" dirty="0" smtClean="0"/>
          </a:p>
          <a:p>
            <a:pPr marL="285750" indent="-285750">
              <a:buFont typeface="Arial" panose="020B0604020202020204" pitchFamily="34" charset="0"/>
              <a:buChar char="•"/>
            </a:pPr>
            <a:endParaRPr lang="he-IL" dirty="0"/>
          </a:p>
          <a:p>
            <a:pPr marL="285750" indent="-285750">
              <a:buFont typeface="Arial" panose="020B0604020202020204" pitchFamily="34" charset="0"/>
              <a:buChar char="•"/>
            </a:pPr>
            <a:r>
              <a:rPr lang="he-IL" dirty="0" smtClean="0"/>
              <a:t>חקלאי </a:t>
            </a:r>
            <a:r>
              <a:rPr lang="he-IL" dirty="0"/>
              <a:t>יעדיף לגדל </a:t>
            </a:r>
            <a:r>
              <a:rPr lang="he-IL" dirty="0" smtClean="0"/>
              <a:t>שהרווח יהיה מקסימלי:</a:t>
            </a:r>
            <a:r>
              <a:rPr lang="en-US" dirty="0" smtClean="0"/>
              <a:t> </a:t>
            </a:r>
            <a:r>
              <a:rPr lang="he-IL" dirty="0" smtClean="0"/>
              <a:t>דרך </a:t>
            </a:r>
            <a:r>
              <a:rPr lang="he-IL" dirty="0"/>
              <a:t>הגידול תעודד כמה שפחות מזיקים לתקוף את הצמח, אך תגרום לכמה שפחות בזבוז משאבים (כסף, דלקים, מקום וכו'). </a:t>
            </a:r>
            <a:endParaRPr lang="he-IL" dirty="0" smtClean="0"/>
          </a:p>
          <a:p>
            <a:pPr marL="285750" indent="-285750">
              <a:buFont typeface="Arial" panose="020B0604020202020204" pitchFamily="34" charset="0"/>
              <a:buChar char="•"/>
            </a:pPr>
            <a:endParaRPr lang="he-IL" dirty="0" smtClean="0"/>
          </a:p>
          <a:p>
            <a:pPr marL="285750" indent="-285750">
              <a:buFont typeface="Arial" panose="020B0604020202020204" pitchFamily="34" charset="0"/>
              <a:buChar char="•"/>
            </a:pPr>
            <a:r>
              <a:rPr lang="he-IL" dirty="0" smtClean="0"/>
              <a:t>צרכנים רוצים יבול זמין כל השנה, עם </a:t>
            </a:r>
            <a:r>
              <a:rPr lang="he-IL" dirty="0"/>
              <a:t>טעם טוב, ומראה אסתטי. </a:t>
            </a:r>
            <a:endParaRPr lang="he-IL" dirty="0" smtClean="0"/>
          </a:p>
          <a:p>
            <a:pPr marL="285750" indent="-285750">
              <a:buFont typeface="Arial" panose="020B0604020202020204" pitchFamily="34" charset="0"/>
              <a:buChar char="•"/>
            </a:pPr>
            <a:endParaRPr lang="he-IL" dirty="0"/>
          </a:p>
          <a:p>
            <a:r>
              <a:rPr lang="he-IL" dirty="0" smtClean="0"/>
              <a:t>מה לדעתכם הכי מתאים למשחק?</a:t>
            </a:r>
            <a:r>
              <a:rPr lang="en-US" dirty="0" smtClean="0"/>
              <a:t> </a:t>
            </a:r>
            <a:r>
              <a:rPr lang="he-IL" dirty="0" smtClean="0"/>
              <a:t>מה לדעתכם הכי חשוב בחיים האמיתיים?</a:t>
            </a:r>
          </a:p>
          <a:p>
            <a:pPr marL="285750" indent="-285750">
              <a:buFont typeface="Arial" panose="020B0604020202020204" pitchFamily="34" charset="0"/>
              <a:buChar char="•"/>
            </a:pPr>
            <a:endParaRPr lang="he-IL" dirty="0"/>
          </a:p>
          <a:p>
            <a:r>
              <a:rPr lang="he-IL" dirty="0"/>
              <a:t/>
            </a:r>
            <a:br>
              <a:rPr lang="he-IL" dirty="0"/>
            </a:br>
            <a:endParaRPr lang="en-US" dirty="0"/>
          </a:p>
        </p:txBody>
      </p:sp>
    </p:spTree>
    <p:extLst>
      <p:ext uri="{BB962C8B-B14F-4D97-AF65-F5344CB8AC3E}">
        <p14:creationId xmlns:p14="http://schemas.microsoft.com/office/powerpoint/2010/main" val="2763246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54028" y="1533615"/>
            <a:ext cx="8311800" cy="2618255"/>
          </a:xfrm>
        </p:spPr>
        <p:txBody>
          <a:bodyPr/>
          <a:lstStyle/>
          <a:p>
            <a:pPr marL="0" indent="0">
              <a:buNone/>
            </a:pPr>
            <a:r>
              <a:rPr lang="he-IL" sz="2400" dirty="0" smtClean="0"/>
              <a:t>צמחים נמצאים בכל מקום, אפילו במקומות לא צפויים</a:t>
            </a:r>
          </a:p>
          <a:p>
            <a:pPr marL="0" indent="0">
              <a:buNone/>
            </a:pPr>
            <a:endParaRPr lang="he-IL" dirty="0"/>
          </a:p>
          <a:p>
            <a:pPr marL="0" indent="0">
              <a:buNone/>
            </a:pPr>
            <a:endParaRPr lang="he-IL" dirty="0" smtClean="0"/>
          </a:p>
          <a:p>
            <a:pPr marL="0" indent="0">
              <a:buNone/>
            </a:pPr>
            <a:endParaRPr lang="he-IL" dirty="0"/>
          </a:p>
          <a:p>
            <a:pPr marL="0" indent="0">
              <a:buNone/>
            </a:pPr>
            <a:endParaRPr lang="en-US" dirty="0" smtClean="0"/>
          </a:p>
          <a:p>
            <a:pPr marL="0" indent="0">
              <a:buNone/>
            </a:pPr>
            <a:endParaRPr lang="he-IL" dirty="0"/>
          </a:p>
          <a:p>
            <a:pPr marL="0" indent="0">
              <a:buNone/>
            </a:pPr>
            <a:endParaRPr lang="he-IL" dirty="0" smtClean="0"/>
          </a:p>
          <a:p>
            <a:pPr marL="0" indent="0">
              <a:buNone/>
            </a:pPr>
            <a:endParaRPr lang="he-IL" dirty="0"/>
          </a:p>
        </p:txBody>
      </p:sp>
      <p:sp>
        <p:nvSpPr>
          <p:cNvPr id="4" name="מציין מיקום של מספר שקופית 3"/>
          <p:cNvSpPr>
            <a:spLocks noGrp="1"/>
          </p:cNvSpPr>
          <p:nvPr>
            <p:ph type="sldNum" sz="quarter" idx="4294967295"/>
          </p:nvPr>
        </p:nvSpPr>
        <p:spPr>
          <a:xfrm>
            <a:off x="1217004" y="5612606"/>
            <a:ext cx="1087986" cy="273844"/>
          </a:xfrm>
          <a:prstGeom prst="rect">
            <a:avLst/>
          </a:prstGeom>
        </p:spPr>
        <p:txBody>
          <a:bodyPr/>
          <a:lstStyle/>
          <a:p>
            <a:fld id="{D7F610F9-1689-4ABC-97B5-36C8CA40E461}" type="slidenum">
              <a:rPr lang="he-IL" smtClean="0"/>
              <a:t>2</a:t>
            </a:fld>
            <a:endParaRPr lang="he-IL" dirty="0"/>
          </a:p>
        </p:txBody>
      </p:sp>
      <p:sp>
        <p:nvSpPr>
          <p:cNvPr id="2" name="כותרת 1"/>
          <p:cNvSpPr>
            <a:spLocks noGrp="1"/>
          </p:cNvSpPr>
          <p:nvPr>
            <p:ph type="title"/>
          </p:nvPr>
        </p:nvSpPr>
        <p:spPr/>
        <p:txBody>
          <a:bodyPr/>
          <a:lstStyle/>
          <a:p>
            <a:pPr algn="r" rtl="1"/>
            <a:r>
              <a:rPr lang="he-IL" dirty="0" smtClean="0"/>
              <a:t>חי?</a:t>
            </a:r>
            <a:r>
              <a:rPr lang="en-US" dirty="0" smtClean="0"/>
              <a:t> </a:t>
            </a:r>
            <a:r>
              <a:rPr lang="he-IL" dirty="0" smtClean="0"/>
              <a:t>צומח?</a:t>
            </a:r>
            <a:r>
              <a:rPr lang="en-US" dirty="0" smtClean="0"/>
              <a:t> </a:t>
            </a:r>
            <a:r>
              <a:rPr lang="he-IL" dirty="0" smtClean="0"/>
              <a:t>דומם?</a:t>
            </a:r>
            <a:endParaRPr lang="he-IL" dirty="0"/>
          </a:p>
        </p:txBody>
      </p:sp>
      <p:sp>
        <p:nvSpPr>
          <p:cNvPr id="6" name="Rectangle 5"/>
          <p:cNvSpPr/>
          <p:nvPr/>
        </p:nvSpPr>
        <p:spPr>
          <a:xfrm>
            <a:off x="1506012" y="5802157"/>
            <a:ext cx="1756186" cy="253916"/>
          </a:xfrm>
          <a:prstGeom prst="rect">
            <a:avLst/>
          </a:prstGeom>
        </p:spPr>
        <p:txBody>
          <a:bodyPr wrap="square">
            <a:spAutoFit/>
          </a:bodyPr>
          <a:lstStyle/>
          <a:p>
            <a:pPr algn="l"/>
            <a:r>
              <a:rPr lang="en-US" sz="525" dirty="0"/>
              <a:t>Liam Quinn, </a:t>
            </a:r>
            <a:r>
              <a:rPr lang="en-US" sz="525" dirty="0">
                <a:hlinkClick r:id="rId3"/>
              </a:rPr>
              <a:t>CC BY-SA 2.0 </a:t>
            </a:r>
            <a:r>
              <a:rPr lang="en-US" sz="525" dirty="0"/>
              <a:t>via Wikimedia Commons Antarctic_Pearlwort.jpg</a:t>
            </a:r>
          </a:p>
        </p:txBody>
      </p:sp>
      <p:sp>
        <p:nvSpPr>
          <p:cNvPr id="7" name="Rectangle 6"/>
          <p:cNvSpPr/>
          <p:nvPr/>
        </p:nvSpPr>
        <p:spPr>
          <a:xfrm>
            <a:off x="3043531" y="5768855"/>
            <a:ext cx="2409713" cy="392415"/>
          </a:xfrm>
          <a:prstGeom prst="rect">
            <a:avLst/>
          </a:prstGeom>
        </p:spPr>
        <p:txBody>
          <a:bodyPr wrap="square">
            <a:spAutoFit/>
          </a:bodyPr>
          <a:lstStyle/>
          <a:p>
            <a:pPr algn="l" rtl="0"/>
            <a:r>
              <a:rPr lang="en-US" sz="450" dirty="0">
                <a:solidFill>
                  <a:srgbClr val="0645AD"/>
                </a:solidFill>
                <a:latin typeface="Arial" panose="020B0604020202020204" pitchFamily="34" charset="0"/>
                <a:hlinkClick r:id="rId4"/>
              </a:rPr>
              <a:t/>
            </a:r>
            <a:br>
              <a:rPr lang="en-US" sz="450" dirty="0">
                <a:solidFill>
                  <a:srgbClr val="0645AD"/>
                </a:solidFill>
                <a:latin typeface="Arial" panose="020B0604020202020204" pitchFamily="34" charset="0"/>
                <a:hlinkClick r:id="rId4"/>
              </a:rPr>
            </a:br>
            <a:r>
              <a:rPr lang="en-US" sz="450" dirty="0">
                <a:solidFill>
                  <a:srgbClr val="0645AD"/>
                </a:solidFill>
                <a:latin typeface="Arial" panose="020B0604020202020204" pitchFamily="34" charset="0"/>
                <a:hlinkClick r:id="rId4"/>
              </a:rPr>
              <a:t>Diego </a:t>
            </a:r>
            <a:r>
              <a:rPr lang="en-US" sz="450" dirty="0" err="1">
                <a:solidFill>
                  <a:srgbClr val="0645AD"/>
                </a:solidFill>
                <a:latin typeface="Arial" panose="020B0604020202020204" pitchFamily="34" charset="0"/>
                <a:hlinkClick r:id="rId4"/>
              </a:rPr>
              <a:t>Delso</a:t>
            </a:r>
            <a:r>
              <a:rPr lang="en-US" sz="450" dirty="0">
                <a:solidFill>
                  <a:srgbClr val="362B36"/>
                </a:solidFill>
                <a:latin typeface="Arial" panose="020B0604020202020204" pitchFamily="34" charset="0"/>
              </a:rPr>
              <a:t>, </a:t>
            </a:r>
            <a:r>
              <a:rPr lang="en-US" sz="450" dirty="0">
                <a:solidFill>
                  <a:srgbClr val="0645AD"/>
                </a:solidFill>
                <a:latin typeface="Arial" panose="020B0604020202020204" pitchFamily="34" charset="0"/>
                <a:hlinkClick r:id="rId5"/>
              </a:rPr>
              <a:t>CC BY-SA 4.0</a:t>
            </a:r>
            <a:r>
              <a:rPr lang="en-US" sz="450" dirty="0">
                <a:solidFill>
                  <a:srgbClr val="362B36"/>
                </a:solidFill>
                <a:latin typeface="Arial" panose="020B0604020202020204" pitchFamily="34" charset="0"/>
              </a:rPr>
              <a:t>, via Wikimedia Commons: Paisaje_en_el_desierto_de_Atacama,_Chile,_2016-02-06,_DD_16.JPG</a:t>
            </a:r>
          </a:p>
          <a:p>
            <a:pPr algn="l" rtl="0"/>
            <a:endParaRPr lang="en-US" sz="600" dirty="0"/>
          </a:p>
        </p:txBody>
      </p:sp>
      <p:sp>
        <p:nvSpPr>
          <p:cNvPr id="8" name="Rectangle 7"/>
          <p:cNvSpPr/>
          <p:nvPr/>
        </p:nvSpPr>
        <p:spPr>
          <a:xfrm>
            <a:off x="-62329" y="5782229"/>
            <a:ext cx="1749742" cy="300082"/>
          </a:xfrm>
          <a:prstGeom prst="rect">
            <a:avLst/>
          </a:prstGeom>
        </p:spPr>
        <p:txBody>
          <a:bodyPr wrap="square">
            <a:spAutoFit/>
          </a:bodyPr>
          <a:lstStyle/>
          <a:p>
            <a:pPr algn="l" rtl="0"/>
            <a:r>
              <a:rPr lang="en-US" sz="450" dirty="0">
                <a:hlinkClick r:id="rId6"/>
              </a:rPr>
              <a:t>Forest &amp; Kim Starr</a:t>
            </a:r>
            <a:r>
              <a:rPr lang="en-US" sz="450" dirty="0"/>
              <a:t>, </a:t>
            </a:r>
            <a:r>
              <a:rPr lang="en-US" sz="450" dirty="0">
                <a:hlinkClick r:id="rId7"/>
              </a:rPr>
              <a:t>CC BY 3.0 US</a:t>
            </a:r>
            <a:r>
              <a:rPr lang="en-US" sz="450" dirty="0"/>
              <a:t>, via Wikimedia Commons</a:t>
            </a:r>
          </a:p>
          <a:p>
            <a:pPr algn="l" rtl="0"/>
            <a:r>
              <a:rPr lang="en-US" sz="450" dirty="0"/>
              <a:t>Starr-070215-4504-Sonchus_oleraceus-plant_on_pavement</a:t>
            </a:r>
          </a:p>
          <a:p>
            <a:pPr algn="l" rtl="0"/>
            <a:r>
              <a:rPr lang="en-US" sz="450" dirty="0"/>
              <a:t>-Old_macadamia_nut_orchards_Waiehu-Maui_(24255550983).jpg</a:t>
            </a:r>
            <a:endParaRPr lang="he-IL" sz="450" dirty="0"/>
          </a:p>
        </p:txBody>
      </p:sp>
      <p:sp>
        <p:nvSpPr>
          <p:cNvPr id="10" name="Rectangle 9"/>
          <p:cNvSpPr/>
          <p:nvPr/>
        </p:nvSpPr>
        <p:spPr>
          <a:xfrm>
            <a:off x="4968913" y="5803479"/>
            <a:ext cx="1612942" cy="161583"/>
          </a:xfrm>
          <a:prstGeom prst="rect">
            <a:avLst/>
          </a:prstGeom>
        </p:spPr>
        <p:txBody>
          <a:bodyPr wrap="none">
            <a:spAutoFit/>
          </a:bodyPr>
          <a:lstStyle/>
          <a:p>
            <a:r>
              <a:rPr lang="en-US" sz="450" dirty="0"/>
              <a:t>https://en.wikipedia.org/wiki/File:Water_Lily_Sambalpur.jpg</a:t>
            </a:r>
          </a:p>
        </p:txBody>
      </p:sp>
      <p:grpSp>
        <p:nvGrpSpPr>
          <p:cNvPr id="17" name="קבוצה 16"/>
          <p:cNvGrpSpPr/>
          <p:nvPr/>
        </p:nvGrpSpPr>
        <p:grpSpPr>
          <a:xfrm>
            <a:off x="451113" y="2210919"/>
            <a:ext cx="8514715" cy="1853393"/>
            <a:chOff x="451113" y="2210919"/>
            <a:chExt cx="8514715" cy="1853393"/>
          </a:xfrm>
        </p:grpSpPr>
        <p:pic>
          <p:nvPicPr>
            <p:cNvPr id="5" name="Picture 4"/>
            <p:cNvPicPr>
              <a:picLocks noChangeAspect="1"/>
            </p:cNvPicPr>
            <p:nvPr/>
          </p:nvPicPr>
          <p:blipFill>
            <a:blip r:embed="rId8"/>
            <a:stretch>
              <a:fillRect/>
            </a:stretch>
          </p:blipFill>
          <p:spPr>
            <a:xfrm>
              <a:off x="1547180" y="2863034"/>
              <a:ext cx="1794784" cy="1195354"/>
            </a:xfrm>
            <a:prstGeom prst="rect">
              <a:avLst/>
            </a:prstGeom>
          </p:spPr>
        </p:pic>
        <p:pic>
          <p:nvPicPr>
            <p:cNvPr id="1028" name="Picture 4" descr="https://upload.wikimedia.org/wikipedia/commons/thumb/d/db/Paisaje_en_el_desierto_de_Atacama%2C_Chile%2C_2016-02-06%2C_DD_16.JPG/512px-Paisaje_en_el_desierto_de_Atacama%2C_Chile%2C_2016-02-06%2C_DD_16.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64482" y="2858348"/>
              <a:ext cx="2281702" cy="11987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thumb/3/31/Starr-070215-4504-Sonchus_oleraceus-plant_on_pavement-Old_macadamia_nut_orchards_Waiehu-Maui_%2824255550983%29.jpg/256px-Starr-070215-4504-Sonchus_oleraceus-plant_on_pavement-Old_macadamia_nut_orchards_Waiehu-Maui_%2824255550983%29.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8456" y="2858131"/>
              <a:ext cx="894172" cy="119106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354439" y="2210919"/>
              <a:ext cx="2019704" cy="646331"/>
            </a:xfrm>
            <a:prstGeom prst="rect">
              <a:avLst/>
            </a:prstGeom>
            <a:noFill/>
          </p:spPr>
          <p:txBody>
            <a:bodyPr wrap="square" rtlCol="0">
              <a:spAutoFit/>
            </a:bodyPr>
            <a:lstStyle/>
            <a:p>
              <a:pPr algn="ctr"/>
              <a:r>
                <a:rPr lang="he-IL" dirty="0"/>
                <a:t>באנטארקטיקה הקפואה</a:t>
              </a:r>
              <a:endParaRPr lang="en-US" dirty="0"/>
            </a:p>
          </p:txBody>
        </p:sp>
        <p:sp>
          <p:nvSpPr>
            <p:cNvPr id="13" name="TextBox 12"/>
            <p:cNvSpPr txBox="1"/>
            <p:nvPr/>
          </p:nvSpPr>
          <p:spPr>
            <a:xfrm>
              <a:off x="3445993" y="2210919"/>
              <a:ext cx="1601767" cy="646331"/>
            </a:xfrm>
            <a:prstGeom prst="rect">
              <a:avLst/>
            </a:prstGeom>
            <a:noFill/>
          </p:spPr>
          <p:txBody>
            <a:bodyPr wrap="square" rtlCol="0">
              <a:spAutoFit/>
            </a:bodyPr>
            <a:lstStyle/>
            <a:p>
              <a:pPr algn="ctr"/>
              <a:r>
                <a:rPr lang="he-IL" dirty="0"/>
                <a:t>במדבריות יבשים</a:t>
              </a:r>
              <a:endParaRPr lang="en-US" dirty="0"/>
            </a:p>
          </p:txBody>
        </p:sp>
        <p:sp>
          <p:nvSpPr>
            <p:cNvPr id="14" name="TextBox 13"/>
            <p:cNvSpPr txBox="1"/>
            <p:nvPr/>
          </p:nvSpPr>
          <p:spPr>
            <a:xfrm>
              <a:off x="451113" y="2210919"/>
              <a:ext cx="1328858" cy="646331"/>
            </a:xfrm>
            <a:prstGeom prst="rect">
              <a:avLst/>
            </a:prstGeom>
            <a:noFill/>
          </p:spPr>
          <p:txBody>
            <a:bodyPr wrap="square" rtlCol="0">
              <a:spAutoFit/>
            </a:bodyPr>
            <a:lstStyle/>
            <a:p>
              <a:pPr algn="ctr"/>
              <a:r>
                <a:rPr lang="he-IL" dirty="0"/>
                <a:t>בסדק </a:t>
              </a:r>
              <a:r>
                <a:rPr lang="he-IL" dirty="0" smtClean="0"/>
                <a:t>במדרכה</a:t>
              </a:r>
              <a:endParaRPr lang="he-IL" dirty="0"/>
            </a:p>
          </p:txBody>
        </p:sp>
        <p:sp>
          <p:nvSpPr>
            <p:cNvPr id="15" name="TextBox 14"/>
            <p:cNvSpPr txBox="1"/>
            <p:nvPr/>
          </p:nvSpPr>
          <p:spPr>
            <a:xfrm>
              <a:off x="5551188" y="2245543"/>
              <a:ext cx="1601767" cy="577081"/>
            </a:xfrm>
            <a:prstGeom prst="rect">
              <a:avLst/>
            </a:prstGeom>
            <a:noFill/>
          </p:spPr>
          <p:txBody>
            <a:bodyPr wrap="square" rtlCol="0">
              <a:spAutoFit/>
            </a:bodyPr>
            <a:lstStyle/>
            <a:p>
              <a:pPr algn="ctr"/>
              <a:r>
                <a:rPr lang="he-IL" dirty="0"/>
                <a:t>בתוך אגמים</a:t>
              </a:r>
            </a:p>
            <a:p>
              <a:pPr algn="ctr"/>
              <a:endParaRPr lang="en-US" sz="1350" dirty="0"/>
            </a:p>
          </p:txBody>
        </p:sp>
        <p:pic>
          <p:nvPicPr>
            <p:cNvPr id="1034" name="Picture 10" descr="https://upload.wikimedia.org/wikipedia/en/thumb/f/f7/Water_Lily_Sambalpur.jpg/320px-Water_Lily_Sambalpur.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46184" y="2858348"/>
              <a:ext cx="1811776" cy="120596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upload.wikimedia.org/wikipedia/commons/thumb/9/98/Androsace_alpina_Riffelberg.jpg/320px-Androsace_alpina_Riffelberg.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57959" y="2858130"/>
              <a:ext cx="1707869" cy="120618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465560" y="2241582"/>
              <a:ext cx="1292665" cy="646331"/>
            </a:xfrm>
            <a:prstGeom prst="rect">
              <a:avLst/>
            </a:prstGeom>
            <a:noFill/>
          </p:spPr>
          <p:txBody>
            <a:bodyPr wrap="square" rtlCol="0">
              <a:spAutoFit/>
            </a:bodyPr>
            <a:lstStyle/>
            <a:p>
              <a:pPr algn="ctr"/>
              <a:r>
                <a:rPr lang="he-IL" dirty="0"/>
                <a:t>בראשי הרים</a:t>
              </a:r>
            </a:p>
            <a:p>
              <a:pPr algn="ctr"/>
              <a:endParaRPr lang="en-US" dirty="0"/>
            </a:p>
          </p:txBody>
        </p:sp>
      </p:grpSp>
      <p:sp>
        <p:nvSpPr>
          <p:cNvPr id="12" name="Rectangle 11"/>
          <p:cNvSpPr/>
          <p:nvPr/>
        </p:nvSpPr>
        <p:spPr>
          <a:xfrm>
            <a:off x="2503030" y="4403896"/>
            <a:ext cx="4376519" cy="830997"/>
          </a:xfrm>
          <a:prstGeom prst="rect">
            <a:avLst/>
          </a:prstGeom>
        </p:spPr>
        <p:txBody>
          <a:bodyPr wrap="none">
            <a:spAutoFit/>
          </a:bodyPr>
          <a:lstStyle/>
          <a:p>
            <a:r>
              <a:rPr lang="he-IL" sz="2400" dirty="0"/>
              <a:t>מה </a:t>
            </a:r>
            <a:r>
              <a:rPr lang="he-IL" sz="2400" dirty="0" smtClean="0"/>
              <a:t>דעתכם -</a:t>
            </a:r>
            <a:r>
              <a:rPr lang="en-US" sz="2400" dirty="0" smtClean="0"/>
              <a:t> </a:t>
            </a:r>
            <a:r>
              <a:rPr lang="he-IL" sz="2400" dirty="0"/>
              <a:t>האם צמחים הם חיים?</a:t>
            </a:r>
            <a:endParaRPr lang="en-US" sz="2400" dirty="0"/>
          </a:p>
          <a:p>
            <a:pPr algn="ctr"/>
            <a:r>
              <a:rPr lang="he-IL" sz="2400" dirty="0"/>
              <a:t>(כן?</a:t>
            </a:r>
            <a:r>
              <a:rPr lang="en-US" sz="2400" dirty="0"/>
              <a:t> </a:t>
            </a:r>
            <a:r>
              <a:rPr lang="he-IL" sz="2400" dirty="0"/>
              <a:t>לא?</a:t>
            </a:r>
            <a:r>
              <a:rPr lang="en-US" sz="2400" dirty="0"/>
              <a:t> </a:t>
            </a:r>
            <a:r>
              <a:rPr lang="he-IL" sz="2400" dirty="0"/>
              <a:t>באופן חלקי?)</a:t>
            </a:r>
          </a:p>
        </p:txBody>
      </p:sp>
      <p:sp>
        <p:nvSpPr>
          <p:cNvPr id="16" name="Rectangle 15"/>
          <p:cNvSpPr/>
          <p:nvPr/>
        </p:nvSpPr>
        <p:spPr>
          <a:xfrm>
            <a:off x="6738948" y="5734230"/>
            <a:ext cx="2226880" cy="230832"/>
          </a:xfrm>
          <a:prstGeom prst="rect">
            <a:avLst/>
          </a:prstGeom>
        </p:spPr>
        <p:txBody>
          <a:bodyPr wrap="square">
            <a:spAutoFit/>
          </a:bodyPr>
          <a:lstStyle/>
          <a:p>
            <a:pPr algn="l" rtl="0"/>
            <a:r>
              <a:rPr lang="en-US" sz="450" dirty="0">
                <a:hlinkClick r:id="rId13"/>
              </a:rPr>
              <a:t/>
            </a:r>
            <a:br>
              <a:rPr lang="en-US" sz="450" dirty="0">
                <a:hlinkClick r:id="rId13"/>
              </a:rPr>
            </a:br>
            <a:r>
              <a:rPr lang="en-US" sz="450" dirty="0" err="1">
                <a:hlinkClick r:id="rId13"/>
              </a:rPr>
              <a:t>MurielBendel</a:t>
            </a:r>
            <a:r>
              <a:rPr lang="en-US" sz="450" dirty="0"/>
              <a:t>, </a:t>
            </a:r>
            <a:r>
              <a:rPr lang="en-US" sz="450" dirty="0">
                <a:hlinkClick r:id="rId5"/>
              </a:rPr>
              <a:t>CC BY-SA 4.0</a:t>
            </a:r>
            <a:r>
              <a:rPr lang="en-US" sz="450" dirty="0"/>
              <a:t>, via Wikimedia Commons Androsace_alpina_Riffelberg.jpg</a:t>
            </a:r>
          </a:p>
        </p:txBody>
      </p:sp>
    </p:spTree>
    <p:extLst>
      <p:ext uri="{BB962C8B-B14F-4D97-AF65-F5344CB8AC3E}">
        <p14:creationId xmlns:p14="http://schemas.microsoft.com/office/powerpoint/2010/main" val="36611946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שקפי תשובות והרחבה בצורכי הצמח</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20</a:t>
            </a:fld>
            <a:endParaRPr lang="en-US" dirty="0"/>
          </a:p>
        </p:txBody>
      </p:sp>
    </p:spTree>
    <p:extLst>
      <p:ext uri="{BB962C8B-B14F-4D97-AF65-F5344CB8AC3E}">
        <p14:creationId xmlns:p14="http://schemas.microsoft.com/office/powerpoint/2010/main" val="25705760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24813" y="2091748"/>
            <a:ext cx="6035735" cy="3155891"/>
          </a:xfrm>
        </p:spPr>
        <p:txBody>
          <a:bodyPr/>
          <a:lstStyle/>
          <a:p>
            <a:r>
              <a:rPr lang="he-IL" b="1" dirty="0" smtClean="0"/>
              <a:t>ייצור </a:t>
            </a:r>
            <a:r>
              <a:rPr lang="he-IL" b="1" dirty="0"/>
              <a:t>מזון:</a:t>
            </a:r>
            <a:r>
              <a:rPr lang="he-IL" dirty="0"/>
              <a:t> </a:t>
            </a:r>
            <a:endParaRPr lang="he-IL" dirty="0" smtClean="0"/>
          </a:p>
          <a:p>
            <a:pPr marL="342900" lvl="1" indent="0">
              <a:buNone/>
            </a:pPr>
            <a:r>
              <a:rPr lang="he-IL" dirty="0" smtClean="0"/>
              <a:t>האור </a:t>
            </a:r>
            <a:r>
              <a:rPr lang="he-IL" dirty="0"/>
              <a:t>נחוץ לצמחים כדי לבצע </a:t>
            </a:r>
            <a:r>
              <a:rPr lang="he-IL" dirty="0" smtClean="0"/>
              <a:t>פוטוסינתזה בתוך הכלורופיל. </a:t>
            </a:r>
          </a:p>
          <a:p>
            <a:pPr marL="342900" lvl="1" indent="0">
              <a:buNone/>
            </a:pPr>
            <a:r>
              <a:rPr lang="he-IL" dirty="0" smtClean="0"/>
              <a:t>הצמח משתמש באור וב- </a:t>
            </a:r>
            <a:r>
              <a:rPr lang="en-US" dirty="0" smtClean="0"/>
              <a:t>CO</a:t>
            </a:r>
            <a:r>
              <a:rPr lang="en-US" sz="900" dirty="0"/>
              <a:t>2</a:t>
            </a:r>
            <a:r>
              <a:rPr lang="he-IL" sz="900" dirty="0"/>
              <a:t> </a:t>
            </a:r>
            <a:r>
              <a:rPr lang="he-IL" dirty="0" smtClean="0"/>
              <a:t>כדי לייצר סוכר, ופולט חמצן. </a:t>
            </a:r>
            <a:endParaRPr lang="he-IL" dirty="0"/>
          </a:p>
          <a:p>
            <a:pPr marL="342900" lvl="1" indent="0">
              <a:buNone/>
            </a:pPr>
            <a:r>
              <a:rPr lang="he-IL" dirty="0" smtClean="0"/>
              <a:t>הידעתם?</a:t>
            </a:r>
            <a:r>
              <a:rPr lang="en-US" dirty="0" smtClean="0"/>
              <a:t> </a:t>
            </a:r>
            <a:r>
              <a:rPr lang="he-IL" dirty="0" smtClean="0"/>
              <a:t>הכלורופיל </a:t>
            </a:r>
            <a:r>
              <a:rPr lang="he-IL" dirty="0"/>
              <a:t>שבצמח קולט את רכיבי האור האדומים </a:t>
            </a:r>
            <a:r>
              <a:rPr lang="he-IL" dirty="0" smtClean="0"/>
              <a:t>והכחולים. הצבע </a:t>
            </a:r>
            <a:r>
              <a:rPr lang="he-IL" dirty="0"/>
              <a:t>הירוק מוחזר </a:t>
            </a:r>
            <a:r>
              <a:rPr lang="he-IL" dirty="0" smtClean="0"/>
              <a:t>ולכן החלקים בצמח שיש בהם כלורופיל נראים לנו ירוקים: </a:t>
            </a:r>
            <a:r>
              <a:rPr lang="he-IL" dirty="0"/>
              <a:t>העלים והגבעול. </a:t>
            </a:r>
            <a:endParaRPr lang="he-IL" dirty="0" smtClean="0"/>
          </a:p>
          <a:p>
            <a:pPr marL="342900" lvl="1" indent="0">
              <a:buNone/>
            </a:pPr>
            <a:r>
              <a:rPr lang="he-IL" dirty="0" smtClean="0"/>
              <a:t>העלים </a:t>
            </a:r>
            <a:r>
              <a:rPr lang="he-IL" dirty="0"/>
              <a:t>מסודרים כך שהם יהיו חשופים כמה שיותר לאור, כדי להגביר את ייצור המזון של הצמח. </a:t>
            </a:r>
          </a:p>
          <a:p>
            <a:r>
              <a:rPr lang="he-IL" b="1" dirty="0" smtClean="0"/>
              <a:t>"מתג </a:t>
            </a:r>
            <a:r>
              <a:rPr lang="he-IL" b="1" dirty="0"/>
              <a:t>הפעלה"</a:t>
            </a:r>
            <a:r>
              <a:rPr lang="he-IL" dirty="0"/>
              <a:t> </a:t>
            </a:r>
            <a:endParaRPr lang="he-IL" dirty="0" smtClean="0"/>
          </a:p>
          <a:p>
            <a:pPr lvl="1"/>
            <a:r>
              <a:rPr lang="he-IL" dirty="0"/>
              <a:t>התנהגות שונה </a:t>
            </a:r>
            <a:r>
              <a:rPr lang="he-IL" dirty="0" smtClean="0"/>
              <a:t>בין יום ללילה:</a:t>
            </a:r>
            <a:r>
              <a:rPr lang="en-US" dirty="0" smtClean="0"/>
              <a:t> </a:t>
            </a:r>
            <a:r>
              <a:rPr lang="he-IL" dirty="0" smtClean="0"/>
              <a:t>גדילה, </a:t>
            </a:r>
            <a:r>
              <a:rPr lang="he-IL" dirty="0"/>
              <a:t>שימוש במים </a:t>
            </a:r>
            <a:r>
              <a:rPr lang="he-IL" dirty="0" smtClean="0"/>
              <a:t>(למשל </a:t>
            </a:r>
            <a:r>
              <a:rPr lang="he-IL" dirty="0"/>
              <a:t>צמחים מדבריים שפותחים פיוניות רק בלילה).</a:t>
            </a:r>
          </a:p>
          <a:p>
            <a:pPr lvl="1"/>
            <a:r>
              <a:rPr lang="he-IL" dirty="0" smtClean="0"/>
              <a:t>התנהגות שונה בין עונות (אורך שעות אור):</a:t>
            </a:r>
            <a:r>
              <a:rPr lang="en-US" dirty="0" smtClean="0"/>
              <a:t> </a:t>
            </a:r>
            <a:r>
              <a:rPr lang="he-IL" dirty="0" smtClean="0"/>
              <a:t>פרצי </a:t>
            </a:r>
            <a:r>
              <a:rPr lang="he-IL" dirty="0"/>
              <a:t>גדילה, פריחה, יצירת פרי. </a:t>
            </a:r>
            <a:endParaRPr lang="he-IL" dirty="0" smtClean="0"/>
          </a:p>
          <a:p>
            <a:pPr marL="0" indent="0">
              <a:buNone/>
            </a:pPr>
            <a:r>
              <a:rPr lang="he-IL" dirty="0"/>
              <a:t/>
            </a:r>
            <a:br>
              <a:rPr lang="he-IL" dirty="0"/>
            </a:br>
            <a:r>
              <a:rPr lang="he-IL" dirty="0"/>
              <a:t/>
            </a:r>
            <a:br>
              <a:rPr lang="he-IL" dirty="0"/>
            </a:br>
            <a:endParaRPr lang="en-US" dirty="0"/>
          </a:p>
        </p:txBody>
      </p:sp>
      <p:sp>
        <p:nvSpPr>
          <p:cNvPr id="8" name="Title 7"/>
          <p:cNvSpPr>
            <a:spLocks noGrp="1"/>
          </p:cNvSpPr>
          <p:nvPr>
            <p:ph type="title"/>
          </p:nvPr>
        </p:nvSpPr>
        <p:spPr>
          <a:xfrm>
            <a:off x="7728115" y="307829"/>
            <a:ext cx="1137299" cy="830997"/>
          </a:xfrm>
          <a:prstGeom prst="rect">
            <a:avLst/>
          </a:prstGeom>
        </p:spPr>
        <p:txBody>
          <a:bodyPr wrap="none">
            <a:spAutoFit/>
          </a:bodyPr>
          <a:lstStyle/>
          <a:p>
            <a:pPr algn="l" rtl="1" fontAlgn="base">
              <a:lnSpc>
                <a:spcPct val="150000"/>
              </a:lnSpc>
              <a:buSzPct val="150000"/>
              <a:buBlip>
                <a:blip r:embed="rId2"/>
              </a:buBlip>
            </a:pPr>
            <a:r>
              <a:rPr lang="he-IL" dirty="0" smtClean="0"/>
              <a:t>אור</a:t>
            </a:r>
            <a:endParaRPr lang="he-IL" dirty="0"/>
          </a:p>
        </p:txBody>
      </p:sp>
      <p:pic>
        <p:nvPicPr>
          <p:cNvPr id="2054" name="Picture 6" descr="https://lh3.googleusercontent.com/i-87Pxy46OweMsiKp3klTlf4Wx3PYALYqqcFVb6RPx3tOv-VOYMhCo3hFd-gAOUIErp58nz8Z3EnFuJpTTfwkwKORk8D9alrxWCSYireUTLN6pMjgzTb7RrC28C5tntsH5Er9X2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406" y="1255609"/>
            <a:ext cx="1543497" cy="115506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lh3.googleusercontent.com/i4Jrrx65lkSC7KjdQRE9n3Aeq5EV7uakihZOKyY1abCSC-8gdieXfT1fAormQcGazBsnaIHkwH4WoT6eVVIxdKF_08ItzElJ1sPh1fJktVgq_vnq5tPQkuWoJTjFBEyyKZHiXhI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7625" y="2576329"/>
            <a:ext cx="1603314" cy="104111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lh5.googleusercontent.com/bDeyGVXMEtIJnC3bWo6tE7lwEqWKZrx9jQIgelv-tSVzPdlDhmHQ974ZgpnP3VtvqDAfT-sZVsd-NmJRmKsj3Nevsmv1X3ZBdm2g8GeBvxCSpmmfoDkiAutwCaNZv-Q2ikRcpwtS"/>
          <p:cNvPicPr>
            <a:picLocks noChangeAspect="1" noChangeArrowheads="1"/>
          </p:cNvPicPr>
          <p:nvPr/>
        </p:nvPicPr>
        <p:blipFill rotWithShape="1">
          <a:blip r:embed="rId5">
            <a:extLst>
              <a:ext uri="{28A0092B-C50C-407E-A947-70E740481C1C}">
                <a14:useLocalDpi xmlns:a14="http://schemas.microsoft.com/office/drawing/2010/main" val="0"/>
              </a:ext>
            </a:extLst>
          </a:blip>
          <a:srcRect l="20409" t="43054" r="20542"/>
          <a:stretch/>
        </p:blipFill>
        <p:spPr bwMode="auto">
          <a:xfrm>
            <a:off x="0" y="3517516"/>
            <a:ext cx="1634056" cy="116901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urved Connector 5"/>
          <p:cNvCxnSpPr>
            <a:endCxn id="2056" idx="2"/>
          </p:cNvCxnSpPr>
          <p:nvPr/>
        </p:nvCxnSpPr>
        <p:spPr>
          <a:xfrm flipV="1">
            <a:off x="817028" y="3617442"/>
            <a:ext cx="1232254" cy="876181"/>
          </a:xfrm>
          <a:prstGeom prst="curvedConnector2">
            <a:avLst/>
          </a:prstGeom>
          <a:ln>
            <a:tailEnd type="triangle"/>
          </a:ln>
        </p:spPr>
        <p:style>
          <a:lnRef idx="3">
            <a:schemeClr val="accent6"/>
          </a:lnRef>
          <a:fillRef idx="0">
            <a:schemeClr val="accent6"/>
          </a:fillRef>
          <a:effectRef idx="2">
            <a:schemeClr val="accent6"/>
          </a:effectRef>
          <a:fontRef idx="minor">
            <a:schemeClr val="tx1"/>
          </a:fontRef>
        </p:style>
      </p:cxnSp>
      <p:sp>
        <p:nvSpPr>
          <p:cNvPr id="14" name="Rectangle 13"/>
          <p:cNvSpPr/>
          <p:nvPr/>
        </p:nvSpPr>
        <p:spPr>
          <a:xfrm>
            <a:off x="649868" y="1251021"/>
            <a:ext cx="8215546" cy="584775"/>
          </a:xfrm>
          <a:prstGeom prst="rect">
            <a:avLst/>
          </a:prstGeom>
        </p:spPr>
        <p:txBody>
          <a:bodyPr wrap="square">
            <a:spAutoFit/>
          </a:bodyPr>
          <a:lstStyle/>
          <a:p>
            <a:r>
              <a:rPr lang="he-IL" sz="1600" dirty="0"/>
              <a:t>הצורך באור מיוחד לצמחים (ויצורים פוטוסינתטיים אחרים) </a:t>
            </a:r>
            <a:r>
              <a:rPr lang="he-IL" sz="1600" dirty="0" smtClean="0"/>
              <a:t>– </a:t>
            </a:r>
          </a:p>
          <a:p>
            <a:r>
              <a:rPr lang="he-IL" sz="1600" dirty="0"/>
              <a:t>	</a:t>
            </a:r>
            <a:r>
              <a:rPr lang="he-IL" sz="1600" dirty="0" smtClean="0"/>
              <a:t>האור </a:t>
            </a:r>
            <a:r>
              <a:rPr lang="he-IL" sz="1600" dirty="0"/>
              <a:t>חיוני לקיומם וגדילתם, ונקלט בחלקים הירוקים בצמח: </a:t>
            </a:r>
          </a:p>
        </p:txBody>
      </p:sp>
      <p:sp>
        <p:nvSpPr>
          <p:cNvPr id="5" name="TextBox 4"/>
          <p:cNvSpPr txBox="1"/>
          <p:nvPr/>
        </p:nvSpPr>
        <p:spPr>
          <a:xfrm>
            <a:off x="0" y="4852182"/>
            <a:ext cx="1364090" cy="307777"/>
          </a:xfrm>
          <a:prstGeom prst="rect">
            <a:avLst/>
          </a:prstGeom>
          <a:noFill/>
        </p:spPr>
        <p:txBody>
          <a:bodyPr wrap="square" rtlCol="0">
            <a:spAutoFit/>
          </a:bodyPr>
          <a:lstStyle/>
          <a:p>
            <a:r>
              <a:rPr lang="he-IL" sz="1400" dirty="0" smtClean="0"/>
              <a:t>קליטת אור</a:t>
            </a:r>
            <a:endParaRPr lang="en-US" sz="1400" dirty="0"/>
          </a:p>
        </p:txBody>
      </p:sp>
      <p:cxnSp>
        <p:nvCxnSpPr>
          <p:cNvPr id="9" name="Straight Arrow Connector 8"/>
          <p:cNvCxnSpPr/>
          <p:nvPr/>
        </p:nvCxnSpPr>
        <p:spPr>
          <a:xfrm flipV="1">
            <a:off x="1097280" y="4493623"/>
            <a:ext cx="266810" cy="35855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H="1" flipV="1">
            <a:off x="296091" y="4410797"/>
            <a:ext cx="353777" cy="45501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103147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9897" y="1188000"/>
            <a:ext cx="8055517" cy="3155891"/>
          </a:xfrm>
        </p:spPr>
        <p:txBody>
          <a:bodyPr/>
          <a:lstStyle/>
          <a:p>
            <a:pPr marL="0" indent="0">
              <a:buNone/>
            </a:pPr>
            <a:r>
              <a:rPr lang="he-IL" dirty="0"/>
              <a:t>לצמחים שונים יש צרכים שונים מבחינת כמות ושעות האור שהם זקוקים </a:t>
            </a:r>
            <a:r>
              <a:rPr lang="he-IL" dirty="0" smtClean="0"/>
              <a:t>להם:</a:t>
            </a:r>
            <a:endParaRPr lang="he-IL" dirty="0"/>
          </a:p>
          <a:p>
            <a:pPr marL="0" indent="0">
              <a:buNone/>
            </a:pPr>
            <a:endParaRPr lang="he-IL" dirty="0" smtClean="0"/>
          </a:p>
          <a:p>
            <a:pPr marL="0" indent="0">
              <a:buNone/>
            </a:pPr>
            <a:r>
              <a:rPr lang="he-IL" dirty="0"/>
              <a:t/>
            </a:r>
            <a:br>
              <a:rPr lang="he-IL" dirty="0"/>
            </a:br>
            <a:r>
              <a:rPr lang="he-IL" dirty="0"/>
              <a:t/>
            </a:r>
            <a:br>
              <a:rPr lang="he-IL" dirty="0"/>
            </a:br>
            <a:r>
              <a:rPr lang="he-IL" dirty="0"/>
              <a:t/>
            </a:r>
            <a:br>
              <a:rPr lang="he-IL" dirty="0"/>
            </a:br>
            <a:endParaRPr lang="en-US" dirty="0"/>
          </a:p>
        </p:txBody>
      </p:sp>
      <p:sp>
        <p:nvSpPr>
          <p:cNvPr id="7" name="Title 7"/>
          <p:cNvSpPr txBox="1">
            <a:spLocks/>
          </p:cNvSpPr>
          <p:nvPr/>
        </p:nvSpPr>
        <p:spPr>
          <a:xfrm>
            <a:off x="7728115" y="307829"/>
            <a:ext cx="1137299" cy="830997"/>
          </a:xfrm>
          <a:prstGeom prst="rect">
            <a:avLst/>
          </a:prstGeom>
        </p:spPr>
        <p:txBody>
          <a:bodyPr vert="horz" wrap="none" lIns="91440" tIns="45720" rIns="91440" bIns="45720" rtlCol="0" anchor="ctr">
            <a:spAutoFit/>
          </a:bodyPr>
          <a:lstStyle>
            <a:lvl1pPr algn="r" defTabSz="914400" rtl="1" eaLnBrk="1" latinLnBrk="0" hangingPunct="1">
              <a:lnSpc>
                <a:spcPct val="90000"/>
              </a:lnSpc>
              <a:spcBef>
                <a:spcPct val="0"/>
              </a:spcBef>
              <a:buNone/>
              <a:defRPr sz="3200" b="1" kern="1200">
                <a:solidFill>
                  <a:srgbClr val="026163"/>
                </a:solidFill>
                <a:latin typeface="+mj-lt"/>
                <a:ea typeface="+mj-ea"/>
                <a:cs typeface="+mj-cs"/>
              </a:defRPr>
            </a:lvl1pPr>
          </a:lstStyle>
          <a:p>
            <a:pPr algn="l" fontAlgn="base">
              <a:lnSpc>
                <a:spcPct val="150000"/>
              </a:lnSpc>
              <a:buSzPct val="150000"/>
              <a:buFontTx/>
              <a:buBlip>
                <a:blip r:embed="rId2"/>
              </a:buBlip>
            </a:pPr>
            <a:r>
              <a:rPr lang="he-IL" smtClean="0"/>
              <a:t>אור</a:t>
            </a:r>
            <a:endParaRPr lang="he-IL"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624" y="1545052"/>
            <a:ext cx="2727792" cy="4239871"/>
          </a:xfrm>
          <a:prstGeom prst="rect">
            <a:avLst/>
          </a:prstGeom>
        </p:spPr>
      </p:pic>
    </p:spTree>
    <p:extLst>
      <p:ext uri="{BB962C8B-B14F-4D97-AF65-F5344CB8AC3E}">
        <p14:creationId xmlns:p14="http://schemas.microsoft.com/office/powerpoint/2010/main" val="30669346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00529" y="1745349"/>
            <a:ext cx="6035735" cy="3155891"/>
          </a:xfrm>
        </p:spPr>
        <p:txBody>
          <a:bodyPr/>
          <a:lstStyle/>
          <a:p>
            <a:r>
              <a:rPr lang="he-IL" b="1" dirty="0" smtClean="0"/>
              <a:t>מעט </a:t>
            </a:r>
            <a:r>
              <a:rPr lang="he-IL" b="1" dirty="0"/>
              <a:t>מדי אור</a:t>
            </a:r>
            <a:r>
              <a:rPr lang="he-IL" dirty="0"/>
              <a:t> לא יאפשר לצמח לייצר מספיק סוכר וחומרי בניין, והצמח לא יוכל להתפתח. </a:t>
            </a:r>
          </a:p>
          <a:p>
            <a:r>
              <a:rPr lang="he-IL" b="1" dirty="0" smtClean="0"/>
              <a:t>יותר </a:t>
            </a:r>
            <a:r>
              <a:rPr lang="he-IL" b="1" dirty="0"/>
              <a:t>מדי </a:t>
            </a:r>
            <a:r>
              <a:rPr lang="he-IL" b="1" dirty="0" smtClean="0"/>
              <a:t>אור </a:t>
            </a:r>
            <a:r>
              <a:rPr lang="he-IL" dirty="0" smtClean="0"/>
              <a:t>יגרום:</a:t>
            </a:r>
          </a:p>
          <a:p>
            <a:pPr lvl="1"/>
            <a:r>
              <a:rPr lang="he-IL" b="1" dirty="0" smtClean="0"/>
              <a:t>כוויות לצמח </a:t>
            </a:r>
            <a:r>
              <a:rPr lang="he-IL" dirty="0" smtClean="0"/>
              <a:t>(כמו </a:t>
            </a:r>
            <a:r>
              <a:rPr lang="he-IL" dirty="0"/>
              <a:t>שאנו מתחממים </a:t>
            </a:r>
            <a:r>
              <a:rPr lang="he-IL" dirty="0" smtClean="0"/>
              <a:t>בשמש)</a:t>
            </a:r>
          </a:p>
          <a:p>
            <a:pPr lvl="1"/>
            <a:r>
              <a:rPr lang="he-IL" b="1" dirty="0" smtClean="0"/>
              <a:t>ייצור </a:t>
            </a:r>
            <a:r>
              <a:rPr lang="he-IL" b="1" dirty="0"/>
              <a:t>מוגזם של </a:t>
            </a:r>
            <a:r>
              <a:rPr lang="he-IL" b="1" dirty="0" smtClean="0"/>
              <a:t>חמצן</a:t>
            </a:r>
            <a:r>
              <a:rPr lang="he-IL" dirty="0" smtClean="0"/>
              <a:t>, חומר מחמצן שפוגע </a:t>
            </a:r>
            <a:r>
              <a:rPr lang="he-IL" dirty="0"/>
              <a:t>ברקמת הצמח בריכוזים גבוהים מדי. </a:t>
            </a:r>
          </a:p>
          <a:p>
            <a:r>
              <a:rPr lang="he-IL" dirty="0"/>
              <a:t>לי</a:t>
            </a:r>
            <a:r>
              <a:rPr lang="he-IL" b="1" dirty="0"/>
              <a:t>ותר מדי שעות אור</a:t>
            </a:r>
            <a:r>
              <a:rPr lang="he-IL" dirty="0"/>
              <a:t>  או </a:t>
            </a:r>
            <a:r>
              <a:rPr lang="he-IL" b="1" dirty="0"/>
              <a:t>מעט מדי שעות אור</a:t>
            </a:r>
            <a:r>
              <a:rPr lang="he-IL" dirty="0"/>
              <a:t> יכולה להיות השפעה על "מתגי ההפעלה" של הצמח, והצמח לא יתפתח כשורה. </a:t>
            </a:r>
          </a:p>
          <a:p>
            <a:pPr marL="0" indent="0">
              <a:buNone/>
            </a:pPr>
            <a:endParaRPr lang="he-IL" dirty="0" smtClean="0"/>
          </a:p>
          <a:p>
            <a:pPr marL="0" indent="0">
              <a:buNone/>
            </a:pPr>
            <a:r>
              <a:rPr lang="he-IL" dirty="0"/>
              <a:t/>
            </a:r>
            <a:br>
              <a:rPr lang="he-IL" dirty="0"/>
            </a:br>
            <a:r>
              <a:rPr lang="he-IL" dirty="0"/>
              <a:t/>
            </a:r>
            <a:br>
              <a:rPr lang="he-IL" dirty="0"/>
            </a:br>
            <a:r>
              <a:rPr lang="he-IL" dirty="0"/>
              <a:t/>
            </a:r>
            <a:br>
              <a:rPr lang="he-IL" dirty="0"/>
            </a:br>
            <a:endParaRPr lang="en-US" dirty="0"/>
          </a:p>
        </p:txBody>
      </p:sp>
      <p:pic>
        <p:nvPicPr>
          <p:cNvPr id="3" name="Picture 2"/>
          <p:cNvPicPr>
            <a:picLocks noChangeAspect="1"/>
          </p:cNvPicPr>
          <p:nvPr/>
        </p:nvPicPr>
        <p:blipFill>
          <a:blip r:embed="rId2"/>
          <a:stretch>
            <a:fillRect/>
          </a:stretch>
        </p:blipFill>
        <p:spPr>
          <a:xfrm>
            <a:off x="400661" y="2204838"/>
            <a:ext cx="2499868" cy="1403572"/>
          </a:xfrm>
          <a:prstGeom prst="rect">
            <a:avLst/>
          </a:prstGeom>
        </p:spPr>
      </p:pic>
      <p:sp>
        <p:nvSpPr>
          <p:cNvPr id="4" name="Curved Right Arrow 3"/>
          <p:cNvSpPr/>
          <p:nvPr/>
        </p:nvSpPr>
        <p:spPr>
          <a:xfrm rot="5590796">
            <a:off x="4349001" y="708301"/>
            <a:ext cx="426498" cy="3446789"/>
          </a:xfrm>
          <a:prstGeom prst="curvedRightArrow">
            <a:avLst>
              <a:gd name="adj1" fmla="val 25771"/>
              <a:gd name="adj2" fmla="val 50000"/>
              <a:gd name="adj3" fmla="val 43883"/>
            </a:avLst>
          </a:prstGeom>
          <a:solidFill>
            <a:srgbClr val="02616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sp>
        <p:nvSpPr>
          <p:cNvPr id="7" name="Title 7"/>
          <p:cNvSpPr txBox="1">
            <a:spLocks/>
          </p:cNvSpPr>
          <p:nvPr/>
        </p:nvSpPr>
        <p:spPr>
          <a:xfrm>
            <a:off x="7728115" y="307829"/>
            <a:ext cx="1137299" cy="830997"/>
          </a:xfrm>
          <a:prstGeom prst="rect">
            <a:avLst/>
          </a:prstGeom>
        </p:spPr>
        <p:txBody>
          <a:bodyPr vert="horz" wrap="none" lIns="91440" tIns="45720" rIns="91440" bIns="45720" rtlCol="0" anchor="ctr">
            <a:spAutoFit/>
          </a:bodyPr>
          <a:lstStyle>
            <a:lvl1pPr algn="r" defTabSz="914400" rtl="1" eaLnBrk="1" latinLnBrk="0" hangingPunct="1">
              <a:lnSpc>
                <a:spcPct val="90000"/>
              </a:lnSpc>
              <a:spcBef>
                <a:spcPct val="0"/>
              </a:spcBef>
              <a:buNone/>
              <a:defRPr sz="3200" b="1" kern="1200">
                <a:solidFill>
                  <a:srgbClr val="026163"/>
                </a:solidFill>
                <a:latin typeface="+mj-lt"/>
                <a:ea typeface="+mj-ea"/>
                <a:cs typeface="+mj-cs"/>
              </a:defRPr>
            </a:lvl1pPr>
          </a:lstStyle>
          <a:p>
            <a:pPr algn="l" fontAlgn="base">
              <a:lnSpc>
                <a:spcPct val="150000"/>
              </a:lnSpc>
              <a:buSzPct val="150000"/>
              <a:buFontTx/>
              <a:buBlip>
                <a:blip r:embed="rId3"/>
              </a:buBlip>
            </a:pPr>
            <a:r>
              <a:rPr lang="he-IL" smtClean="0"/>
              <a:t>אור</a:t>
            </a:r>
            <a:endParaRPr lang="he-IL" dirty="0"/>
          </a:p>
        </p:txBody>
      </p:sp>
      <p:sp>
        <p:nvSpPr>
          <p:cNvPr id="8" name="Content Placeholder 1"/>
          <p:cNvSpPr txBox="1">
            <a:spLocks/>
          </p:cNvSpPr>
          <p:nvPr/>
        </p:nvSpPr>
        <p:spPr>
          <a:xfrm>
            <a:off x="809897" y="1188000"/>
            <a:ext cx="8055517" cy="557349"/>
          </a:xfrm>
          <a:prstGeom prst="rect">
            <a:avLst/>
          </a:prstGeom>
        </p:spPr>
        <p:txBody>
          <a:bodyPr vert="horz" lIns="91440" tIns="45720" rIns="91440" bIns="45720" rtlCol="0">
            <a:normAutofit fontScale="25000" lnSpcReduction="20000"/>
          </a:bodyPr>
          <a:lstStyle>
            <a:lvl1pPr marL="228600" indent="-228600" algn="r" defTabSz="914400" rtl="1" eaLnBrk="1" latinLnBrk="0" hangingPunct="1">
              <a:lnSpc>
                <a:spcPct val="90000"/>
              </a:lnSpc>
              <a:spcBef>
                <a:spcPts val="1000"/>
              </a:spcBef>
              <a:buFont typeface="Wingdings" panose="05000000000000000000" pitchFamily="2" charset="2"/>
              <a:buChar char="§"/>
              <a:defRPr sz="1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he-IL" sz="7200" dirty="0" smtClean="0"/>
              <a:t>לצמחים שונים יש צרכים שונים מבחינת כמות ושעות האור שהם זקוקים להם:</a:t>
            </a:r>
          </a:p>
          <a:p>
            <a:pPr marL="0" indent="0">
              <a:buFont typeface="Wingdings" panose="05000000000000000000" pitchFamily="2" charset="2"/>
              <a:buNone/>
            </a:pPr>
            <a:endParaRPr lang="he-IL" dirty="0" smtClean="0"/>
          </a:p>
          <a:p>
            <a:pPr marL="0" indent="0">
              <a:buFont typeface="Wingdings" panose="05000000000000000000" pitchFamily="2" charset="2"/>
              <a:buNone/>
            </a:pPr>
            <a:r>
              <a:rPr lang="he-IL" dirty="0" smtClean="0"/>
              <a:t/>
            </a:r>
            <a:br>
              <a:rPr lang="he-IL" dirty="0" smtClean="0"/>
            </a:br>
            <a:r>
              <a:rPr lang="he-IL" dirty="0" smtClean="0"/>
              <a:t/>
            </a:r>
            <a:br>
              <a:rPr lang="he-IL" dirty="0" smtClean="0"/>
            </a:br>
            <a:r>
              <a:rPr lang="he-IL" dirty="0" smtClean="0"/>
              <a:t/>
            </a:r>
            <a:br>
              <a:rPr lang="he-IL" dirty="0" smtClean="0"/>
            </a:br>
            <a:endParaRPr lang="en-US" dirty="0"/>
          </a:p>
        </p:txBody>
      </p:sp>
    </p:spTree>
    <p:extLst>
      <p:ext uri="{BB962C8B-B14F-4D97-AF65-F5344CB8AC3E}">
        <p14:creationId xmlns:p14="http://schemas.microsoft.com/office/powerpoint/2010/main" val="33621855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3900" y="879665"/>
            <a:ext cx="7966341" cy="420080"/>
          </a:xfrm>
          <a:solidFill>
            <a:srgbClr val="EEF1F2"/>
          </a:solidFill>
        </p:spPr>
        <p:txBody>
          <a:bodyPr/>
          <a:lstStyle/>
          <a:p>
            <a:pPr marL="0" indent="0">
              <a:buNone/>
            </a:pPr>
            <a:r>
              <a:rPr lang="he-IL" dirty="0" smtClean="0"/>
              <a:t>המים נקלטים </a:t>
            </a:r>
            <a:r>
              <a:rPr lang="he-IL" dirty="0"/>
              <a:t>על ידי השורשים מהקרקע, בעזרת יונקות (מעין שערות שעל השורש). </a:t>
            </a:r>
          </a:p>
          <a:p>
            <a:pPr marL="0" indent="0">
              <a:buNone/>
            </a:pPr>
            <a:r>
              <a:rPr lang="he-IL" dirty="0"/>
              <a:t/>
            </a:r>
            <a:br>
              <a:rPr lang="he-IL" dirty="0"/>
            </a:br>
            <a:endParaRPr lang="en-US" dirty="0"/>
          </a:p>
        </p:txBody>
      </p:sp>
      <p:sp>
        <p:nvSpPr>
          <p:cNvPr id="8" name="Title 7"/>
          <p:cNvSpPr>
            <a:spLocks noGrp="1"/>
          </p:cNvSpPr>
          <p:nvPr>
            <p:ph type="title"/>
          </p:nvPr>
        </p:nvSpPr>
        <p:spPr>
          <a:xfrm>
            <a:off x="7492797" y="60742"/>
            <a:ext cx="1197444" cy="830997"/>
          </a:xfrm>
          <a:prstGeom prst="rect">
            <a:avLst/>
          </a:prstGeom>
          <a:solidFill>
            <a:srgbClr val="EEF1F2"/>
          </a:solidFill>
        </p:spPr>
        <p:txBody>
          <a:bodyPr wrap="none">
            <a:spAutoFit/>
          </a:bodyPr>
          <a:lstStyle/>
          <a:p>
            <a:pPr rtl="1" fontAlgn="base">
              <a:lnSpc>
                <a:spcPct val="150000"/>
              </a:lnSpc>
              <a:buSzPct val="150000"/>
              <a:buBlip>
                <a:blip r:embed="rId3"/>
              </a:buBlip>
            </a:pPr>
            <a:r>
              <a:rPr lang="he-IL" dirty="0" smtClean="0"/>
              <a:t>מים</a:t>
            </a:r>
            <a:endParaRPr lang="he-IL" dirty="0"/>
          </a:p>
        </p:txBody>
      </p:sp>
      <p:sp>
        <p:nvSpPr>
          <p:cNvPr id="12" name="Rectangle 11"/>
          <p:cNvSpPr/>
          <p:nvPr/>
        </p:nvSpPr>
        <p:spPr>
          <a:xfrm>
            <a:off x="621091" y="3013013"/>
            <a:ext cx="4723289" cy="1672253"/>
          </a:xfrm>
          <a:prstGeom prst="rect">
            <a:avLst/>
          </a:prstGeom>
          <a:solidFill>
            <a:srgbClr val="EEF1F2"/>
          </a:solidFill>
        </p:spPr>
        <p:txBody>
          <a:bodyPr wrap="square">
            <a:spAutoFit/>
          </a:bodyPr>
          <a:lstStyle/>
          <a:p>
            <a:pPr fontAlgn="base"/>
            <a:r>
              <a:rPr lang="he-IL" sz="1600" b="1" dirty="0"/>
              <a:t>נימיות</a:t>
            </a:r>
            <a:r>
              <a:rPr lang="he-IL" sz="1600" dirty="0"/>
              <a:t>: המים נמשכים מעלה במעלה נימים בעצה, עקב כח הנקרא מתח פנים</a:t>
            </a:r>
            <a:endParaRPr lang="en-US" sz="1600" dirty="0"/>
          </a:p>
          <a:p>
            <a:pPr fontAlgn="base"/>
            <a:r>
              <a:rPr lang="he-IL" sz="1600" b="1" dirty="0"/>
              <a:t>בדומה למים הנספגים מהרצפה במעלה סמרטוט.      </a:t>
            </a:r>
            <a:endParaRPr lang="en-US" sz="1600" b="1" dirty="0"/>
          </a:p>
          <a:p>
            <a:pPr marL="0" lvl="1" fontAlgn="base">
              <a:spcBef>
                <a:spcPts val="750"/>
              </a:spcBef>
            </a:pPr>
            <a:r>
              <a:rPr lang="he-IL" sz="1600" b="1" dirty="0">
                <a:solidFill>
                  <a:schemeClr val="accent6">
                    <a:lumMod val="50000"/>
                  </a:schemeClr>
                </a:solidFill>
              </a:rPr>
              <a:t>הנימיות תלויה בשלמות העצה. </a:t>
            </a:r>
          </a:p>
          <a:p>
            <a:r>
              <a:rPr lang="he-IL" sz="1600" dirty="0"/>
              <a:t/>
            </a:r>
            <a:br>
              <a:rPr lang="he-IL" sz="1600" dirty="0"/>
            </a:br>
            <a:endParaRPr lang="en-US" sz="1600" dirty="0"/>
          </a:p>
        </p:txBody>
      </p:sp>
      <p:grpSp>
        <p:nvGrpSpPr>
          <p:cNvPr id="23" name="Group 22"/>
          <p:cNvGrpSpPr/>
          <p:nvPr/>
        </p:nvGrpSpPr>
        <p:grpSpPr>
          <a:xfrm>
            <a:off x="7616758" y="3130342"/>
            <a:ext cx="803993" cy="1874818"/>
            <a:chOff x="10155677" y="3217055"/>
            <a:chExt cx="1071990" cy="2499757"/>
          </a:xfrm>
          <a:solidFill>
            <a:srgbClr val="EEF1F2"/>
          </a:solidFill>
        </p:grpSpPr>
        <p:sp>
          <p:nvSpPr>
            <p:cNvPr id="22" name="Rectangle 21"/>
            <p:cNvSpPr/>
            <p:nvPr/>
          </p:nvSpPr>
          <p:spPr>
            <a:xfrm>
              <a:off x="10155677" y="3217055"/>
              <a:ext cx="933855" cy="73408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6" name="Rectangle 25"/>
            <p:cNvSpPr/>
            <p:nvPr/>
          </p:nvSpPr>
          <p:spPr>
            <a:xfrm>
              <a:off x="10163249" y="4982727"/>
              <a:ext cx="1064418" cy="73408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sp>
        <p:nvSpPr>
          <p:cNvPr id="33" name="Rectangle 32"/>
          <p:cNvSpPr/>
          <p:nvPr/>
        </p:nvSpPr>
        <p:spPr>
          <a:xfrm>
            <a:off x="6316032" y="3888767"/>
            <a:ext cx="320665" cy="138620"/>
          </a:xfrm>
          <a:prstGeom prst="rect">
            <a:avLst/>
          </a:prstGeom>
          <a:solidFill>
            <a:srgbClr val="EEF1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4" name="Rectangle 23"/>
          <p:cNvSpPr/>
          <p:nvPr/>
        </p:nvSpPr>
        <p:spPr>
          <a:xfrm>
            <a:off x="561173" y="1639440"/>
            <a:ext cx="4761863" cy="1323439"/>
          </a:xfrm>
          <a:prstGeom prst="rect">
            <a:avLst/>
          </a:prstGeom>
          <a:solidFill>
            <a:srgbClr val="EEF1F2"/>
          </a:solidFill>
        </p:spPr>
        <p:txBody>
          <a:bodyPr wrap="square">
            <a:spAutoFit/>
          </a:bodyPr>
          <a:lstStyle/>
          <a:p>
            <a:pPr fontAlgn="base"/>
            <a:r>
              <a:rPr lang="he-IL" sz="1600" b="1" dirty="0"/>
              <a:t>יניקה</a:t>
            </a:r>
            <a:r>
              <a:rPr lang="he-IL" sz="1600" dirty="0"/>
              <a:t>: הפיוניות בתחתית העלים נפתחות    </a:t>
            </a:r>
          </a:p>
          <a:p>
            <a:pPr fontAlgn="base"/>
            <a:r>
              <a:rPr lang="he-IL" sz="1600" dirty="0"/>
              <a:t>המים בעלה מתאדים ויוצרים יניקה של המים בצינורות העצה </a:t>
            </a:r>
          </a:p>
          <a:p>
            <a:pPr fontAlgn="base"/>
            <a:r>
              <a:rPr lang="he-IL" sz="1600" b="1" dirty="0"/>
              <a:t>בדומה למים שנשאבים בקשית</a:t>
            </a:r>
            <a:r>
              <a:rPr lang="he-IL" sz="1600" dirty="0"/>
              <a:t>.     </a:t>
            </a:r>
            <a:r>
              <a:rPr lang="he-IL" sz="1600" b="1" dirty="0">
                <a:solidFill>
                  <a:schemeClr val="accent6">
                    <a:lumMod val="50000"/>
                  </a:schemeClr>
                </a:solidFill>
              </a:rPr>
              <a:t>היניקה תלויה בלחות של האוויר. </a:t>
            </a:r>
          </a:p>
        </p:txBody>
      </p:sp>
      <p:sp>
        <p:nvSpPr>
          <p:cNvPr id="25" name="Rectangle 24"/>
          <p:cNvSpPr/>
          <p:nvPr/>
        </p:nvSpPr>
        <p:spPr>
          <a:xfrm>
            <a:off x="427275" y="4297328"/>
            <a:ext cx="4917105" cy="1569660"/>
          </a:xfrm>
          <a:prstGeom prst="rect">
            <a:avLst/>
          </a:prstGeom>
          <a:noFill/>
        </p:spPr>
        <p:txBody>
          <a:bodyPr wrap="square">
            <a:spAutoFit/>
          </a:bodyPr>
          <a:lstStyle/>
          <a:p>
            <a:pPr fontAlgn="base"/>
            <a:r>
              <a:rPr lang="he-IL" sz="1600" b="1" dirty="0"/>
              <a:t>דחיפה מהשורשים</a:t>
            </a:r>
            <a:r>
              <a:rPr lang="he-IL" sz="1600" dirty="0"/>
              <a:t>: תופעה הנקראת </a:t>
            </a:r>
            <a:r>
              <a:rPr lang="he-IL" sz="1600" b="1" dirty="0"/>
              <a:t>אוסמוזה </a:t>
            </a:r>
            <a:r>
              <a:rPr lang="he-IL" sz="1600" dirty="0"/>
              <a:t>שואבת מים לתוך השורשים. עודף המים בשורש גורם ללחץ שדוחף את המים מהשורש לעצה לכיוון העלים.</a:t>
            </a:r>
          </a:p>
          <a:p>
            <a:pPr fontAlgn="base"/>
            <a:r>
              <a:rPr lang="he-IL" sz="1600" b="1" dirty="0"/>
              <a:t>אוסמוזה </a:t>
            </a:r>
            <a:r>
              <a:rPr lang="he-IL" sz="1600" dirty="0"/>
              <a:t>נגרמת מהפרש המליחות בין המים בתוך השורשים למים שמסביב.    </a:t>
            </a:r>
            <a:r>
              <a:rPr lang="he-IL" sz="1600" b="1" dirty="0">
                <a:solidFill>
                  <a:schemeClr val="accent6">
                    <a:lumMod val="50000"/>
                  </a:schemeClr>
                </a:solidFill>
              </a:rPr>
              <a:t>הדחיפה מהשורשים תלויה ברמת המליחות של המים סביב השורשים.</a:t>
            </a:r>
          </a:p>
        </p:txBody>
      </p:sp>
      <p:sp>
        <p:nvSpPr>
          <p:cNvPr id="27" name="Rectangle 26"/>
          <p:cNvSpPr/>
          <p:nvPr/>
        </p:nvSpPr>
        <p:spPr>
          <a:xfrm rot="16200000">
            <a:off x="6756836" y="4544232"/>
            <a:ext cx="4572000" cy="184666"/>
          </a:xfrm>
          <a:prstGeom prst="rect">
            <a:avLst/>
          </a:prstGeom>
          <a:solidFill>
            <a:srgbClr val="EEF1F2"/>
          </a:solidFill>
        </p:spPr>
        <p:txBody>
          <a:bodyPr>
            <a:spAutoFit/>
          </a:bodyPr>
          <a:lstStyle/>
          <a:p>
            <a:r>
              <a:rPr lang="en-US" sz="600" u="sng" dirty="0">
                <a:solidFill>
                  <a:srgbClr val="027EB5"/>
                </a:solidFill>
                <a:latin typeface="Neue Helvetica W01"/>
                <a:hlinkClick r:id="rId4"/>
              </a:rPr>
              <a:t>https://openstax.org/books/biology/pages/30-5-transport-of-water-and-solutes-in-plants</a:t>
            </a:r>
            <a:endParaRPr lang="en-US" sz="600" dirty="0"/>
          </a:p>
        </p:txBody>
      </p:sp>
      <p:grpSp>
        <p:nvGrpSpPr>
          <p:cNvPr id="5" name="Group 4"/>
          <p:cNvGrpSpPr/>
          <p:nvPr/>
        </p:nvGrpSpPr>
        <p:grpSpPr>
          <a:xfrm>
            <a:off x="5353523" y="1770214"/>
            <a:ext cx="3575636" cy="3733167"/>
            <a:chOff x="7003966" y="2186128"/>
            <a:chExt cx="4448957" cy="4577602"/>
          </a:xfrm>
          <a:solidFill>
            <a:srgbClr val="EEF1F2"/>
          </a:solidFill>
        </p:grpSpPr>
        <p:grpSp>
          <p:nvGrpSpPr>
            <p:cNvPr id="4" name="Group 3"/>
            <p:cNvGrpSpPr/>
            <p:nvPr/>
          </p:nvGrpSpPr>
          <p:grpSpPr>
            <a:xfrm>
              <a:off x="7003966" y="2186128"/>
              <a:ext cx="4223701" cy="4577602"/>
              <a:chOff x="7003966" y="2186128"/>
              <a:chExt cx="4223701" cy="4577602"/>
            </a:xfrm>
            <a:grpFill/>
          </p:grpSpPr>
          <p:pic>
            <p:nvPicPr>
              <p:cNvPr id="37" name="Picture 36"/>
              <p:cNvPicPr>
                <a:picLocks noChangeAspect="1"/>
              </p:cNvPicPr>
              <p:nvPr/>
            </p:nvPicPr>
            <p:blipFill>
              <a:blip r:embed="rId5"/>
              <a:stretch>
                <a:fillRect/>
              </a:stretch>
            </p:blipFill>
            <p:spPr>
              <a:xfrm>
                <a:off x="7046065" y="2186128"/>
                <a:ext cx="4181602" cy="4562271"/>
              </a:xfrm>
              <a:prstGeom prst="rect">
                <a:avLst/>
              </a:prstGeom>
              <a:grpFill/>
            </p:spPr>
          </p:pic>
          <p:sp>
            <p:nvSpPr>
              <p:cNvPr id="28" name="Rectangle 27"/>
              <p:cNvSpPr/>
              <p:nvPr/>
            </p:nvSpPr>
            <p:spPr>
              <a:xfrm>
                <a:off x="8374867" y="2311288"/>
                <a:ext cx="543173" cy="60245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9" name="Rectangle 28"/>
              <p:cNvSpPr/>
              <p:nvPr/>
            </p:nvSpPr>
            <p:spPr>
              <a:xfrm>
                <a:off x="8384595" y="3166706"/>
                <a:ext cx="311934" cy="39361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0" name="Rectangle 29"/>
              <p:cNvSpPr/>
              <p:nvPr/>
            </p:nvSpPr>
            <p:spPr>
              <a:xfrm>
                <a:off x="8268976" y="4075888"/>
                <a:ext cx="427553" cy="18482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1" name="Rectangle 30"/>
              <p:cNvSpPr/>
              <p:nvPr/>
            </p:nvSpPr>
            <p:spPr>
              <a:xfrm>
                <a:off x="8345683" y="5519012"/>
                <a:ext cx="533445" cy="1978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2" name="Rectangle 31"/>
              <p:cNvSpPr/>
              <p:nvPr/>
            </p:nvSpPr>
            <p:spPr>
              <a:xfrm>
                <a:off x="8343089" y="6011876"/>
                <a:ext cx="830094" cy="45952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4" name="Rectangle 33"/>
              <p:cNvSpPr/>
              <p:nvPr/>
            </p:nvSpPr>
            <p:spPr>
              <a:xfrm>
                <a:off x="7003966" y="3290556"/>
                <a:ext cx="1095931" cy="2892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5" name="Rectangle 34"/>
              <p:cNvSpPr/>
              <p:nvPr/>
            </p:nvSpPr>
            <p:spPr>
              <a:xfrm>
                <a:off x="7033150" y="4922514"/>
                <a:ext cx="1235826" cy="23314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6" name="Rectangle 35"/>
              <p:cNvSpPr/>
              <p:nvPr/>
            </p:nvSpPr>
            <p:spPr>
              <a:xfrm>
                <a:off x="7023366" y="6530585"/>
                <a:ext cx="1235826" cy="23314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sp>
          <p:nvSpPr>
            <p:cNvPr id="38" name="Rectangle 37"/>
            <p:cNvSpPr/>
            <p:nvPr/>
          </p:nvSpPr>
          <p:spPr>
            <a:xfrm>
              <a:off x="10143127" y="3211243"/>
              <a:ext cx="1309796" cy="255591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sp>
        <p:nvSpPr>
          <p:cNvPr id="13" name="Rectangle 12"/>
          <p:cNvSpPr/>
          <p:nvPr/>
        </p:nvSpPr>
        <p:spPr>
          <a:xfrm>
            <a:off x="4359341" y="1289878"/>
            <a:ext cx="4330900" cy="338554"/>
          </a:xfrm>
          <a:prstGeom prst="rect">
            <a:avLst/>
          </a:prstGeom>
          <a:solidFill>
            <a:srgbClr val="EEF1F2"/>
          </a:solidFill>
        </p:spPr>
        <p:txBody>
          <a:bodyPr wrap="square">
            <a:spAutoFit/>
          </a:bodyPr>
          <a:lstStyle/>
          <a:p>
            <a:r>
              <a:rPr lang="he-IL" sz="1600" dirty="0"/>
              <a:t>המים נשאבים במעלה הצמח  על ידי 3 תהליכים:</a:t>
            </a:r>
          </a:p>
        </p:txBody>
      </p:sp>
    </p:spTree>
    <p:extLst>
      <p:ext uri="{BB962C8B-B14F-4D97-AF65-F5344CB8AC3E}">
        <p14:creationId xmlns:p14="http://schemas.microsoft.com/office/powerpoint/2010/main" val="18330835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484032" y="513301"/>
            <a:ext cx="1197444" cy="830997"/>
          </a:xfrm>
          <a:prstGeom prst="rect">
            <a:avLst/>
          </a:prstGeom>
        </p:spPr>
        <p:txBody>
          <a:bodyPr wrap="none">
            <a:spAutoFit/>
          </a:bodyPr>
          <a:lstStyle/>
          <a:p>
            <a:pPr rtl="1" fontAlgn="base">
              <a:lnSpc>
                <a:spcPct val="150000"/>
              </a:lnSpc>
              <a:buSzPct val="150000"/>
              <a:buBlip>
                <a:blip r:embed="rId3"/>
              </a:buBlip>
            </a:pPr>
            <a:r>
              <a:rPr lang="he-IL" dirty="0" smtClean="0"/>
              <a:t>מים</a:t>
            </a:r>
            <a:endParaRPr lang="he-IL" dirty="0"/>
          </a:p>
        </p:txBody>
      </p:sp>
      <p:sp>
        <p:nvSpPr>
          <p:cNvPr id="2048" name="Content Placeholder 2047"/>
          <p:cNvSpPr>
            <a:spLocks noGrp="1"/>
          </p:cNvSpPr>
          <p:nvPr>
            <p:ph idx="1"/>
          </p:nvPr>
        </p:nvSpPr>
        <p:spPr>
          <a:xfrm>
            <a:off x="299766" y="1344298"/>
            <a:ext cx="8509457" cy="3155891"/>
          </a:xfrm>
        </p:spPr>
        <p:txBody>
          <a:bodyPr/>
          <a:lstStyle/>
          <a:p>
            <a:pPr marL="0" indent="0">
              <a:buNone/>
            </a:pPr>
            <a:r>
              <a:rPr lang="he-IL" dirty="0"/>
              <a:t>המים משמשים את </a:t>
            </a:r>
            <a:r>
              <a:rPr lang="he-IL" dirty="0" smtClean="0"/>
              <a:t>הצמח</a:t>
            </a:r>
            <a:r>
              <a:rPr lang="en-US" dirty="0" smtClean="0"/>
              <a:t> </a:t>
            </a:r>
            <a:r>
              <a:rPr lang="he-IL" dirty="0" smtClean="0"/>
              <a:t>במספר דרכים:</a:t>
            </a:r>
            <a:r>
              <a:rPr lang="he-IL" dirty="0"/>
              <a:t>  </a:t>
            </a:r>
          </a:p>
          <a:p>
            <a:pPr fontAlgn="base"/>
            <a:r>
              <a:rPr lang="he-IL" b="1" dirty="0" smtClean="0"/>
              <a:t>חלק מתהליך הפוטוסינתזה,</a:t>
            </a:r>
            <a:r>
              <a:rPr lang="he-IL" dirty="0" smtClean="0"/>
              <a:t> </a:t>
            </a:r>
            <a:r>
              <a:rPr lang="he-IL" dirty="0"/>
              <a:t>שמייצר סוכר, עמילן וחומרים לבניית הצמח. </a:t>
            </a:r>
          </a:p>
          <a:p>
            <a:pPr fontAlgn="base"/>
            <a:r>
              <a:rPr lang="he-IL" b="1" dirty="0" smtClean="0"/>
              <a:t>מובילים </a:t>
            </a:r>
            <a:r>
              <a:rPr lang="he-IL" b="1" dirty="0"/>
              <a:t>את תוצרי תהליך הפוטוסינתזה</a:t>
            </a:r>
            <a:r>
              <a:rPr lang="he-IL" dirty="0"/>
              <a:t> לשאר חלקי הצמח בצינורות </a:t>
            </a:r>
            <a:r>
              <a:rPr lang="he-IL" dirty="0" smtClean="0"/>
              <a:t>השיפה</a:t>
            </a:r>
            <a:endParaRPr lang="he-IL" dirty="0"/>
          </a:p>
          <a:p>
            <a:pPr fontAlgn="base"/>
            <a:r>
              <a:rPr lang="he-IL" b="1" dirty="0" smtClean="0"/>
              <a:t>ממיסים </a:t>
            </a:r>
            <a:r>
              <a:rPr lang="he-IL" b="1" dirty="0"/>
              <a:t>מינרלים מהקרקע</a:t>
            </a:r>
            <a:r>
              <a:rPr lang="he-IL" dirty="0"/>
              <a:t>, ומאפשרים לצמח לקלוט </a:t>
            </a:r>
            <a:r>
              <a:rPr lang="he-IL" dirty="0" smtClean="0"/>
              <a:t>אותם דרך השורשים.</a:t>
            </a:r>
            <a:endParaRPr lang="he-IL" dirty="0"/>
          </a:p>
          <a:p>
            <a:pPr fontAlgn="base"/>
            <a:r>
              <a:rPr lang="he-IL" b="1" dirty="0" smtClean="0"/>
              <a:t>מחזיקים </a:t>
            </a:r>
            <a:r>
              <a:rPr lang="he-IL" b="1" dirty="0"/>
              <a:t>את הצמח זקוף </a:t>
            </a:r>
            <a:r>
              <a:rPr lang="he-IL" dirty="0"/>
              <a:t>בעזרת ניפוח </a:t>
            </a:r>
            <a:r>
              <a:rPr lang="he-IL" dirty="0" smtClean="0"/>
              <a:t>התאים</a:t>
            </a:r>
          </a:p>
          <a:p>
            <a:pPr fontAlgn="base"/>
            <a:r>
              <a:rPr lang="he-IL" b="1" dirty="0" smtClean="0"/>
              <a:t>מאפשרים </a:t>
            </a:r>
            <a:r>
              <a:rPr lang="he-IL" b="1" dirty="0"/>
              <a:t>את תנועת החלקים </a:t>
            </a:r>
            <a:r>
              <a:rPr lang="he-IL" b="1" dirty="0" smtClean="0"/>
              <a:t>בצמח </a:t>
            </a:r>
            <a:r>
              <a:rPr lang="he-IL" dirty="0" smtClean="0"/>
              <a:t>באופן הידראולי, </a:t>
            </a:r>
            <a:r>
              <a:rPr lang="he-IL" dirty="0"/>
              <a:t>כולל הפיוניות. </a:t>
            </a:r>
          </a:p>
          <a:p>
            <a:pPr fontAlgn="base"/>
            <a:r>
              <a:rPr lang="he-IL" b="1" dirty="0" smtClean="0"/>
              <a:t>מווסתים </a:t>
            </a:r>
            <a:r>
              <a:rPr lang="he-IL" b="1" dirty="0"/>
              <a:t>את החום </a:t>
            </a:r>
            <a:r>
              <a:rPr lang="he-IL" dirty="0"/>
              <a:t>של הצמח. צמחים בריאים הם קרירים בכ-3-5 מעלות מהסביבה</a:t>
            </a:r>
            <a:r>
              <a:rPr lang="he-IL" dirty="0" smtClean="0"/>
              <a:t>.</a:t>
            </a:r>
          </a:p>
          <a:p>
            <a:pPr fontAlgn="base"/>
            <a:endParaRPr lang="he-IL" dirty="0"/>
          </a:p>
          <a:p>
            <a:pPr marL="0" indent="0" fontAlgn="base">
              <a:buNone/>
            </a:pPr>
            <a:r>
              <a:rPr lang="he-IL" dirty="0" smtClean="0"/>
              <a:t>הידעתם?</a:t>
            </a:r>
            <a:r>
              <a:rPr lang="en-US" dirty="0" smtClean="0"/>
              <a:t> </a:t>
            </a:r>
            <a:r>
              <a:rPr lang="he-IL" dirty="0" smtClean="0"/>
              <a:t>לחץ המים בתאים בצמח יכול להגיע עד </a:t>
            </a:r>
            <a:r>
              <a:rPr lang="he-IL" dirty="0"/>
              <a:t>ללחץ של פי 15 </a:t>
            </a:r>
            <a:r>
              <a:rPr lang="he-IL" dirty="0" smtClean="0"/>
              <a:t>מהאטמוספירה, הרבה יותר מהלחץ בצמיגי מכונית. </a:t>
            </a:r>
            <a:endParaRPr lang="he-IL" dirty="0"/>
          </a:p>
        </p:txBody>
      </p:sp>
    </p:spTree>
    <p:extLst>
      <p:ext uri="{BB962C8B-B14F-4D97-AF65-F5344CB8AC3E}">
        <p14:creationId xmlns:p14="http://schemas.microsoft.com/office/powerpoint/2010/main" val="8152378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484032" y="513301"/>
            <a:ext cx="1197444" cy="830997"/>
          </a:xfrm>
          <a:prstGeom prst="rect">
            <a:avLst/>
          </a:prstGeom>
        </p:spPr>
        <p:txBody>
          <a:bodyPr wrap="none">
            <a:spAutoFit/>
          </a:bodyPr>
          <a:lstStyle/>
          <a:p>
            <a:pPr rtl="1" fontAlgn="base">
              <a:lnSpc>
                <a:spcPct val="150000"/>
              </a:lnSpc>
              <a:buSzPct val="150000"/>
              <a:buBlip>
                <a:blip r:embed="rId3"/>
              </a:buBlip>
            </a:pPr>
            <a:r>
              <a:rPr lang="he-IL" dirty="0" smtClean="0"/>
              <a:t>מים</a:t>
            </a:r>
            <a:endParaRPr lang="he-IL" dirty="0"/>
          </a:p>
        </p:txBody>
      </p:sp>
      <p:sp>
        <p:nvSpPr>
          <p:cNvPr id="2048" name="Content Placeholder 2047"/>
          <p:cNvSpPr>
            <a:spLocks noGrp="1"/>
          </p:cNvSpPr>
          <p:nvPr>
            <p:ph idx="1"/>
          </p:nvPr>
        </p:nvSpPr>
        <p:spPr>
          <a:xfrm>
            <a:off x="320547" y="1676808"/>
            <a:ext cx="8509457" cy="3155891"/>
          </a:xfrm>
        </p:spPr>
        <p:txBody>
          <a:bodyPr/>
          <a:lstStyle/>
          <a:p>
            <a:r>
              <a:rPr lang="he-IL" b="1" dirty="0"/>
              <a:t>עודף מים בקרקע</a:t>
            </a:r>
            <a:r>
              <a:rPr lang="he-IL" dirty="0"/>
              <a:t> גורם למחסור בחמצן לשורשי הצמח, לריקבון ולהופעת מחלות שורשים</a:t>
            </a:r>
          </a:p>
          <a:p>
            <a:r>
              <a:rPr lang="he-IL" b="1" dirty="0"/>
              <a:t>מחסור במים </a:t>
            </a:r>
            <a:r>
              <a:rPr lang="he-IL" dirty="0" smtClean="0"/>
              <a:t>יגרום לנבילת הצמח, בשתי רמות: </a:t>
            </a:r>
          </a:p>
          <a:p>
            <a:pPr lvl="1"/>
            <a:r>
              <a:rPr lang="he-IL" sz="1800" dirty="0" smtClean="0"/>
              <a:t>מבחינה </a:t>
            </a:r>
            <a:r>
              <a:rPr lang="he-IL" sz="1800" dirty="0"/>
              <a:t>חיצונית </a:t>
            </a:r>
            <a:r>
              <a:rPr lang="he-IL" sz="1800" dirty="0" smtClean="0"/>
              <a:t>לחץ מים נמוך </a:t>
            </a:r>
            <a:r>
              <a:rPr lang="he-IL" sz="1800" dirty="0"/>
              <a:t>יגרום לצמח להשמט ולהיות כפוף, במראה </a:t>
            </a:r>
            <a:r>
              <a:rPr lang="he-IL" sz="1800" dirty="0" smtClean="0"/>
              <a:t>נבול. </a:t>
            </a:r>
          </a:p>
          <a:p>
            <a:pPr lvl="1"/>
            <a:r>
              <a:rPr lang="he-IL" sz="1800" dirty="0" smtClean="0"/>
              <a:t>מבחינה </a:t>
            </a:r>
            <a:r>
              <a:rPr lang="he-IL" sz="1800" dirty="0"/>
              <a:t>פנימית, המחסור במים יביא לצמצום בפתיחת הפיוניות, ובכך לצמצום כניסת אוויר לעלים, ולפגיעה בתהליכים המתרחשים בצמח.  </a:t>
            </a:r>
          </a:p>
          <a:p>
            <a:r>
              <a:rPr lang="he-IL" b="1" dirty="0" smtClean="0"/>
              <a:t>מים מלוחים מדי</a:t>
            </a:r>
            <a:r>
              <a:rPr lang="he-IL" dirty="0" smtClean="0"/>
              <a:t> בקרקע לא </a:t>
            </a:r>
            <a:r>
              <a:rPr lang="he-IL" dirty="0"/>
              <a:t>יאפשרו את תהליך האוסמוזה, ומים לא יכנסו כלל לתוך השורשים. </a:t>
            </a:r>
            <a:r>
              <a:rPr lang="he-IL" dirty="0" smtClean="0"/>
              <a:t>כלומר </a:t>
            </a:r>
            <a:r>
              <a:rPr lang="he-IL" dirty="0"/>
              <a:t>צמח ינבול אם יושקה במים מלוחים מדי.</a:t>
            </a:r>
          </a:p>
          <a:p>
            <a:pPr marL="0" indent="0">
              <a:buNone/>
            </a:pPr>
            <a:r>
              <a:rPr lang="he-IL" dirty="0"/>
              <a:t/>
            </a:r>
            <a:br>
              <a:rPr lang="he-IL" dirty="0"/>
            </a:br>
            <a:endParaRPr lang="he-IL" dirty="0"/>
          </a:p>
        </p:txBody>
      </p:sp>
      <p:sp>
        <p:nvSpPr>
          <p:cNvPr id="2" name="Rectangle 1"/>
          <p:cNvSpPr/>
          <p:nvPr/>
        </p:nvSpPr>
        <p:spPr>
          <a:xfrm>
            <a:off x="488372" y="4288046"/>
            <a:ext cx="8769927" cy="1477328"/>
          </a:xfrm>
          <a:prstGeom prst="rect">
            <a:avLst/>
          </a:prstGeom>
        </p:spPr>
        <p:txBody>
          <a:bodyPr wrap="square">
            <a:spAutoFit/>
          </a:bodyPr>
          <a:lstStyle/>
          <a:p>
            <a:pPr marL="457200"/>
            <a:r>
              <a:rPr lang="he-IL" b="1" dirty="0">
                <a:solidFill>
                  <a:srgbClr val="000000"/>
                </a:solidFill>
                <a:latin typeface="Arial" panose="020B0604020202020204" pitchFamily="34" charset="0"/>
              </a:rPr>
              <a:t>הידעתם? </a:t>
            </a:r>
            <a:r>
              <a:rPr lang="he-IL" b="1" dirty="0" smtClean="0">
                <a:solidFill>
                  <a:srgbClr val="000000"/>
                </a:solidFill>
                <a:latin typeface="Arial" panose="020B0604020202020204" pitchFamily="34" charset="0"/>
              </a:rPr>
              <a:t>גם לחות האוויר חשובה. </a:t>
            </a:r>
            <a:r>
              <a:rPr lang="he-IL" dirty="0" smtClean="0">
                <a:solidFill>
                  <a:srgbClr val="000000"/>
                </a:solidFill>
                <a:latin typeface="Arial" panose="020B0604020202020204" pitchFamily="34" charset="0"/>
              </a:rPr>
              <a:t>כמונו, צמחים עלולים לסבול מהתייבשות ביום חם ויבש.</a:t>
            </a:r>
          </a:p>
          <a:p>
            <a:pPr marL="457200"/>
            <a:r>
              <a:rPr lang="he-IL" dirty="0" smtClean="0">
                <a:solidFill>
                  <a:srgbClr val="000000"/>
                </a:solidFill>
                <a:latin typeface="Arial" panose="020B0604020202020204" pitchFamily="34" charset="0"/>
              </a:rPr>
              <a:t>בסביבה יבשה, אם הפיוניות </a:t>
            </a:r>
            <a:r>
              <a:rPr lang="he-IL" dirty="0">
                <a:solidFill>
                  <a:srgbClr val="000000"/>
                </a:solidFill>
                <a:latin typeface="Arial" panose="020B0604020202020204" pitchFamily="34" charset="0"/>
              </a:rPr>
              <a:t>פתוחות </a:t>
            </a:r>
            <a:r>
              <a:rPr lang="he-IL" dirty="0" smtClean="0">
                <a:solidFill>
                  <a:srgbClr val="000000"/>
                </a:solidFill>
                <a:latin typeface="Arial" panose="020B0604020202020204" pitchFamily="34" charset="0"/>
              </a:rPr>
              <a:t>לחלוטין, כ-90% </a:t>
            </a:r>
            <a:r>
              <a:rPr lang="he-IL" dirty="0">
                <a:solidFill>
                  <a:srgbClr val="000000"/>
                </a:solidFill>
                <a:latin typeface="Arial" panose="020B0604020202020204" pitchFamily="34" charset="0"/>
              </a:rPr>
              <a:t>מהמים שהצמח שואב </a:t>
            </a:r>
            <a:r>
              <a:rPr lang="he-IL" dirty="0" smtClean="0">
                <a:solidFill>
                  <a:srgbClr val="000000"/>
                </a:solidFill>
                <a:latin typeface="Arial" panose="020B0604020202020204" pitchFamily="34" charset="0"/>
              </a:rPr>
              <a:t>מתאדים </a:t>
            </a:r>
            <a:r>
              <a:rPr lang="he-IL" dirty="0">
                <a:solidFill>
                  <a:srgbClr val="000000"/>
                </a:solidFill>
                <a:latin typeface="Arial" panose="020B0604020202020204" pitchFamily="34" charset="0"/>
              </a:rPr>
              <a:t>מהעלים, ורק 10% </a:t>
            </a:r>
            <a:r>
              <a:rPr lang="he-IL" dirty="0" smtClean="0">
                <a:solidFill>
                  <a:srgbClr val="000000"/>
                </a:solidFill>
                <a:latin typeface="Arial" panose="020B0604020202020204" pitchFamily="34" charset="0"/>
              </a:rPr>
              <a:t>נותרים בצמח. </a:t>
            </a:r>
            <a:endParaRPr lang="he-IL" dirty="0"/>
          </a:p>
          <a:p>
            <a:r>
              <a:rPr lang="he-IL" dirty="0"/>
              <a:t/>
            </a:r>
            <a:br>
              <a:rPr lang="he-IL" dirty="0"/>
            </a:br>
            <a:endParaRPr lang="en-US" dirty="0"/>
          </a:p>
        </p:txBody>
      </p:sp>
    </p:spTree>
    <p:extLst>
      <p:ext uri="{BB962C8B-B14F-4D97-AF65-F5344CB8AC3E}">
        <p14:creationId xmlns:p14="http://schemas.microsoft.com/office/powerpoint/2010/main" val="2822538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313931" y="468567"/>
            <a:ext cx="1327286" cy="754694"/>
          </a:xfrm>
          <a:prstGeom prst="rect">
            <a:avLst/>
          </a:prstGeom>
        </p:spPr>
        <p:txBody>
          <a:bodyPr wrap="none">
            <a:spAutoFit/>
          </a:bodyPr>
          <a:lstStyle/>
          <a:p>
            <a:pPr lvl="2" rtl="1" fontAlgn="base">
              <a:lnSpc>
                <a:spcPct val="150000"/>
              </a:lnSpc>
              <a:buSzPct val="150000"/>
              <a:buBlip>
                <a:blip r:embed="rId3"/>
              </a:buBlip>
            </a:pPr>
            <a:r>
              <a:rPr lang="he-IL" sz="3200" b="1" dirty="0" smtClean="0">
                <a:solidFill>
                  <a:srgbClr val="026163"/>
                </a:solidFill>
                <a:cs typeface="+mj-cs"/>
              </a:rPr>
              <a:t>אוויר</a:t>
            </a:r>
            <a:endParaRPr lang="he-IL" sz="3200" b="1" dirty="0">
              <a:solidFill>
                <a:srgbClr val="026163"/>
              </a:solidFill>
              <a:cs typeface="+mj-cs"/>
            </a:endParaRPr>
          </a:p>
        </p:txBody>
      </p:sp>
      <p:sp>
        <p:nvSpPr>
          <p:cNvPr id="2048" name="Content Placeholder 2047"/>
          <p:cNvSpPr>
            <a:spLocks noGrp="1"/>
          </p:cNvSpPr>
          <p:nvPr>
            <p:ph idx="1"/>
          </p:nvPr>
        </p:nvSpPr>
        <p:spPr>
          <a:xfrm>
            <a:off x="320547" y="1355076"/>
            <a:ext cx="8509457" cy="3169152"/>
          </a:xfrm>
        </p:spPr>
        <p:txBody>
          <a:bodyPr/>
          <a:lstStyle/>
          <a:p>
            <a:pPr marL="0" indent="0">
              <a:buNone/>
            </a:pPr>
            <a:r>
              <a:rPr lang="he-IL" dirty="0"/>
              <a:t>הצמח קולט אוויר באופן חצי פעיל - האוויר מפעפע לתוכו דרך הפיוניות. הצמח יכול לסגור ולפתוח את הפיוניות לפי צרכיו. </a:t>
            </a:r>
          </a:p>
          <a:p>
            <a:pPr marL="0" indent="0">
              <a:buNone/>
            </a:pPr>
            <a:r>
              <a:rPr lang="he-IL" dirty="0"/>
              <a:t>האוויר מספק לצמח שני מרכיבים חשובים:</a:t>
            </a:r>
          </a:p>
          <a:p>
            <a:pPr fontAlgn="base">
              <a:lnSpc>
                <a:spcPct val="150000"/>
              </a:lnSpc>
            </a:pPr>
            <a:r>
              <a:rPr lang="he-IL" dirty="0"/>
              <a:t>חמצן לשם נשימה (בדומה לחיות). באוויר יש כ-20% חמצן. </a:t>
            </a:r>
          </a:p>
          <a:p>
            <a:pPr fontAlgn="base">
              <a:lnSpc>
                <a:spcPct val="150000"/>
              </a:lnSpc>
            </a:pPr>
            <a:r>
              <a:rPr lang="he-IL" dirty="0"/>
              <a:t>פחמן דו חמצני לשם ביצוע פוטוסינתזה.  באוויר יש כ- 0.04% פחמן דו חמצני. </a:t>
            </a:r>
          </a:p>
          <a:p>
            <a:pPr marL="0" indent="0">
              <a:lnSpc>
                <a:spcPct val="150000"/>
              </a:lnSpc>
              <a:buNone/>
            </a:pPr>
            <a:r>
              <a:rPr lang="he-IL" dirty="0" smtClean="0"/>
              <a:t>הפוטוסינתזה </a:t>
            </a:r>
            <a:r>
              <a:rPr lang="he-IL" dirty="0"/>
              <a:t>מתרחשת בעיקר בעלים, וגם בגבעול. הנשימה מתרחשת בכל הצמח, כולל בשורשים. </a:t>
            </a:r>
          </a:p>
          <a:p>
            <a:pPr marL="0" indent="0">
              <a:buNone/>
            </a:pPr>
            <a:r>
              <a:rPr lang="he-IL" dirty="0"/>
              <a:t/>
            </a:r>
            <a:br>
              <a:rPr lang="he-IL" dirty="0"/>
            </a:br>
            <a:endParaRPr lang="he-IL" dirty="0"/>
          </a:p>
        </p:txBody>
      </p:sp>
    </p:spTree>
    <p:extLst>
      <p:ext uri="{BB962C8B-B14F-4D97-AF65-F5344CB8AC3E}">
        <p14:creationId xmlns:p14="http://schemas.microsoft.com/office/powerpoint/2010/main" val="36656514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313931" y="468567"/>
            <a:ext cx="1327286" cy="754694"/>
          </a:xfrm>
          <a:prstGeom prst="rect">
            <a:avLst/>
          </a:prstGeom>
        </p:spPr>
        <p:txBody>
          <a:bodyPr wrap="none">
            <a:spAutoFit/>
          </a:bodyPr>
          <a:lstStyle/>
          <a:p>
            <a:pPr lvl="2" rtl="1" fontAlgn="base">
              <a:lnSpc>
                <a:spcPct val="150000"/>
              </a:lnSpc>
              <a:buSzPct val="150000"/>
              <a:buBlip>
                <a:blip r:embed="rId3"/>
              </a:buBlip>
            </a:pPr>
            <a:r>
              <a:rPr lang="he-IL" sz="3200" b="1" dirty="0" smtClean="0">
                <a:solidFill>
                  <a:srgbClr val="026163"/>
                </a:solidFill>
                <a:cs typeface="+mj-cs"/>
              </a:rPr>
              <a:t>אוויר</a:t>
            </a:r>
            <a:endParaRPr lang="he-IL" sz="3200" b="1" dirty="0">
              <a:solidFill>
                <a:srgbClr val="026163"/>
              </a:solidFill>
              <a:cs typeface="+mj-cs"/>
            </a:endParaRPr>
          </a:p>
        </p:txBody>
      </p:sp>
      <p:sp>
        <p:nvSpPr>
          <p:cNvPr id="2048" name="Content Placeholder 2047"/>
          <p:cNvSpPr>
            <a:spLocks noGrp="1"/>
          </p:cNvSpPr>
          <p:nvPr>
            <p:ph idx="1"/>
          </p:nvPr>
        </p:nvSpPr>
        <p:spPr>
          <a:xfrm>
            <a:off x="738130" y="1355076"/>
            <a:ext cx="8091874" cy="3169152"/>
          </a:xfrm>
        </p:spPr>
        <p:txBody>
          <a:bodyPr/>
          <a:lstStyle/>
          <a:p>
            <a:pPr marL="0" indent="0">
              <a:buNone/>
            </a:pPr>
            <a:r>
              <a:rPr lang="he-IL" dirty="0" smtClean="0"/>
              <a:t>כמויות האוויר:</a:t>
            </a:r>
          </a:p>
          <a:p>
            <a:pPr>
              <a:lnSpc>
                <a:spcPct val="150000"/>
              </a:lnSpc>
            </a:pPr>
            <a:r>
              <a:rPr lang="he-IL" dirty="0" smtClean="0"/>
              <a:t>ללא </a:t>
            </a:r>
            <a:r>
              <a:rPr lang="he-IL" dirty="0"/>
              <a:t>אוויר הצמח ימות. הצמח חייב גישה לאוויר. </a:t>
            </a:r>
          </a:p>
          <a:p>
            <a:pPr>
              <a:lnSpc>
                <a:spcPct val="150000"/>
              </a:lnSpc>
            </a:pPr>
            <a:r>
              <a:rPr lang="he-IL" b="1" dirty="0" smtClean="0"/>
              <a:t>לכל </a:t>
            </a:r>
            <a:r>
              <a:rPr lang="he-IL" b="1" dirty="0"/>
              <a:t>חלקי הצמח צריכה להיות גישה </a:t>
            </a:r>
            <a:r>
              <a:rPr lang="he-IL" b="1" dirty="0" smtClean="0"/>
              <a:t>לחמצן, </a:t>
            </a:r>
            <a:r>
              <a:rPr lang="he-IL" dirty="0" smtClean="0"/>
              <a:t>מכיוון </a:t>
            </a:r>
            <a:r>
              <a:rPr lang="he-IL" dirty="0"/>
              <a:t>שבניגוד לבעלי חיים אין לצמח מערכת שמובילה את החמצן לכל </a:t>
            </a:r>
            <a:r>
              <a:rPr lang="he-IL" dirty="0" smtClean="0"/>
              <a:t>חלקיו</a:t>
            </a:r>
            <a:r>
              <a:rPr lang="he-IL" b="1" dirty="0" smtClean="0"/>
              <a:t>.</a:t>
            </a:r>
            <a:r>
              <a:rPr lang="he-IL" dirty="0" smtClean="0"/>
              <a:t> </a:t>
            </a:r>
            <a:r>
              <a:rPr lang="he-IL" dirty="0"/>
              <a:t>השורשים מקבלים את החמצן מכיסי אוויר שבאדמה. אם האדמה רוויה מדי במים, השורשים לא יקבלו חמצן וימותו. </a:t>
            </a:r>
          </a:p>
          <a:p>
            <a:pPr marL="0" indent="0">
              <a:lnSpc>
                <a:spcPct val="150000"/>
              </a:lnSpc>
              <a:buNone/>
            </a:pPr>
            <a:r>
              <a:rPr lang="he-IL" dirty="0"/>
              <a:t/>
            </a:r>
            <a:br>
              <a:rPr lang="he-IL" dirty="0"/>
            </a:br>
            <a:endParaRPr lang="he-IL" dirty="0"/>
          </a:p>
        </p:txBody>
      </p:sp>
    </p:spTree>
    <p:extLst>
      <p:ext uri="{BB962C8B-B14F-4D97-AF65-F5344CB8AC3E}">
        <p14:creationId xmlns:p14="http://schemas.microsoft.com/office/powerpoint/2010/main" val="15393510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 name="Content Placeholder 2047"/>
          <p:cNvSpPr>
            <a:spLocks noGrp="1"/>
          </p:cNvSpPr>
          <p:nvPr>
            <p:ph idx="1"/>
          </p:nvPr>
        </p:nvSpPr>
        <p:spPr>
          <a:xfrm>
            <a:off x="549345" y="1223261"/>
            <a:ext cx="8091874" cy="3169152"/>
          </a:xfrm>
        </p:spPr>
        <p:txBody>
          <a:bodyPr/>
          <a:lstStyle/>
          <a:p>
            <a:pPr marL="0" indent="0">
              <a:lnSpc>
                <a:spcPct val="150000"/>
              </a:lnSpc>
              <a:buNone/>
            </a:pPr>
            <a:r>
              <a:rPr lang="he-IL" dirty="0" smtClean="0"/>
              <a:t>כדי לקיים פוטוסינתזה הצמח זקוק ל-3 דברים:</a:t>
            </a:r>
            <a:r>
              <a:rPr lang="en-US" dirty="0" smtClean="0"/>
              <a:t> </a:t>
            </a:r>
            <a:r>
              <a:rPr lang="he-IL" dirty="0" smtClean="0"/>
              <a:t>אור, מים ואויר המכיל פחמן דו חמצני – </a:t>
            </a:r>
            <a:r>
              <a:rPr lang="en-US" dirty="0" smtClean="0"/>
              <a:t>CO</a:t>
            </a:r>
            <a:r>
              <a:rPr lang="en-US" sz="1200" dirty="0" smtClean="0"/>
              <a:t>2</a:t>
            </a:r>
            <a:endParaRPr lang="he-IL" sz="1200" dirty="0" smtClean="0"/>
          </a:p>
        </p:txBody>
      </p:sp>
      <p:sp>
        <p:nvSpPr>
          <p:cNvPr id="3" name="Rectangle 2"/>
          <p:cNvSpPr/>
          <p:nvPr/>
        </p:nvSpPr>
        <p:spPr>
          <a:xfrm>
            <a:off x="5224550" y="2128861"/>
            <a:ext cx="3168157" cy="1338828"/>
          </a:xfrm>
          <a:prstGeom prst="rect">
            <a:avLst/>
          </a:prstGeom>
        </p:spPr>
        <p:txBody>
          <a:bodyPr wrap="square">
            <a:spAutoFit/>
          </a:bodyPr>
          <a:lstStyle/>
          <a:p>
            <a:pPr>
              <a:lnSpc>
                <a:spcPct val="150000"/>
              </a:lnSpc>
            </a:pPr>
            <a:r>
              <a:rPr lang="he-IL" dirty="0"/>
              <a:t>אנרגית האור הופכת לאנרגיה כימית (על ידי יצור </a:t>
            </a:r>
            <a:r>
              <a:rPr lang="he-IL" dirty="0" smtClean="0"/>
              <a:t>סוכר- </a:t>
            </a:r>
            <a:r>
              <a:rPr lang="he-IL" dirty="0"/>
              <a:t>גלוקוז</a:t>
            </a:r>
            <a:r>
              <a:rPr lang="he-IL" dirty="0" smtClean="0"/>
              <a:t>) </a:t>
            </a:r>
            <a:r>
              <a:rPr lang="he-IL" dirty="0"/>
              <a:t>והפסולת היא חמצן. </a:t>
            </a:r>
          </a:p>
        </p:txBody>
      </p:sp>
      <p:sp>
        <p:nvSpPr>
          <p:cNvPr id="9" name="Title 7"/>
          <p:cNvSpPr txBox="1">
            <a:spLocks/>
          </p:cNvSpPr>
          <p:nvPr/>
        </p:nvSpPr>
        <p:spPr>
          <a:xfrm>
            <a:off x="1699895" y="430417"/>
            <a:ext cx="6941324" cy="830997"/>
          </a:xfrm>
          <a:prstGeom prst="rect">
            <a:avLst/>
          </a:prstGeom>
        </p:spPr>
        <p:txBody>
          <a:bodyPr vert="horz" wrap="none" lIns="91440" tIns="45720" rIns="91440" bIns="45720" rtlCol="0" anchor="ctr">
            <a:spAutoFit/>
          </a:bodyPr>
          <a:lstStyle>
            <a:lvl1pPr algn="r" defTabSz="914400" rtl="1" eaLnBrk="1" latinLnBrk="0" hangingPunct="1">
              <a:lnSpc>
                <a:spcPct val="90000"/>
              </a:lnSpc>
              <a:spcBef>
                <a:spcPct val="0"/>
              </a:spcBef>
              <a:buNone/>
              <a:defRPr sz="3200" b="1" kern="1200">
                <a:solidFill>
                  <a:srgbClr val="026163"/>
                </a:solidFill>
                <a:latin typeface="+mj-lt"/>
                <a:ea typeface="+mj-ea"/>
                <a:cs typeface="+mj-cs"/>
              </a:defRPr>
            </a:lvl1pPr>
          </a:lstStyle>
          <a:p>
            <a:pPr marL="0" lvl="2" rtl="1" fontAlgn="base">
              <a:lnSpc>
                <a:spcPct val="150000"/>
              </a:lnSpc>
              <a:buSzPct val="150000"/>
            </a:pPr>
            <a:r>
              <a:rPr lang="he-IL" sz="3200" b="1" kern="0" dirty="0" smtClean="0">
                <a:solidFill>
                  <a:srgbClr val="026163"/>
                </a:solidFill>
                <a:cs typeface="+mj-cs"/>
              </a:rPr>
              <a:t>פוטוסינתזה – אור מים ופחמן דו חמצני לסוכר</a:t>
            </a:r>
          </a:p>
        </p:txBody>
      </p:sp>
      <p:sp>
        <p:nvSpPr>
          <p:cNvPr id="7" name="Rectangle 6"/>
          <p:cNvSpPr/>
          <p:nvPr/>
        </p:nvSpPr>
        <p:spPr>
          <a:xfrm>
            <a:off x="5095919" y="3665723"/>
            <a:ext cx="3296788" cy="1338828"/>
          </a:xfrm>
          <a:prstGeom prst="rect">
            <a:avLst/>
          </a:prstGeom>
        </p:spPr>
        <p:txBody>
          <a:bodyPr wrap="square">
            <a:spAutoFit/>
          </a:bodyPr>
          <a:lstStyle/>
          <a:p>
            <a:pPr>
              <a:lnSpc>
                <a:spcPct val="150000"/>
              </a:lnSpc>
            </a:pPr>
            <a:r>
              <a:rPr lang="he-IL" dirty="0"/>
              <a:t>הסוכרים שנוצרים משמשים כמקור אנרגיה לצמח, וכבסיס לעמילן ולחומרים נוספים לבניית הצמח</a:t>
            </a:r>
            <a:endParaRPr lang="he-IL" sz="2800" dirty="0"/>
          </a:p>
        </p:txBody>
      </p:sp>
      <p:pic>
        <p:nvPicPr>
          <p:cNvPr id="8" name="תמונה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934" y="1816100"/>
            <a:ext cx="4652708" cy="3956543"/>
          </a:xfrm>
          <a:prstGeom prst="rect">
            <a:avLst/>
          </a:prstGeom>
        </p:spPr>
      </p:pic>
    </p:spTree>
    <p:extLst>
      <p:ext uri="{BB962C8B-B14F-4D97-AF65-F5344CB8AC3E}">
        <p14:creationId xmlns:p14="http://schemas.microsoft.com/office/powerpoint/2010/main" val="2159352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he-IL" sz="2000" dirty="0"/>
              <a:t>צמחים הם </a:t>
            </a:r>
            <a:r>
              <a:rPr lang="he-IL" sz="2000" b="1" dirty="0"/>
              <a:t>יצורים חיים</a:t>
            </a:r>
            <a:r>
              <a:rPr lang="he-IL" sz="2000" dirty="0"/>
              <a:t>, ומתקיימים בהם כל מאפייני </a:t>
            </a:r>
            <a:r>
              <a:rPr lang="he-IL" sz="2000" dirty="0" smtClean="0"/>
              <a:t>החיים.</a:t>
            </a:r>
            <a:endParaRPr lang="he-IL" sz="2000" dirty="0"/>
          </a:p>
          <a:p>
            <a:pPr marL="0" indent="0">
              <a:buNone/>
            </a:pPr>
            <a:endParaRPr lang="he-IL" sz="2000" dirty="0"/>
          </a:p>
          <a:p>
            <a:pPr marL="0" indent="0">
              <a:buNone/>
            </a:pPr>
            <a:r>
              <a:rPr lang="he-IL" sz="2000" dirty="0" smtClean="0"/>
              <a:t>צפו בסרטון, ורשמו לפניכם את מאפייני החיים </a:t>
            </a:r>
            <a:r>
              <a:rPr lang="he-IL" sz="2000" dirty="0" smtClean="0"/>
              <a:t>של צמחים שאתם </a:t>
            </a:r>
            <a:r>
              <a:rPr lang="he-IL" sz="2000" dirty="0" smtClean="0"/>
              <a:t>מזהים </a:t>
            </a:r>
            <a:r>
              <a:rPr lang="he-IL" sz="2000" dirty="0" smtClean="0"/>
              <a:t>בו</a:t>
            </a:r>
            <a:r>
              <a:rPr lang="he-IL" sz="2000" dirty="0" smtClean="0"/>
              <a:t>:</a:t>
            </a:r>
          </a:p>
          <a:p>
            <a:pPr marL="0" indent="0">
              <a:buNone/>
            </a:pPr>
            <a:endParaRPr lang="en-US" sz="2000" dirty="0"/>
          </a:p>
        </p:txBody>
      </p:sp>
      <p:sp>
        <p:nvSpPr>
          <p:cNvPr id="3" name="Title 2"/>
          <p:cNvSpPr>
            <a:spLocks noGrp="1"/>
          </p:cNvSpPr>
          <p:nvPr>
            <p:ph type="title"/>
          </p:nvPr>
        </p:nvSpPr>
        <p:spPr/>
        <p:txBody>
          <a:bodyPr/>
          <a:lstStyle/>
          <a:p>
            <a:r>
              <a:rPr lang="he-IL" dirty="0" smtClean="0"/>
              <a:t>צמחים כאורגניזמים חיים</a:t>
            </a:r>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1508" y="2841925"/>
            <a:ext cx="5035534" cy="2837422"/>
          </a:xfrm>
          <a:prstGeom prst="rect">
            <a:avLst/>
          </a:prstGeom>
        </p:spPr>
      </p:pic>
    </p:spTree>
    <p:extLst>
      <p:ext uri="{BB962C8B-B14F-4D97-AF65-F5344CB8AC3E}">
        <p14:creationId xmlns:p14="http://schemas.microsoft.com/office/powerpoint/2010/main" val="30052750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706862" y="512635"/>
            <a:ext cx="2135777" cy="754694"/>
          </a:xfrm>
          <a:prstGeom prst="rect">
            <a:avLst/>
          </a:prstGeom>
        </p:spPr>
        <p:txBody>
          <a:bodyPr wrap="none">
            <a:spAutoFit/>
          </a:bodyPr>
          <a:lstStyle/>
          <a:p>
            <a:pPr lvl="3" rtl="1" fontAlgn="base">
              <a:lnSpc>
                <a:spcPct val="150000"/>
              </a:lnSpc>
              <a:buSzPct val="150000"/>
              <a:buBlip>
                <a:blip r:embed="rId3"/>
              </a:buBlip>
            </a:pPr>
            <a:r>
              <a:rPr lang="he-IL" sz="3200" b="1" dirty="0" smtClean="0">
                <a:solidFill>
                  <a:srgbClr val="026163"/>
                </a:solidFill>
                <a:cs typeface="+mj-cs"/>
              </a:rPr>
              <a:t>חומרי מזון</a:t>
            </a:r>
            <a:endParaRPr lang="he-IL" sz="3200" b="1" dirty="0">
              <a:solidFill>
                <a:srgbClr val="026163"/>
              </a:solidFill>
              <a:cs typeface="+mj-cs"/>
            </a:endParaRPr>
          </a:p>
        </p:txBody>
      </p:sp>
      <p:sp>
        <p:nvSpPr>
          <p:cNvPr id="2048" name="Content Placeholder 2047"/>
          <p:cNvSpPr>
            <a:spLocks noGrp="1"/>
          </p:cNvSpPr>
          <p:nvPr>
            <p:ph idx="1"/>
          </p:nvPr>
        </p:nvSpPr>
        <p:spPr>
          <a:xfrm>
            <a:off x="771181" y="1366093"/>
            <a:ext cx="8091874" cy="3169152"/>
          </a:xfrm>
        </p:spPr>
        <p:txBody>
          <a:bodyPr/>
          <a:lstStyle/>
          <a:p>
            <a:pPr marL="0" indent="0">
              <a:buNone/>
            </a:pPr>
            <a:r>
              <a:rPr lang="he-IL" dirty="0"/>
              <a:t>הצמח מקבל פחמן באמצעות קליטת פחמן דו-חמצני </a:t>
            </a:r>
            <a:r>
              <a:rPr lang="en-US" dirty="0"/>
              <a:t>CO</a:t>
            </a:r>
            <a:r>
              <a:rPr lang="en-US" baseline="-25000" dirty="0"/>
              <a:t>2</a:t>
            </a:r>
            <a:r>
              <a:rPr lang="en-US" dirty="0"/>
              <a:t> </a:t>
            </a:r>
            <a:r>
              <a:rPr lang="he-IL" dirty="0" smtClean="0"/>
              <a:t> מהאוויר</a:t>
            </a:r>
            <a:r>
              <a:rPr lang="he-IL" dirty="0"/>
              <a:t>, ומימן מפירוק המים בפוטוסינתזה. </a:t>
            </a:r>
            <a:endParaRPr lang="he-IL" dirty="0" smtClean="0"/>
          </a:p>
          <a:p>
            <a:pPr marL="0" indent="0">
              <a:buNone/>
            </a:pPr>
            <a:r>
              <a:rPr lang="he-IL" dirty="0" smtClean="0"/>
              <a:t>ושאר החומרים?</a:t>
            </a:r>
          </a:p>
          <a:p>
            <a:pPr marL="0" indent="0">
              <a:buNone/>
            </a:pPr>
            <a:r>
              <a:rPr lang="he-IL" dirty="0" smtClean="0"/>
              <a:t>הספיגה של מינרלים נעשית </a:t>
            </a:r>
            <a:r>
              <a:rPr lang="he-IL" dirty="0"/>
              <a:t>בעזרת </a:t>
            </a:r>
            <a:r>
              <a:rPr lang="he-IL" dirty="0" smtClean="0"/>
              <a:t>השורשים. </a:t>
            </a:r>
          </a:p>
          <a:p>
            <a:pPr marL="0" indent="0">
              <a:buNone/>
            </a:pPr>
            <a:r>
              <a:rPr lang="he-IL" dirty="0" smtClean="0"/>
              <a:t> </a:t>
            </a:r>
            <a:r>
              <a:rPr lang="he-IL" dirty="0"/>
              <a:t>מידת הספיגה של החומרים משתנה לפי התנאים, </a:t>
            </a:r>
            <a:r>
              <a:rPr lang="he-IL" dirty="0" smtClean="0"/>
              <a:t>למשל:</a:t>
            </a:r>
          </a:p>
          <a:p>
            <a:pPr lvl="1"/>
            <a:r>
              <a:rPr lang="he-IL" sz="1800" b="1" dirty="0" smtClean="0"/>
              <a:t>ריכוז החומרים </a:t>
            </a:r>
            <a:r>
              <a:rPr lang="he-IL" sz="1800" dirty="0" smtClean="0"/>
              <a:t>סביב השורש</a:t>
            </a:r>
          </a:p>
          <a:p>
            <a:pPr lvl="1"/>
            <a:r>
              <a:rPr lang="he-IL" sz="1800" b="1" dirty="0" smtClean="0"/>
              <a:t>חומציות</a:t>
            </a:r>
            <a:r>
              <a:rPr lang="he-IL" sz="1800" dirty="0" smtClean="0"/>
              <a:t> </a:t>
            </a:r>
            <a:r>
              <a:rPr lang="he-IL" sz="1800" dirty="0"/>
              <a:t>הסביבה </a:t>
            </a:r>
            <a:endParaRPr lang="he-IL" sz="1800" dirty="0" smtClean="0"/>
          </a:p>
          <a:p>
            <a:pPr lvl="1"/>
            <a:r>
              <a:rPr lang="he-IL" sz="1800" b="1" dirty="0" smtClean="0"/>
              <a:t>הטמפרטורה</a:t>
            </a:r>
            <a:r>
              <a:rPr lang="he-IL" sz="1800" dirty="0" smtClean="0"/>
              <a:t> </a:t>
            </a:r>
            <a:r>
              <a:rPr lang="he-IL" sz="1800" dirty="0"/>
              <a:t>של הצמח ושל </a:t>
            </a:r>
            <a:r>
              <a:rPr lang="he-IL" sz="1800" dirty="0" smtClean="0"/>
              <a:t>סביבתו</a:t>
            </a:r>
            <a:endParaRPr lang="he-IL" sz="1800" dirty="0"/>
          </a:p>
        </p:txBody>
      </p:sp>
      <p:sp>
        <p:nvSpPr>
          <p:cNvPr id="2" name="Rectangle 1"/>
          <p:cNvSpPr/>
          <p:nvPr/>
        </p:nvSpPr>
        <p:spPr>
          <a:xfrm>
            <a:off x="771180" y="4535245"/>
            <a:ext cx="7965195" cy="646331"/>
          </a:xfrm>
          <a:prstGeom prst="rect">
            <a:avLst/>
          </a:prstGeom>
        </p:spPr>
        <p:txBody>
          <a:bodyPr wrap="square">
            <a:spAutoFit/>
          </a:bodyPr>
          <a:lstStyle/>
          <a:p>
            <a:r>
              <a:rPr lang="he-IL" dirty="0" smtClean="0"/>
              <a:t>הידעתם? </a:t>
            </a:r>
            <a:r>
              <a:rPr lang="he-IL" dirty="0"/>
              <a:t>שורשי הצמח סופגים חומרי מזון באופן יעיל יותר אם הוא מקיים קשרי הדדיות (סימביוזה) עם מיקרואורגניזמים שונים, כמו למשל פטריות מסויימות (מיקוריזה) </a:t>
            </a:r>
          </a:p>
        </p:txBody>
      </p:sp>
    </p:spTree>
    <p:extLst>
      <p:ext uri="{BB962C8B-B14F-4D97-AF65-F5344CB8AC3E}">
        <p14:creationId xmlns:p14="http://schemas.microsoft.com/office/powerpoint/2010/main" val="6907140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706862" y="512635"/>
            <a:ext cx="2135777" cy="754694"/>
          </a:xfrm>
          <a:prstGeom prst="rect">
            <a:avLst/>
          </a:prstGeom>
        </p:spPr>
        <p:txBody>
          <a:bodyPr wrap="none">
            <a:spAutoFit/>
          </a:bodyPr>
          <a:lstStyle/>
          <a:p>
            <a:pPr lvl="3" rtl="1" fontAlgn="base">
              <a:lnSpc>
                <a:spcPct val="150000"/>
              </a:lnSpc>
              <a:buSzPct val="150000"/>
              <a:buBlip>
                <a:blip r:embed="rId3"/>
              </a:buBlip>
            </a:pPr>
            <a:r>
              <a:rPr lang="he-IL" sz="3200" b="1" dirty="0" smtClean="0">
                <a:solidFill>
                  <a:srgbClr val="026163"/>
                </a:solidFill>
                <a:cs typeface="+mj-cs"/>
              </a:rPr>
              <a:t>חומרי מזון</a:t>
            </a:r>
            <a:endParaRPr lang="he-IL" sz="3200" b="1" dirty="0">
              <a:solidFill>
                <a:srgbClr val="026163"/>
              </a:solidFill>
              <a:cs typeface="+mj-cs"/>
            </a:endParaRPr>
          </a:p>
        </p:txBody>
      </p:sp>
      <p:sp>
        <p:nvSpPr>
          <p:cNvPr id="2048" name="Content Placeholder 2047"/>
          <p:cNvSpPr>
            <a:spLocks noGrp="1"/>
          </p:cNvSpPr>
          <p:nvPr>
            <p:ph idx="1"/>
          </p:nvPr>
        </p:nvSpPr>
        <p:spPr>
          <a:xfrm>
            <a:off x="771181" y="1366093"/>
            <a:ext cx="8091874" cy="3169152"/>
          </a:xfrm>
        </p:spPr>
        <p:txBody>
          <a:bodyPr/>
          <a:lstStyle/>
          <a:p>
            <a:r>
              <a:rPr lang="he-IL" b="1" dirty="0" smtClean="0"/>
              <a:t>מאקרו </a:t>
            </a:r>
            <a:r>
              <a:rPr lang="he-IL" b="1" dirty="0"/>
              <a:t>אלמנטים </a:t>
            </a:r>
            <a:r>
              <a:rPr lang="he-IL" b="1" dirty="0" smtClean="0"/>
              <a:t>–</a:t>
            </a:r>
            <a:r>
              <a:rPr lang="he-IL" dirty="0" smtClean="0"/>
              <a:t>יסודות </a:t>
            </a:r>
            <a:r>
              <a:rPr lang="he-IL" dirty="0"/>
              <a:t>הנדרשים בכמויות גדולות </a:t>
            </a:r>
            <a:r>
              <a:rPr lang="he-IL" dirty="0" smtClean="0"/>
              <a:t>יסודות </a:t>
            </a:r>
            <a:r>
              <a:rPr lang="he-IL" dirty="0"/>
              <a:t>אילו הינם: </a:t>
            </a:r>
            <a:endParaRPr lang="en-US" dirty="0" smtClean="0"/>
          </a:p>
          <a:p>
            <a:pPr lvl="0"/>
            <a:r>
              <a:rPr lang="he-IL" b="1" dirty="0">
                <a:solidFill>
                  <a:prstClr val="black"/>
                </a:solidFill>
              </a:rPr>
              <a:t>חנקן </a:t>
            </a:r>
            <a:r>
              <a:rPr lang="he-IL" dirty="0" smtClean="0">
                <a:solidFill>
                  <a:prstClr val="black"/>
                </a:solidFill>
              </a:rPr>
              <a:t>(</a:t>
            </a:r>
            <a:r>
              <a:rPr lang="en-US" dirty="0" smtClean="0">
                <a:solidFill>
                  <a:prstClr val="black"/>
                </a:solidFill>
              </a:rPr>
              <a:t>N</a:t>
            </a:r>
            <a:r>
              <a:rPr lang="he-IL" dirty="0" smtClean="0">
                <a:solidFill>
                  <a:prstClr val="black"/>
                </a:solidFill>
              </a:rPr>
              <a:t>) </a:t>
            </a:r>
            <a:r>
              <a:rPr lang="he-IL" b="1" dirty="0" smtClean="0">
                <a:solidFill>
                  <a:prstClr val="black"/>
                </a:solidFill>
              </a:rPr>
              <a:t>זרחן </a:t>
            </a:r>
            <a:r>
              <a:rPr lang="en-US" b="1" dirty="0" smtClean="0">
                <a:solidFill>
                  <a:prstClr val="black"/>
                </a:solidFill>
              </a:rPr>
              <a:t>(P)</a:t>
            </a:r>
            <a:r>
              <a:rPr lang="he-IL" b="1" dirty="0" smtClean="0">
                <a:solidFill>
                  <a:prstClr val="black"/>
                </a:solidFill>
              </a:rPr>
              <a:t> ואשלגן </a:t>
            </a:r>
            <a:r>
              <a:rPr lang="en-US" b="1" dirty="0" smtClean="0">
                <a:solidFill>
                  <a:prstClr val="black"/>
                </a:solidFill>
              </a:rPr>
              <a:t>(K)</a:t>
            </a:r>
            <a:r>
              <a:rPr lang="he-IL" b="1" dirty="0" smtClean="0">
                <a:solidFill>
                  <a:prstClr val="black"/>
                </a:solidFill>
              </a:rPr>
              <a:t> </a:t>
            </a:r>
            <a:r>
              <a:rPr lang="he-IL" dirty="0" smtClean="0">
                <a:solidFill>
                  <a:prstClr val="black"/>
                </a:solidFill>
              </a:rPr>
              <a:t>בקיצור </a:t>
            </a:r>
            <a:r>
              <a:rPr lang="he-IL" dirty="0">
                <a:solidFill>
                  <a:prstClr val="black"/>
                </a:solidFill>
              </a:rPr>
              <a:t>הם מכונים </a:t>
            </a:r>
            <a:r>
              <a:rPr lang="en-US" b="1" dirty="0" smtClean="0">
                <a:solidFill>
                  <a:prstClr val="black"/>
                </a:solidFill>
              </a:rPr>
              <a:t>NPK</a:t>
            </a:r>
            <a:r>
              <a:rPr lang="en-US" b="1" dirty="0">
                <a:solidFill>
                  <a:prstClr val="black"/>
                </a:solidFill>
              </a:rPr>
              <a:t> </a:t>
            </a:r>
          </a:p>
          <a:p>
            <a:pPr marL="0" indent="0" fontAlgn="base">
              <a:buNone/>
            </a:pPr>
            <a:endParaRPr lang="en-US" b="1" dirty="0" smtClean="0"/>
          </a:p>
          <a:p>
            <a:pPr marL="0" indent="0">
              <a:buNone/>
            </a:pPr>
            <a:r>
              <a:rPr lang="he-IL" dirty="0" smtClean="0"/>
              <a:t>הידעתם? </a:t>
            </a:r>
          </a:p>
          <a:p>
            <a:pPr marL="0" indent="0">
              <a:buNone/>
            </a:pPr>
            <a:r>
              <a:rPr lang="he-IL" dirty="0" smtClean="0"/>
              <a:t>האטמוספירה </a:t>
            </a:r>
            <a:r>
              <a:rPr lang="he-IL" dirty="0"/>
              <a:t>מכילה 79% חנקן, אך הצמחים אינם יכולים להשתמש בה, ויכולים להשתמש בחנקן רק כשהוא מופיע כמינרל - סוג של מוצק המסיס במים. זה בדומה לכך שאנו זקוקים לברזל, אך אנחנו לא יכולים </a:t>
            </a:r>
            <a:r>
              <a:rPr lang="he-IL" dirty="0" smtClean="0"/>
              <a:t>לבלוע לשם </a:t>
            </a:r>
            <a:r>
              <a:rPr lang="he-IL" dirty="0"/>
              <a:t>כך חלקיקי ברזל, אלא צריכים את הברזל בצורה שגופנו יכול לעכל ולנצל.</a:t>
            </a:r>
          </a:p>
          <a:p>
            <a:pPr marL="0" indent="0">
              <a:buNone/>
            </a:pPr>
            <a:r>
              <a:rPr lang="he-IL" dirty="0" smtClean="0"/>
              <a:t>קטניות (למשל חומוס ואפונה) מקיימות </a:t>
            </a:r>
            <a:r>
              <a:rPr lang="he-IL" dirty="0"/>
              <a:t>קשרי הדדיות עם חיידקים מסויימים המספקים לצמח חנקן </a:t>
            </a:r>
            <a:r>
              <a:rPr lang="he-IL" dirty="0" smtClean="0"/>
              <a:t>מינרלי תמורת </a:t>
            </a:r>
            <a:r>
              <a:rPr lang="he-IL" dirty="0"/>
              <a:t>קבלת גלוקוז </a:t>
            </a:r>
            <a:r>
              <a:rPr lang="he-IL" dirty="0" smtClean="0"/>
              <a:t>מהצמח, ולכן קטניות יכולות לגדול גם עם מעט חנקן סביב שורשיהן.</a:t>
            </a:r>
            <a:endParaRPr lang="he-IL" dirty="0"/>
          </a:p>
          <a:p>
            <a:pPr marL="0" indent="0">
              <a:buNone/>
            </a:pPr>
            <a:endParaRPr lang="he-IL" sz="1800" dirty="0"/>
          </a:p>
        </p:txBody>
      </p:sp>
    </p:spTree>
    <p:extLst>
      <p:ext uri="{BB962C8B-B14F-4D97-AF65-F5344CB8AC3E}">
        <p14:creationId xmlns:p14="http://schemas.microsoft.com/office/powerpoint/2010/main" val="26676282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706862" y="338463"/>
            <a:ext cx="2135777" cy="754694"/>
          </a:xfrm>
          <a:prstGeom prst="rect">
            <a:avLst/>
          </a:prstGeom>
        </p:spPr>
        <p:txBody>
          <a:bodyPr wrap="none">
            <a:spAutoFit/>
          </a:bodyPr>
          <a:lstStyle/>
          <a:p>
            <a:pPr lvl="3" rtl="1" fontAlgn="base">
              <a:lnSpc>
                <a:spcPct val="150000"/>
              </a:lnSpc>
              <a:buSzPct val="150000"/>
              <a:buBlip>
                <a:blip r:embed="rId3"/>
              </a:buBlip>
            </a:pPr>
            <a:r>
              <a:rPr lang="he-IL" sz="3200" b="1" dirty="0" smtClean="0">
                <a:solidFill>
                  <a:srgbClr val="026163"/>
                </a:solidFill>
                <a:cs typeface="+mj-cs"/>
              </a:rPr>
              <a:t>חומרי מזון</a:t>
            </a:r>
            <a:endParaRPr lang="he-IL" sz="3200" b="1" dirty="0">
              <a:solidFill>
                <a:srgbClr val="026163"/>
              </a:solidFill>
              <a:cs typeface="+mj-cs"/>
            </a:endParaRPr>
          </a:p>
        </p:txBody>
      </p:sp>
      <p:sp>
        <p:nvSpPr>
          <p:cNvPr id="2048" name="Content Placeholder 2047"/>
          <p:cNvSpPr>
            <a:spLocks noGrp="1"/>
          </p:cNvSpPr>
          <p:nvPr>
            <p:ph idx="1"/>
          </p:nvPr>
        </p:nvSpPr>
        <p:spPr>
          <a:xfrm>
            <a:off x="836023" y="1093157"/>
            <a:ext cx="8172522" cy="828467"/>
          </a:xfrm>
        </p:spPr>
        <p:txBody>
          <a:bodyPr/>
          <a:lstStyle/>
          <a:p>
            <a:r>
              <a:rPr lang="he-IL" b="1" dirty="0" smtClean="0"/>
              <a:t>מאקרו </a:t>
            </a:r>
            <a:r>
              <a:rPr lang="he-IL" b="1" dirty="0"/>
              <a:t>אלמנטים </a:t>
            </a:r>
            <a:r>
              <a:rPr lang="he-IL" b="1" dirty="0" smtClean="0"/>
              <a:t>–</a:t>
            </a:r>
            <a:r>
              <a:rPr lang="he-IL" dirty="0" smtClean="0"/>
              <a:t>יסודות </a:t>
            </a:r>
            <a:r>
              <a:rPr lang="he-IL" dirty="0"/>
              <a:t>הנדרשים בכמויות גדולות </a:t>
            </a:r>
            <a:r>
              <a:rPr lang="he-IL" dirty="0" smtClean="0"/>
              <a:t>יסודות </a:t>
            </a:r>
            <a:r>
              <a:rPr lang="he-IL" dirty="0"/>
              <a:t>אילו הינם: </a:t>
            </a:r>
            <a:endParaRPr lang="en-US" dirty="0" smtClean="0"/>
          </a:p>
          <a:p>
            <a:pPr lvl="0"/>
            <a:r>
              <a:rPr lang="he-IL" b="1" dirty="0">
                <a:solidFill>
                  <a:prstClr val="black"/>
                </a:solidFill>
              </a:rPr>
              <a:t>חנקן </a:t>
            </a:r>
            <a:r>
              <a:rPr lang="he-IL" dirty="0" smtClean="0">
                <a:solidFill>
                  <a:prstClr val="black"/>
                </a:solidFill>
              </a:rPr>
              <a:t>(</a:t>
            </a:r>
            <a:r>
              <a:rPr lang="en-US" dirty="0" smtClean="0">
                <a:solidFill>
                  <a:prstClr val="black"/>
                </a:solidFill>
              </a:rPr>
              <a:t>N</a:t>
            </a:r>
            <a:r>
              <a:rPr lang="he-IL" dirty="0" smtClean="0">
                <a:solidFill>
                  <a:prstClr val="black"/>
                </a:solidFill>
              </a:rPr>
              <a:t>) </a:t>
            </a:r>
            <a:r>
              <a:rPr lang="he-IL" b="1" dirty="0" smtClean="0">
                <a:solidFill>
                  <a:prstClr val="black"/>
                </a:solidFill>
              </a:rPr>
              <a:t>זרחן </a:t>
            </a:r>
            <a:r>
              <a:rPr lang="en-US" b="1" dirty="0" smtClean="0">
                <a:solidFill>
                  <a:prstClr val="black"/>
                </a:solidFill>
              </a:rPr>
              <a:t>(P)</a:t>
            </a:r>
            <a:r>
              <a:rPr lang="he-IL" b="1" dirty="0" smtClean="0">
                <a:solidFill>
                  <a:prstClr val="black"/>
                </a:solidFill>
              </a:rPr>
              <a:t> ואשלגן </a:t>
            </a:r>
            <a:r>
              <a:rPr lang="en-US" b="1" dirty="0" smtClean="0">
                <a:solidFill>
                  <a:prstClr val="black"/>
                </a:solidFill>
              </a:rPr>
              <a:t>(K)</a:t>
            </a:r>
            <a:r>
              <a:rPr lang="he-IL" b="1" dirty="0" smtClean="0">
                <a:solidFill>
                  <a:prstClr val="black"/>
                </a:solidFill>
              </a:rPr>
              <a:t> </a:t>
            </a:r>
            <a:r>
              <a:rPr lang="he-IL" dirty="0" smtClean="0">
                <a:solidFill>
                  <a:prstClr val="black"/>
                </a:solidFill>
              </a:rPr>
              <a:t>בקיצור </a:t>
            </a:r>
            <a:r>
              <a:rPr lang="he-IL" dirty="0">
                <a:solidFill>
                  <a:prstClr val="black"/>
                </a:solidFill>
              </a:rPr>
              <a:t>הם מכונים </a:t>
            </a:r>
            <a:r>
              <a:rPr lang="en-US" b="1" dirty="0" smtClean="0">
                <a:solidFill>
                  <a:prstClr val="black"/>
                </a:solidFill>
              </a:rPr>
              <a:t>NPK</a:t>
            </a:r>
            <a:r>
              <a:rPr lang="en-US" b="1" dirty="0">
                <a:solidFill>
                  <a:prstClr val="black"/>
                </a:solidFill>
              </a:rPr>
              <a:t> </a:t>
            </a:r>
          </a:p>
          <a:p>
            <a:pPr marL="0" indent="0" fontAlgn="base">
              <a:buNone/>
            </a:pPr>
            <a:endParaRPr lang="en-US" b="1" dirty="0" smtClean="0"/>
          </a:p>
          <a:p>
            <a:pPr marL="0" indent="0">
              <a:buNone/>
            </a:pPr>
            <a:endParaRPr lang="he-IL" sz="1800" dirty="0"/>
          </a:p>
        </p:txBody>
      </p:sp>
      <p:graphicFrame>
        <p:nvGraphicFramePr>
          <p:cNvPr id="3" name="Table 2"/>
          <p:cNvGraphicFramePr>
            <a:graphicFrameLocks noGrp="1"/>
          </p:cNvGraphicFramePr>
          <p:nvPr>
            <p:extLst>
              <p:ext uri="{D42A27DB-BD31-4B8C-83A1-F6EECF244321}">
                <p14:modId xmlns:p14="http://schemas.microsoft.com/office/powerpoint/2010/main" val="3143460859"/>
              </p:ext>
            </p:extLst>
          </p:nvPr>
        </p:nvGraphicFramePr>
        <p:xfrm>
          <a:off x="907126" y="1847851"/>
          <a:ext cx="7898674" cy="3808272"/>
        </p:xfrm>
        <a:graphic>
          <a:graphicData uri="http://schemas.openxmlformats.org/drawingml/2006/table">
            <a:tbl>
              <a:tblPr rtl="1" firstRow="1" bandRow="1">
                <a:tableStyleId>{08FB837D-C827-4EFA-A057-4D05807E0F7C}</a:tableStyleId>
              </a:tblPr>
              <a:tblGrid>
                <a:gridCol w="862148"/>
                <a:gridCol w="1995698"/>
                <a:gridCol w="1724297"/>
                <a:gridCol w="1885042"/>
                <a:gridCol w="1431489"/>
              </a:tblGrid>
              <a:tr h="442503">
                <a:tc>
                  <a:txBody>
                    <a:bodyPr/>
                    <a:lstStyle/>
                    <a:p>
                      <a:pPr rtl="1" eaLnBrk="1" latinLnBrk="0" hangingPunct="1"/>
                      <a:r>
                        <a:rPr lang="he-IL" sz="1600" b="1" kern="1200" dirty="0" smtClean="0">
                          <a:solidFill>
                            <a:schemeClr val="lt1"/>
                          </a:solidFill>
                          <a:effectLst/>
                          <a:latin typeface="+mn-lt"/>
                          <a:ea typeface="+mn-ea"/>
                          <a:cs typeface="+mn-cs"/>
                        </a:rPr>
                        <a:t>המינרל</a:t>
                      </a:r>
                      <a:endParaRPr lang="en-US" sz="1600" dirty="0">
                        <a:effectLst/>
                      </a:endParaRPr>
                    </a:p>
                  </a:txBody>
                  <a:tcPr/>
                </a:tc>
                <a:tc>
                  <a:txBody>
                    <a:bodyPr/>
                    <a:lstStyle/>
                    <a:p>
                      <a:pPr rtl="1" eaLnBrk="1" latinLnBrk="0" hangingPunct="1"/>
                      <a:r>
                        <a:rPr lang="he-IL" sz="1600" dirty="0" smtClean="0">
                          <a:effectLst/>
                        </a:rPr>
                        <a:t>דוגמה</a:t>
                      </a:r>
                      <a:r>
                        <a:rPr lang="he-IL" sz="1600" baseline="0" dirty="0" smtClean="0">
                          <a:effectLst/>
                        </a:rPr>
                        <a:t> לשימוש בצמח</a:t>
                      </a:r>
                      <a:endParaRPr lang="en-US" sz="1600" dirty="0">
                        <a:effectLst/>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600" b="1" kern="1200" dirty="0" smtClean="0">
                          <a:solidFill>
                            <a:schemeClr val="lt1"/>
                          </a:solidFill>
                          <a:effectLst/>
                          <a:latin typeface="+mn-lt"/>
                          <a:ea typeface="+mn-ea"/>
                          <a:cs typeface="+mn-cs"/>
                        </a:rPr>
                        <a:t>מחסור</a:t>
                      </a:r>
                      <a:endParaRPr lang="en-US" sz="1600" dirty="0" smtClean="0">
                        <a:effectLst/>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600" b="1" kern="1200" dirty="0" smtClean="0">
                          <a:solidFill>
                            <a:schemeClr val="lt1"/>
                          </a:solidFill>
                          <a:effectLst/>
                          <a:latin typeface="+mn-lt"/>
                          <a:ea typeface="+mn-ea"/>
                          <a:cs typeface="+mn-cs"/>
                        </a:rPr>
                        <a:t>עודף</a:t>
                      </a:r>
                      <a:endParaRPr lang="en-US" sz="1600" dirty="0" smtClean="0">
                        <a:effectLst/>
                      </a:endParaRPr>
                    </a:p>
                  </a:txBody>
                  <a:tcPr/>
                </a:tc>
                <a:tc>
                  <a:txBody>
                    <a:bodyPr/>
                    <a:lstStyle/>
                    <a:p>
                      <a:pPr rtl="1" eaLnBrk="1" latinLnBrk="0" hangingPunct="1"/>
                      <a:r>
                        <a:rPr lang="he-IL" sz="1600" dirty="0" smtClean="0">
                          <a:effectLst/>
                        </a:rPr>
                        <a:t>תנאי ספיגה</a:t>
                      </a:r>
                      <a:endParaRPr lang="en-US" sz="1600" dirty="0">
                        <a:effectLst/>
                      </a:endParaRPr>
                    </a:p>
                  </a:txBody>
                  <a:tcPr/>
                </a:tc>
              </a:tr>
              <a:tr h="914917">
                <a:tc>
                  <a:txBody>
                    <a:bodyPr/>
                    <a:lstStyle/>
                    <a:p>
                      <a:pPr rtl="1"/>
                      <a:r>
                        <a:rPr lang="he-IL" sz="1400" b="1" dirty="0" smtClean="0"/>
                        <a:t>חנקן</a:t>
                      </a:r>
                    </a:p>
                    <a:p>
                      <a:pPr rtl="1"/>
                      <a:r>
                        <a:rPr lang="en-US" sz="1400" dirty="0" smtClean="0"/>
                        <a:t>N</a:t>
                      </a:r>
                      <a:endParaRPr lang="en-US" sz="1400" dirty="0"/>
                    </a:p>
                  </a:txBody>
                  <a:tcPr>
                    <a:solidFill>
                      <a:schemeClr val="bg1">
                        <a:lumMod val="85000"/>
                        <a:alpha val="40000"/>
                      </a:schemeClr>
                    </a:solidFill>
                  </a:tcPr>
                </a:tc>
                <a:tc>
                  <a:txBody>
                    <a:bodyPr/>
                    <a:lstStyle/>
                    <a:p>
                      <a:pPr rtl="1"/>
                      <a:r>
                        <a:rPr lang="he-IL" sz="1400" dirty="0" smtClean="0"/>
                        <a:t>ייצור</a:t>
                      </a:r>
                      <a:r>
                        <a:rPr lang="he-IL" sz="1400" baseline="0" dirty="0" smtClean="0"/>
                        <a:t> </a:t>
                      </a:r>
                      <a:r>
                        <a:rPr lang="he-IL" sz="1400" b="1" baseline="0" dirty="0" smtClean="0"/>
                        <a:t>כלורופיל</a:t>
                      </a:r>
                      <a:r>
                        <a:rPr lang="he-IL" sz="1400" baseline="0" dirty="0" smtClean="0"/>
                        <a:t> וחלבונים. </a:t>
                      </a:r>
                    </a:p>
                    <a:p>
                      <a:pPr rtl="1"/>
                      <a:endParaRPr lang="en-US" sz="1400" dirty="0"/>
                    </a:p>
                  </a:txBody>
                  <a:tcPr>
                    <a:solidFill>
                      <a:schemeClr val="bg1">
                        <a:lumMod val="85000"/>
                        <a:alpha val="40000"/>
                      </a:scheme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aseline="0" dirty="0" smtClean="0"/>
                        <a:t>עלים עליונים </a:t>
                      </a:r>
                      <a:r>
                        <a:rPr lang="he-IL" sz="1400" b="1" baseline="0" dirty="0" smtClean="0"/>
                        <a:t>חיוורים</a:t>
                      </a:r>
                      <a:r>
                        <a:rPr lang="he-IL" sz="1400" baseline="0" dirty="0" smtClean="0"/>
                        <a:t>, ועלים תחתונים נבולים.</a:t>
                      </a:r>
                      <a:endParaRPr lang="en-US" sz="1400" dirty="0" smtClean="0"/>
                    </a:p>
                  </a:txBody>
                  <a:tcPr>
                    <a:solidFill>
                      <a:schemeClr val="bg1">
                        <a:lumMod val="85000"/>
                        <a:alpha val="40000"/>
                      </a:schemeClr>
                    </a:solidFill>
                  </a:tcPr>
                </a:tc>
                <a:tc>
                  <a:txBody>
                    <a:bodyPr/>
                    <a:lstStyle/>
                    <a:p>
                      <a:pPr rtl="1"/>
                      <a:r>
                        <a:rPr lang="he-IL" sz="1400" baseline="0" dirty="0" smtClean="0"/>
                        <a:t>צמח גבוה עם גבעול דק מדי ועלים ירוקים כהים. </a:t>
                      </a:r>
                    </a:p>
                  </a:txBody>
                  <a:tcPr>
                    <a:solidFill>
                      <a:schemeClr val="bg1">
                        <a:lumMod val="85000"/>
                        <a:alpha val="40000"/>
                      </a:schemeClr>
                    </a:solidFill>
                  </a:tcPr>
                </a:tc>
                <a:tc>
                  <a:txBody>
                    <a:bodyPr/>
                    <a:lstStyle/>
                    <a:p>
                      <a:pPr rtl="1"/>
                      <a:r>
                        <a:rPr lang="he-IL" sz="1400" dirty="0" smtClean="0"/>
                        <a:t>חומציות</a:t>
                      </a:r>
                      <a:r>
                        <a:rPr lang="en-US" sz="1400" dirty="0" smtClean="0"/>
                        <a:t>:</a:t>
                      </a:r>
                    </a:p>
                    <a:p>
                      <a:pPr rtl="1"/>
                      <a:r>
                        <a:rPr lang="he-IL" sz="1400" dirty="0" smtClean="0"/>
                        <a:t> 6-8 </a:t>
                      </a:r>
                      <a:r>
                        <a:rPr lang="en-US" sz="1400" dirty="0" smtClean="0"/>
                        <a:t>pH</a:t>
                      </a:r>
                      <a:r>
                        <a:rPr lang="he-IL" sz="1400" dirty="0" smtClean="0"/>
                        <a:t> באדמה</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dirty="0" smtClean="0"/>
                        <a:t> 5-7 </a:t>
                      </a:r>
                      <a:r>
                        <a:rPr lang="en-US" sz="1400" dirty="0" smtClean="0"/>
                        <a:t>pH</a:t>
                      </a:r>
                      <a:r>
                        <a:rPr lang="he-IL" sz="1400" dirty="0" smtClean="0"/>
                        <a:t> במים</a:t>
                      </a:r>
                    </a:p>
                    <a:p>
                      <a:pPr rtl="1"/>
                      <a:endParaRPr lang="en-US" sz="1400" dirty="0"/>
                    </a:p>
                  </a:txBody>
                  <a:tcPr>
                    <a:solidFill>
                      <a:schemeClr val="bg1">
                        <a:lumMod val="85000"/>
                        <a:alpha val="40000"/>
                      </a:schemeClr>
                    </a:solidFill>
                  </a:tcPr>
                </a:tc>
              </a:tr>
              <a:tr h="877932">
                <a:tc>
                  <a:txBody>
                    <a:bodyPr/>
                    <a:lstStyle/>
                    <a:p>
                      <a:pPr rtl="1"/>
                      <a:r>
                        <a:rPr lang="he-IL" sz="1400" b="1" dirty="0" smtClean="0"/>
                        <a:t>זרחן</a:t>
                      </a:r>
                    </a:p>
                    <a:p>
                      <a:pPr rtl="1"/>
                      <a:r>
                        <a:rPr lang="en-US" sz="1400" dirty="0" smtClean="0"/>
                        <a:t>P</a:t>
                      </a:r>
                      <a:endParaRPr lang="en-US" sz="1400" dirty="0"/>
                    </a:p>
                  </a:txBody>
                  <a:tcPr>
                    <a:solidFill>
                      <a:schemeClr val="bg1">
                        <a:lumMod val="85000"/>
                      </a:schemeClr>
                    </a:solidFill>
                  </a:tcPr>
                </a:tc>
                <a:tc>
                  <a:txBody>
                    <a:bodyPr/>
                    <a:lstStyle/>
                    <a:p>
                      <a:pPr rtl="1"/>
                      <a:r>
                        <a:rPr lang="he-IL" sz="1400" dirty="0" smtClean="0"/>
                        <a:t>קרומי התאים, </a:t>
                      </a:r>
                      <a:r>
                        <a:rPr lang="he-IL" sz="1400" b="1" dirty="0" smtClean="0"/>
                        <a:t>בהעברת האנרגיה</a:t>
                      </a:r>
                      <a:r>
                        <a:rPr lang="he-IL" sz="1400" dirty="0" smtClean="0"/>
                        <a:t> בתוך התאים</a:t>
                      </a:r>
                      <a:endParaRPr lang="en-US" sz="1400" dirty="0"/>
                    </a:p>
                  </a:txBody>
                  <a:tcPr>
                    <a:solidFill>
                      <a:schemeClr val="bg1">
                        <a:lumMod val="85000"/>
                      </a:schemeClr>
                    </a:solidFill>
                  </a:tcPr>
                </a:tc>
                <a:tc>
                  <a:txBody>
                    <a:bodyPr/>
                    <a:lstStyle/>
                    <a:p>
                      <a:pPr marL="0" algn="r" rtl="1" eaLnBrk="1" latinLnBrk="0" hangingPunct="1">
                        <a:spcBef>
                          <a:spcPts val="0"/>
                        </a:spcBef>
                        <a:spcAft>
                          <a:spcPts val="0"/>
                        </a:spcAft>
                      </a:pPr>
                      <a:r>
                        <a:rPr lang="he-IL" sz="1400" b="1" kern="1200" dirty="0" smtClean="0">
                          <a:solidFill>
                            <a:srgbClr val="000000"/>
                          </a:solidFill>
                          <a:effectLst/>
                          <a:latin typeface="Calibri" panose="020F0502020204030204" pitchFamily="34" charset="0"/>
                          <a:ea typeface="+mn-ea"/>
                          <a:cs typeface="Arial" panose="020B0604020202020204" pitchFamily="34" charset="0"/>
                        </a:rPr>
                        <a:t>התפתחות איטית של הצמח</a:t>
                      </a:r>
                      <a:r>
                        <a:rPr lang="he-IL" sz="1400" kern="1200" dirty="0" smtClean="0">
                          <a:solidFill>
                            <a:srgbClr val="000000"/>
                          </a:solidFill>
                          <a:effectLst/>
                          <a:latin typeface="Calibri" panose="020F0502020204030204" pitchFamily="34" charset="0"/>
                          <a:ea typeface="+mn-ea"/>
                          <a:cs typeface="Arial" panose="020B0604020202020204" pitchFamily="34" charset="0"/>
                        </a:rPr>
                        <a:t>, כתמי צבע על העלים</a:t>
                      </a:r>
                      <a:endParaRPr lang="en-US" sz="1400" dirty="0" smtClean="0">
                        <a:effectLst/>
                      </a:endParaRPr>
                    </a:p>
                  </a:txBody>
                  <a:tcPr>
                    <a:solidFill>
                      <a:schemeClr val="bg1">
                        <a:lumMod val="85000"/>
                      </a:schemeClr>
                    </a:solidFill>
                  </a:tcPr>
                </a:tc>
                <a:tc>
                  <a:txBody>
                    <a:bodyPr/>
                    <a:lstStyle/>
                    <a:p>
                      <a:pPr marL="0" marR="0" indent="0" algn="r" rtl="1" eaLnBrk="1" fontAlgn="auto" latinLnBrk="0" hangingPunct="1">
                        <a:spcBef>
                          <a:spcPts val="0"/>
                        </a:spcBef>
                        <a:spcAft>
                          <a:spcPts val="0"/>
                        </a:spcAft>
                      </a:pPr>
                      <a:r>
                        <a:rPr lang="he-IL" sz="1400" kern="1200" dirty="0" smtClean="0">
                          <a:solidFill>
                            <a:srgbClr val="000000"/>
                          </a:solidFill>
                          <a:effectLst/>
                          <a:latin typeface="Calibri" panose="020F0502020204030204" pitchFamily="34" charset="0"/>
                          <a:ea typeface="+mn-ea"/>
                          <a:cs typeface="Arial" panose="020B0604020202020204" pitchFamily="34" charset="0"/>
                        </a:rPr>
                        <a:t>דיכוי בספיגה של מינרלים אחרים</a:t>
                      </a:r>
                      <a:endParaRPr lang="en-US" sz="1400" dirty="0" smtClean="0">
                        <a:effectLst/>
                      </a:endParaRPr>
                    </a:p>
                  </a:txBody>
                  <a:tcPr>
                    <a:solidFill>
                      <a:schemeClr val="bg1">
                        <a:lumMod val="85000"/>
                      </a:schemeClr>
                    </a:solidFill>
                  </a:tcPr>
                </a:tc>
                <a:tc>
                  <a:txBody>
                    <a:bodyPr/>
                    <a:lstStyle/>
                    <a:p>
                      <a:pPr rtl="1"/>
                      <a:r>
                        <a:rPr lang="he-IL" sz="1400" dirty="0" smtClean="0"/>
                        <a:t>אין</a:t>
                      </a:r>
                      <a:r>
                        <a:rPr lang="he-IL" sz="1400" baseline="0" dirty="0" smtClean="0"/>
                        <a:t> תנאים מיוחדים</a:t>
                      </a:r>
                      <a:endParaRPr lang="en-US" sz="1400" dirty="0"/>
                    </a:p>
                  </a:txBody>
                  <a:tcPr>
                    <a:solidFill>
                      <a:schemeClr val="bg1">
                        <a:lumMod val="85000"/>
                      </a:schemeClr>
                    </a:solidFill>
                  </a:tcPr>
                </a:tc>
              </a:tr>
              <a:tr h="1542957">
                <a:tc>
                  <a:txBody>
                    <a:bodyPr/>
                    <a:lstStyle/>
                    <a:p>
                      <a:pPr rtl="1"/>
                      <a:r>
                        <a:rPr lang="he-IL" sz="1400" b="1" dirty="0" smtClean="0"/>
                        <a:t>אשלגן</a:t>
                      </a:r>
                    </a:p>
                    <a:p>
                      <a:pPr rtl="1"/>
                      <a:r>
                        <a:rPr lang="en-US" sz="1400" dirty="0" smtClean="0"/>
                        <a:t>K</a:t>
                      </a:r>
                      <a:endParaRPr lang="en-US" sz="1400" dirty="0"/>
                    </a:p>
                  </a:txBody>
                  <a:tcPr>
                    <a:solidFill>
                      <a:srgbClr val="BFD4B5"/>
                    </a:solidFill>
                  </a:tcPr>
                </a:tc>
                <a:tc>
                  <a:txBody>
                    <a:bodyPr/>
                    <a:lstStyle/>
                    <a:p>
                      <a:pPr rtl="1"/>
                      <a:r>
                        <a:rPr lang="he-IL" sz="1400" dirty="0" smtClean="0"/>
                        <a:t>פתיחת הפיוניות, </a:t>
                      </a:r>
                      <a:r>
                        <a:rPr lang="he-IL" sz="1400" b="1" dirty="0" smtClean="0"/>
                        <a:t>תהליכי העברת סוכרים בתוך הצמח</a:t>
                      </a:r>
                      <a:r>
                        <a:rPr lang="he-IL" sz="1400" dirty="0" smtClean="0"/>
                        <a:t>, זירוז של תהליכים כימיים בצמח, יצירת חלבונים ועמילנים בצמח</a:t>
                      </a:r>
                      <a:endParaRPr lang="en-US" sz="1400" dirty="0"/>
                    </a:p>
                  </a:txBody>
                  <a:tcPr>
                    <a:solidFill>
                      <a:srgbClr val="BFD4B5"/>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kern="1200" dirty="0" smtClean="0">
                          <a:solidFill>
                            <a:srgbClr val="000000"/>
                          </a:solidFill>
                          <a:effectLst/>
                          <a:latin typeface="Calibri" panose="020F0502020204030204" pitchFamily="34" charset="0"/>
                          <a:ea typeface="+mn-ea"/>
                          <a:cs typeface="Arial" panose="020B0604020202020204" pitchFamily="34" charset="0"/>
                        </a:rPr>
                        <a:t>עיכוב בהתפתחות הפרחים והפירות, </a:t>
                      </a:r>
                      <a:r>
                        <a:rPr lang="he-IL" sz="1400" b="1" kern="1200" dirty="0" smtClean="0">
                          <a:solidFill>
                            <a:srgbClr val="000000"/>
                          </a:solidFill>
                          <a:effectLst/>
                          <a:latin typeface="Calibri" panose="020F0502020204030204" pitchFamily="34" charset="0"/>
                          <a:ea typeface="+mn-ea"/>
                          <a:cs typeface="Arial" panose="020B0604020202020204" pitchFamily="34" charset="0"/>
                        </a:rPr>
                        <a:t>פירות לא מתוקים</a:t>
                      </a:r>
                      <a:r>
                        <a:rPr lang="he-IL" sz="1400" kern="1200" dirty="0" smtClean="0">
                          <a:solidFill>
                            <a:srgbClr val="000000"/>
                          </a:solidFill>
                          <a:effectLst/>
                          <a:latin typeface="Calibri" panose="020F0502020204030204" pitchFamily="34" charset="0"/>
                          <a:ea typeface="+mn-ea"/>
                          <a:cs typeface="Arial" panose="020B0604020202020204" pitchFamily="34" charset="0"/>
                        </a:rPr>
                        <a:t>. </a:t>
                      </a:r>
                      <a:endParaRPr lang="en-US" sz="1400" kern="1200" dirty="0" smtClean="0">
                        <a:solidFill>
                          <a:srgbClr val="000000"/>
                        </a:solidFill>
                        <a:effectLst/>
                        <a:latin typeface="Calibri" panose="020F0502020204030204" pitchFamily="34" charset="0"/>
                        <a:ea typeface="+mn-ea"/>
                        <a:cs typeface="Arial" panose="020B0604020202020204" pitchFamily="34" charset="0"/>
                      </a:endParaRPr>
                    </a:p>
                    <a:p>
                      <a:pPr rtl="1"/>
                      <a:r>
                        <a:rPr lang="he-IL" sz="1400" kern="1200" dirty="0" smtClean="0">
                          <a:solidFill>
                            <a:srgbClr val="000000"/>
                          </a:solidFill>
                          <a:effectLst/>
                          <a:latin typeface="Calibri" panose="020F0502020204030204" pitchFamily="34" charset="0"/>
                          <a:ea typeface="+mn-ea"/>
                          <a:cs typeface="Arial" panose="020B0604020202020204" pitchFamily="34" charset="0"/>
                        </a:rPr>
                        <a:t>שולי עלים צהובים וכתמים מתים בשטח העלה. </a:t>
                      </a:r>
                      <a:endParaRPr lang="en-US" sz="1400" kern="1200" dirty="0">
                        <a:solidFill>
                          <a:srgbClr val="000000"/>
                        </a:solidFill>
                        <a:effectLst/>
                        <a:latin typeface="Calibri" panose="020F0502020204030204" pitchFamily="34" charset="0"/>
                        <a:ea typeface="+mn-ea"/>
                        <a:cs typeface="Arial" panose="020B0604020202020204" pitchFamily="34" charset="0"/>
                      </a:endParaRPr>
                    </a:p>
                  </a:txBody>
                  <a:tcPr>
                    <a:solidFill>
                      <a:srgbClr val="BFD4B5"/>
                    </a:solidFill>
                  </a:tcPr>
                </a:tc>
                <a:tc>
                  <a:txBody>
                    <a:bodyPr/>
                    <a:lstStyle/>
                    <a:p>
                      <a:pPr rtl="1"/>
                      <a:r>
                        <a:rPr lang="he-IL" sz="1400" kern="1200" dirty="0" smtClean="0">
                          <a:solidFill>
                            <a:srgbClr val="000000"/>
                          </a:solidFill>
                          <a:effectLst/>
                          <a:latin typeface="Calibri" panose="020F0502020204030204" pitchFamily="34" charset="0"/>
                          <a:ea typeface="+mn-ea"/>
                          <a:cs typeface="Arial" panose="020B0604020202020204" pitchFamily="34" charset="0"/>
                        </a:rPr>
                        <a:t>דיכוי בספיגה</a:t>
                      </a:r>
                      <a:r>
                        <a:rPr lang="he-IL" sz="1400" kern="1200" baseline="0" dirty="0" smtClean="0">
                          <a:solidFill>
                            <a:srgbClr val="000000"/>
                          </a:solidFill>
                          <a:effectLst/>
                          <a:latin typeface="Calibri" panose="020F0502020204030204" pitchFamily="34" charset="0"/>
                          <a:ea typeface="+mn-ea"/>
                          <a:cs typeface="Arial" panose="020B0604020202020204" pitchFamily="34" charset="0"/>
                        </a:rPr>
                        <a:t> של</a:t>
                      </a:r>
                      <a:r>
                        <a:rPr lang="he-IL" sz="1400" kern="1200" dirty="0" smtClean="0">
                          <a:solidFill>
                            <a:srgbClr val="000000"/>
                          </a:solidFill>
                          <a:effectLst/>
                          <a:latin typeface="Calibri" panose="020F0502020204030204" pitchFamily="34" charset="0"/>
                          <a:ea typeface="+mn-ea"/>
                          <a:cs typeface="Arial" panose="020B0604020202020204" pitchFamily="34" charset="0"/>
                        </a:rPr>
                        <a:t> מיקרו-מינרלים.</a:t>
                      </a:r>
                      <a:r>
                        <a:rPr lang="he-IL" sz="1400" kern="1200" baseline="0" dirty="0" smtClean="0">
                          <a:solidFill>
                            <a:srgbClr val="000000"/>
                          </a:solidFill>
                          <a:effectLst/>
                          <a:latin typeface="Calibri" panose="020F0502020204030204" pitchFamily="34" charset="0"/>
                          <a:ea typeface="+mn-ea"/>
                          <a:cs typeface="Arial" panose="020B0604020202020204" pitchFamily="34" charset="0"/>
                        </a:rPr>
                        <a:t> </a:t>
                      </a:r>
                    </a:p>
                    <a:p>
                      <a:pPr rtl="1"/>
                      <a:r>
                        <a:rPr lang="he-IL" sz="1400" kern="1200" dirty="0" smtClean="0">
                          <a:solidFill>
                            <a:srgbClr val="000000"/>
                          </a:solidFill>
                          <a:effectLst/>
                          <a:latin typeface="Calibri" panose="020F0502020204030204" pitchFamily="34" charset="0"/>
                          <a:ea typeface="+mn-ea"/>
                          <a:cs typeface="Arial" panose="020B0604020202020204" pitchFamily="34" charset="0"/>
                        </a:rPr>
                        <a:t>צבע צהוב/לבן על צינורות ההובלה בעלים.</a:t>
                      </a:r>
                      <a:endParaRPr lang="en-US" sz="1400" dirty="0"/>
                    </a:p>
                  </a:txBody>
                  <a:tcPr>
                    <a:solidFill>
                      <a:srgbClr val="BFD4B5"/>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dirty="0" smtClean="0"/>
                        <a:t>חומציות</a:t>
                      </a:r>
                      <a:r>
                        <a:rPr lang="en-US" sz="1400" dirty="0" smtClean="0"/>
                        <a:t>:</a:t>
                      </a:r>
                    </a:p>
                    <a:p>
                      <a:pPr marL="0" marR="0" lvl="0" indent="0" algn="r" defTabSz="914400" rtl="1"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pH 6-7</a:t>
                      </a:r>
                      <a:r>
                        <a:rPr lang="he-IL" sz="1400" kern="1200" dirty="0" smtClean="0">
                          <a:solidFill>
                            <a:schemeClr val="dk1"/>
                          </a:solidFill>
                          <a:latin typeface="+mn-lt"/>
                          <a:ea typeface="+mn-ea"/>
                          <a:cs typeface="+mn-cs"/>
                        </a:rPr>
                        <a:t> באדמה </a:t>
                      </a:r>
                    </a:p>
                    <a:p>
                      <a:pPr marL="0" marR="0" lvl="0" indent="0" algn="r" defTabSz="914400" rtl="1"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pH 5-6</a:t>
                      </a:r>
                      <a:r>
                        <a:rPr lang="he-IL" sz="1400" kern="1200" dirty="0" smtClean="0">
                          <a:solidFill>
                            <a:schemeClr val="dk1"/>
                          </a:solidFill>
                          <a:latin typeface="+mn-lt"/>
                          <a:ea typeface="+mn-ea"/>
                          <a:cs typeface="+mn-cs"/>
                        </a:rPr>
                        <a:t> במים </a:t>
                      </a:r>
                      <a:endParaRPr lang="en-US" sz="1400" kern="1200" dirty="0">
                        <a:solidFill>
                          <a:schemeClr val="dk1"/>
                        </a:solidFill>
                        <a:latin typeface="+mn-lt"/>
                        <a:ea typeface="+mn-ea"/>
                        <a:cs typeface="+mn-cs"/>
                      </a:endParaRPr>
                    </a:p>
                  </a:txBody>
                  <a:tcPr>
                    <a:solidFill>
                      <a:srgbClr val="BFD4B5"/>
                    </a:solidFill>
                  </a:tcPr>
                </a:tc>
              </a:tr>
            </a:tbl>
          </a:graphicData>
        </a:graphic>
      </p:graphicFrame>
    </p:spTree>
    <p:extLst>
      <p:ext uri="{BB962C8B-B14F-4D97-AF65-F5344CB8AC3E}">
        <p14:creationId xmlns:p14="http://schemas.microsoft.com/office/powerpoint/2010/main" val="23562461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706862" y="512635"/>
            <a:ext cx="2135777" cy="754694"/>
          </a:xfrm>
          <a:prstGeom prst="rect">
            <a:avLst/>
          </a:prstGeom>
        </p:spPr>
        <p:txBody>
          <a:bodyPr wrap="none">
            <a:spAutoFit/>
          </a:bodyPr>
          <a:lstStyle/>
          <a:p>
            <a:pPr lvl="3" rtl="1" fontAlgn="base">
              <a:lnSpc>
                <a:spcPct val="150000"/>
              </a:lnSpc>
              <a:buSzPct val="150000"/>
              <a:buBlip>
                <a:blip r:embed="rId3"/>
              </a:buBlip>
            </a:pPr>
            <a:r>
              <a:rPr lang="he-IL" sz="3200" b="1" dirty="0" smtClean="0">
                <a:solidFill>
                  <a:srgbClr val="026163"/>
                </a:solidFill>
                <a:cs typeface="+mj-cs"/>
              </a:rPr>
              <a:t>חומרי מזון</a:t>
            </a:r>
            <a:endParaRPr lang="he-IL" sz="3200" b="1" dirty="0">
              <a:solidFill>
                <a:srgbClr val="026163"/>
              </a:solidFill>
              <a:cs typeface="+mj-cs"/>
            </a:endParaRPr>
          </a:p>
        </p:txBody>
      </p:sp>
      <p:sp>
        <p:nvSpPr>
          <p:cNvPr id="2048" name="Content Placeholder 2047"/>
          <p:cNvSpPr>
            <a:spLocks noGrp="1"/>
          </p:cNvSpPr>
          <p:nvPr>
            <p:ph idx="1"/>
          </p:nvPr>
        </p:nvSpPr>
        <p:spPr>
          <a:xfrm>
            <a:off x="771181" y="1366093"/>
            <a:ext cx="8091874" cy="3169152"/>
          </a:xfrm>
        </p:spPr>
        <p:txBody>
          <a:bodyPr/>
          <a:lstStyle/>
          <a:p>
            <a:pPr marL="0" indent="0">
              <a:buNone/>
            </a:pPr>
            <a:r>
              <a:rPr lang="he-IL" dirty="0" smtClean="0"/>
              <a:t>מיקרו אלמנטים – </a:t>
            </a:r>
          </a:p>
          <a:p>
            <a:pPr marL="0" indent="0">
              <a:buNone/>
            </a:pPr>
            <a:r>
              <a:rPr lang="he-IL" dirty="0" smtClean="0"/>
              <a:t>חומרים שנצרכים בכמות קטנה, בדומה לויטמינים ומינרלים שאנו זקוקים להם. </a:t>
            </a:r>
          </a:p>
          <a:p>
            <a:pPr marL="0" indent="0">
              <a:buNone/>
            </a:pPr>
            <a:r>
              <a:rPr lang="he-IL" dirty="0" smtClean="0"/>
              <a:t>מינרלים </a:t>
            </a:r>
            <a:r>
              <a:rPr lang="he-IL" dirty="0"/>
              <a:t>ומתכות </a:t>
            </a:r>
            <a:r>
              <a:rPr lang="he-IL" dirty="0" smtClean="0"/>
              <a:t>אלה חשובים, וחיוניים לתהליכים בצמח, למשל לנשימה תאית.</a:t>
            </a:r>
          </a:p>
          <a:p>
            <a:pPr marL="0" indent="0">
              <a:buNone/>
            </a:pPr>
            <a:r>
              <a:rPr lang="he-IL" dirty="0" smtClean="0"/>
              <a:t>דוגמה ליסודות אלה:</a:t>
            </a:r>
          </a:p>
          <a:p>
            <a:pPr marL="0" indent="0">
              <a:buNone/>
            </a:pPr>
            <a:r>
              <a:rPr lang="he-IL" dirty="0" smtClean="0"/>
              <a:t>אבץ נחושת, מנגן, ברזל, מוליבדן, בורון, כלור. </a:t>
            </a:r>
          </a:p>
          <a:p>
            <a:pPr marL="0" indent="0">
              <a:buNone/>
            </a:pPr>
            <a:endParaRPr lang="he-IL" sz="1800" dirty="0"/>
          </a:p>
        </p:txBody>
      </p:sp>
    </p:spTree>
    <p:extLst>
      <p:ext uri="{BB962C8B-B14F-4D97-AF65-F5344CB8AC3E}">
        <p14:creationId xmlns:p14="http://schemas.microsoft.com/office/powerpoint/2010/main" val="18241646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706862" y="512635"/>
            <a:ext cx="2135777" cy="754694"/>
          </a:xfrm>
          <a:prstGeom prst="rect">
            <a:avLst/>
          </a:prstGeom>
        </p:spPr>
        <p:txBody>
          <a:bodyPr wrap="none">
            <a:spAutoFit/>
          </a:bodyPr>
          <a:lstStyle/>
          <a:p>
            <a:pPr lvl="3" rtl="1" fontAlgn="base">
              <a:lnSpc>
                <a:spcPct val="150000"/>
              </a:lnSpc>
              <a:buSzPct val="150000"/>
              <a:buBlip>
                <a:blip r:embed="rId3"/>
              </a:buBlip>
            </a:pPr>
            <a:r>
              <a:rPr lang="he-IL" sz="3200" b="1" dirty="0" smtClean="0">
                <a:solidFill>
                  <a:srgbClr val="026163"/>
                </a:solidFill>
                <a:cs typeface="+mj-cs"/>
              </a:rPr>
              <a:t>חומרי מזון</a:t>
            </a:r>
            <a:endParaRPr lang="he-IL" sz="3200" b="1" dirty="0">
              <a:solidFill>
                <a:srgbClr val="026163"/>
              </a:solidFill>
              <a:cs typeface="+mj-cs"/>
            </a:endParaRPr>
          </a:p>
        </p:txBody>
      </p:sp>
      <p:sp>
        <p:nvSpPr>
          <p:cNvPr id="2048" name="Content Placeholder 2047"/>
          <p:cNvSpPr>
            <a:spLocks noGrp="1"/>
          </p:cNvSpPr>
          <p:nvPr>
            <p:ph idx="1"/>
          </p:nvPr>
        </p:nvSpPr>
        <p:spPr>
          <a:xfrm>
            <a:off x="771181" y="1366093"/>
            <a:ext cx="8091874" cy="3169152"/>
          </a:xfrm>
        </p:spPr>
        <p:txBody>
          <a:bodyPr/>
          <a:lstStyle/>
          <a:p>
            <a:pPr marL="0" indent="0">
              <a:buNone/>
            </a:pPr>
            <a:r>
              <a:rPr lang="he-IL" dirty="0" smtClean="0"/>
              <a:t>אספקת מזון לצמח:</a:t>
            </a:r>
          </a:p>
          <a:p>
            <a:pPr>
              <a:lnSpc>
                <a:spcPct val="150000"/>
              </a:lnSpc>
            </a:pPr>
            <a:r>
              <a:rPr lang="he-IL" dirty="0" smtClean="0"/>
              <a:t>כדי </a:t>
            </a:r>
            <a:r>
              <a:rPr lang="he-IL" dirty="0"/>
              <a:t>להשיג ייבול </a:t>
            </a:r>
            <a:r>
              <a:rPr lang="he-IL" dirty="0" smtClean="0"/>
              <a:t>מקסימלי גידולים חקלאיים זקוקים </a:t>
            </a:r>
            <a:r>
              <a:rPr lang="he-IL" b="1" dirty="0" smtClean="0"/>
              <a:t>לכמות גדולה מאד של נוטריינטים </a:t>
            </a:r>
            <a:r>
              <a:rPr lang="he-IL" dirty="0" smtClean="0"/>
              <a:t>לעומת צמחי בר. לכן מוסיפים </a:t>
            </a:r>
            <a:r>
              <a:rPr lang="he-IL" dirty="0"/>
              <a:t>דשן למצע הגידול. </a:t>
            </a:r>
            <a:endParaRPr lang="he-IL" dirty="0" smtClean="0"/>
          </a:p>
          <a:p>
            <a:pPr marL="457200" lvl="1" indent="0">
              <a:lnSpc>
                <a:spcPct val="150000"/>
              </a:lnSpc>
              <a:buNone/>
            </a:pPr>
            <a:r>
              <a:rPr lang="he-IL" sz="1800" dirty="0" smtClean="0"/>
              <a:t>הדשנים יכולים להכיל כמויות שונות של חומרי מזון שונים, ומסומנים לפי כמות המאקרו-נוטריינטים:   </a:t>
            </a:r>
            <a:r>
              <a:rPr lang="en-US" sz="1800" b="1" dirty="0" smtClean="0"/>
              <a:t>N:P:K</a:t>
            </a:r>
            <a:r>
              <a:rPr lang="he-IL" sz="1800" b="1" dirty="0" smtClean="0"/>
              <a:t>   - אשלגן:זרחן:חנקן       </a:t>
            </a:r>
          </a:p>
          <a:p>
            <a:pPr marL="457200" lvl="1" indent="0">
              <a:lnSpc>
                <a:spcPct val="150000"/>
              </a:lnSpc>
              <a:buNone/>
            </a:pPr>
            <a:r>
              <a:rPr lang="he-IL" sz="1800" dirty="0" smtClean="0"/>
              <a:t>למשל הסימון </a:t>
            </a:r>
            <a:r>
              <a:rPr lang="he-IL" dirty="0" smtClean="0"/>
              <a:t>20:10:15</a:t>
            </a:r>
            <a:r>
              <a:rPr lang="he-IL" sz="1800" dirty="0" smtClean="0"/>
              <a:t> מייצג דשן המכיל: </a:t>
            </a:r>
            <a:r>
              <a:rPr lang="he-IL" dirty="0" smtClean="0"/>
              <a:t>20%</a:t>
            </a:r>
            <a:r>
              <a:rPr lang="he-IL" sz="1800" dirty="0" smtClean="0"/>
              <a:t> חנקן,</a:t>
            </a:r>
            <a:r>
              <a:rPr lang="en-US" sz="1800" dirty="0" smtClean="0"/>
              <a:t>10% </a:t>
            </a:r>
            <a:r>
              <a:rPr lang="he-IL" sz="1800" dirty="0" smtClean="0"/>
              <a:t> זרחן</a:t>
            </a:r>
            <a:r>
              <a:rPr lang="en-US" sz="1800" dirty="0" smtClean="0"/>
              <a:t> </a:t>
            </a:r>
            <a:r>
              <a:rPr lang="he-IL" sz="1800" dirty="0" smtClean="0"/>
              <a:t>ו-</a:t>
            </a:r>
            <a:r>
              <a:rPr lang="he-IL" dirty="0" smtClean="0"/>
              <a:t>15% </a:t>
            </a:r>
            <a:r>
              <a:rPr lang="he-IL" sz="1800" dirty="0" smtClean="0"/>
              <a:t>אשלגן</a:t>
            </a:r>
            <a:r>
              <a:rPr lang="en-US" sz="1800" dirty="0" smtClean="0"/>
              <a:t> </a:t>
            </a:r>
          </a:p>
          <a:p>
            <a:pPr>
              <a:lnSpc>
                <a:spcPct val="150000"/>
              </a:lnSpc>
            </a:pPr>
            <a:r>
              <a:rPr lang="he-IL" dirty="0" smtClean="0"/>
              <a:t>כשמספקים את הדשן כתמיסה במים, ניתן להעריך את הריכוז של התמיסה בעזרת מדידת המוליכות שלה</a:t>
            </a:r>
          </a:p>
          <a:p>
            <a:pPr marL="0" indent="0">
              <a:lnSpc>
                <a:spcPct val="150000"/>
              </a:lnSpc>
              <a:buNone/>
            </a:pPr>
            <a:r>
              <a:rPr lang="he-IL" dirty="0" smtClean="0"/>
              <a:t>רמת </a:t>
            </a:r>
            <a:r>
              <a:rPr lang="he-IL" dirty="0"/>
              <a:t>המוליכות החשמלית </a:t>
            </a:r>
            <a:r>
              <a:rPr lang="he-IL" dirty="0" smtClean="0"/>
              <a:t>       ברמת </a:t>
            </a:r>
            <a:r>
              <a:rPr lang="he-IL" dirty="0"/>
              <a:t>המליחות של התמיסה </a:t>
            </a:r>
            <a:r>
              <a:rPr lang="he-IL" dirty="0" smtClean="0"/>
              <a:t>       בכמות הדשן שבה</a:t>
            </a:r>
            <a:r>
              <a:rPr lang="he-IL" dirty="0"/>
              <a:t/>
            </a:r>
            <a:br>
              <a:rPr lang="he-IL" dirty="0"/>
            </a:br>
            <a:endParaRPr lang="he-IL" sz="1800" dirty="0"/>
          </a:p>
        </p:txBody>
      </p:sp>
      <p:sp>
        <p:nvSpPr>
          <p:cNvPr id="3" name="Rectangle 2"/>
          <p:cNvSpPr/>
          <p:nvPr/>
        </p:nvSpPr>
        <p:spPr>
          <a:xfrm>
            <a:off x="6052457" y="5369224"/>
            <a:ext cx="524503" cy="276999"/>
          </a:xfrm>
          <a:prstGeom prst="rect">
            <a:avLst/>
          </a:prstGeom>
        </p:spPr>
        <p:txBody>
          <a:bodyPr wrap="none">
            <a:spAutoFit/>
          </a:bodyPr>
          <a:lstStyle/>
          <a:p>
            <a:r>
              <a:rPr lang="he-IL" sz="1200" dirty="0"/>
              <a:t>תלויה</a:t>
            </a:r>
            <a:endParaRPr lang="en-US" sz="1200" dirty="0"/>
          </a:p>
        </p:txBody>
      </p:sp>
      <p:sp>
        <p:nvSpPr>
          <p:cNvPr id="6" name="Left-Right Arrow 5"/>
          <p:cNvSpPr/>
          <p:nvPr/>
        </p:nvSpPr>
        <p:spPr>
          <a:xfrm>
            <a:off x="6122125" y="5207726"/>
            <a:ext cx="391885" cy="161498"/>
          </a:xfrm>
          <a:prstGeom prst="lef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9" name="Left-Right Arrow 8"/>
          <p:cNvSpPr/>
          <p:nvPr/>
        </p:nvSpPr>
        <p:spPr>
          <a:xfrm>
            <a:off x="3078479" y="5207726"/>
            <a:ext cx="391885" cy="161498"/>
          </a:xfrm>
          <a:prstGeom prst="lef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0" name="Rectangle 9"/>
          <p:cNvSpPr/>
          <p:nvPr/>
        </p:nvSpPr>
        <p:spPr>
          <a:xfrm>
            <a:off x="3012169" y="5394454"/>
            <a:ext cx="524503" cy="276999"/>
          </a:xfrm>
          <a:prstGeom prst="rect">
            <a:avLst/>
          </a:prstGeom>
        </p:spPr>
        <p:txBody>
          <a:bodyPr wrap="none">
            <a:spAutoFit/>
          </a:bodyPr>
          <a:lstStyle/>
          <a:p>
            <a:r>
              <a:rPr lang="he-IL" sz="1200" dirty="0"/>
              <a:t>תלויה</a:t>
            </a:r>
            <a:endParaRPr lang="en-US" sz="1200" dirty="0"/>
          </a:p>
        </p:txBody>
      </p:sp>
    </p:spTree>
    <p:extLst>
      <p:ext uri="{BB962C8B-B14F-4D97-AF65-F5344CB8AC3E}">
        <p14:creationId xmlns:p14="http://schemas.microsoft.com/office/powerpoint/2010/main" val="18133121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795436" y="466519"/>
            <a:ext cx="4620015" cy="754694"/>
          </a:xfrm>
          <a:prstGeom prst="rect">
            <a:avLst/>
          </a:prstGeom>
        </p:spPr>
        <p:txBody>
          <a:bodyPr wrap="square">
            <a:spAutoFit/>
          </a:bodyPr>
          <a:lstStyle/>
          <a:p>
            <a:pPr marL="1828800" indent="-457200" fontAlgn="base">
              <a:lnSpc>
                <a:spcPct val="150000"/>
              </a:lnSpc>
              <a:buSzPct val="150000"/>
              <a:buBlip>
                <a:blip r:embed="rId3"/>
              </a:buBlip>
            </a:pPr>
            <a:r>
              <a:rPr lang="he-IL" kern="1200" dirty="0">
                <a:solidFill>
                  <a:srgbClr val="056163"/>
                </a:solidFill>
                <a:latin typeface="+mn-lt"/>
                <a:ea typeface="+mn-ea"/>
                <a:cs typeface="+mj-cs"/>
              </a:rPr>
              <a:t>מקום עיגון</a:t>
            </a:r>
          </a:p>
        </p:txBody>
      </p:sp>
      <p:sp>
        <p:nvSpPr>
          <p:cNvPr id="2048" name="Content Placeholder 2047"/>
          <p:cNvSpPr>
            <a:spLocks noGrp="1"/>
          </p:cNvSpPr>
          <p:nvPr>
            <p:ph idx="1"/>
          </p:nvPr>
        </p:nvSpPr>
        <p:spPr>
          <a:xfrm>
            <a:off x="771181" y="1366093"/>
            <a:ext cx="8091874" cy="3169152"/>
          </a:xfrm>
        </p:spPr>
        <p:txBody>
          <a:bodyPr/>
          <a:lstStyle/>
          <a:p>
            <a:r>
              <a:rPr lang="he-IL" dirty="0"/>
              <a:t>השורש מעגן את הצמח, לרוב לקרקע רכה. </a:t>
            </a:r>
            <a:endParaRPr lang="he-IL" dirty="0" smtClean="0"/>
          </a:p>
          <a:p>
            <a:r>
              <a:rPr lang="he-IL" dirty="0" smtClean="0"/>
              <a:t>הצמח </a:t>
            </a:r>
            <a:r>
              <a:rPr lang="he-IL" dirty="0"/>
              <a:t>זקוק לעיגון </a:t>
            </a:r>
            <a:r>
              <a:rPr lang="he-IL" dirty="0" smtClean="0"/>
              <a:t>כדי:</a:t>
            </a:r>
          </a:p>
          <a:p>
            <a:pPr lvl="1"/>
            <a:r>
              <a:rPr lang="he-IL" dirty="0" smtClean="0"/>
              <a:t> </a:t>
            </a:r>
            <a:r>
              <a:rPr lang="he-IL" dirty="0"/>
              <a:t>להישאר במקום ולגדל שורשים כך שיגיעו למקורות מזון ומים באדמה. </a:t>
            </a:r>
            <a:endParaRPr lang="he-IL" dirty="0" smtClean="0"/>
          </a:p>
          <a:p>
            <a:pPr lvl="1"/>
            <a:r>
              <a:rPr lang="he-IL" dirty="0" smtClean="0"/>
              <a:t>להישאר זקוף כדי לקבל מקסימום אור מהשמש.</a:t>
            </a:r>
          </a:p>
          <a:p>
            <a:pPr marL="457200" lvl="1" indent="0">
              <a:buNone/>
            </a:pPr>
            <a:endParaRPr lang="he-IL" dirty="0"/>
          </a:p>
          <a:p>
            <a:pPr marL="228600" lvl="1">
              <a:spcBef>
                <a:spcPts val="1000"/>
              </a:spcBef>
            </a:pPr>
            <a:r>
              <a:rPr lang="he-IL" sz="1800" dirty="0"/>
              <a:t>אם האדמה רכה מדי או לא מספיק עמוקה, הצמח עלול ליפול ברוח או אם יגדל גבוה מדי.</a:t>
            </a:r>
          </a:p>
          <a:p>
            <a:pPr marL="228600" lvl="1">
              <a:spcBef>
                <a:spcPts val="1000"/>
              </a:spcBef>
            </a:pPr>
            <a:r>
              <a:rPr lang="he-IL" sz="1800" dirty="0"/>
              <a:t>אם האדמה קשה מדי, הצמח עלול לא להצליח להחדיר את השורשים פנימה, ולא יהיה מעוגן.</a:t>
            </a:r>
            <a:r>
              <a:rPr lang="he-IL" dirty="0"/>
              <a:t> </a:t>
            </a:r>
          </a:p>
          <a:p>
            <a:pPr marL="0" indent="0">
              <a:buNone/>
            </a:pPr>
            <a:r>
              <a:rPr lang="he-IL" dirty="0"/>
              <a:t/>
            </a:r>
            <a:br>
              <a:rPr lang="he-IL" dirty="0"/>
            </a:br>
            <a:endParaRPr lang="he-IL" sz="1800" dirty="0"/>
          </a:p>
        </p:txBody>
      </p:sp>
    </p:spTree>
    <p:extLst>
      <p:ext uri="{BB962C8B-B14F-4D97-AF65-F5344CB8AC3E}">
        <p14:creationId xmlns:p14="http://schemas.microsoft.com/office/powerpoint/2010/main" val="13595890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65402" y="466519"/>
            <a:ext cx="4620015" cy="754694"/>
          </a:xfrm>
          <a:prstGeom prst="rect">
            <a:avLst/>
          </a:prstGeom>
        </p:spPr>
        <p:txBody>
          <a:bodyPr wrap="square">
            <a:spAutoFit/>
          </a:bodyPr>
          <a:lstStyle/>
          <a:p>
            <a:pPr marL="2286000" lvl="5" indent="-457200" algn="r" rtl="1" fontAlgn="base">
              <a:lnSpc>
                <a:spcPct val="150000"/>
              </a:lnSpc>
              <a:buSzPct val="150000"/>
              <a:buBlip>
                <a:blip r:embed="rId3"/>
              </a:buBlip>
            </a:pPr>
            <a:r>
              <a:rPr lang="he-IL" sz="3200" b="1" kern="1200" dirty="0">
                <a:solidFill>
                  <a:srgbClr val="056163"/>
                </a:solidFill>
                <a:latin typeface="+mn-lt"/>
                <a:ea typeface="+mn-ea"/>
                <a:cs typeface="+mj-cs"/>
              </a:rPr>
              <a:t>הגנה ממזיקים</a:t>
            </a:r>
          </a:p>
        </p:txBody>
      </p:sp>
      <p:sp>
        <p:nvSpPr>
          <p:cNvPr id="2048" name="Content Placeholder 2047"/>
          <p:cNvSpPr>
            <a:spLocks noGrp="1"/>
          </p:cNvSpPr>
          <p:nvPr>
            <p:ph idx="1"/>
          </p:nvPr>
        </p:nvSpPr>
        <p:spPr>
          <a:xfrm>
            <a:off x="771181" y="1366093"/>
            <a:ext cx="8091874" cy="3169152"/>
          </a:xfrm>
        </p:spPr>
        <p:txBody>
          <a:bodyPr/>
          <a:lstStyle/>
          <a:p>
            <a:pPr marL="0" indent="0">
              <a:buNone/>
            </a:pPr>
            <a:r>
              <a:rPr lang="he-IL" dirty="0"/>
              <a:t>צמחים נפגעים </a:t>
            </a:r>
            <a:r>
              <a:rPr lang="he-IL" dirty="0" smtClean="0"/>
              <a:t>מיצורים חיים רבים, </a:t>
            </a:r>
            <a:r>
              <a:rPr lang="he-IL" dirty="0"/>
              <a:t>התוקפים את הצמח או אוכלים חלקים ממנו</a:t>
            </a:r>
            <a:r>
              <a:rPr lang="he-IL" dirty="0" smtClean="0"/>
              <a:t>.</a:t>
            </a:r>
            <a:r>
              <a:rPr lang="he-IL" dirty="0"/>
              <a:t> </a:t>
            </a:r>
          </a:p>
          <a:p>
            <a:pPr fontAlgn="base"/>
            <a:r>
              <a:rPr lang="he-IL" b="1" dirty="0" smtClean="0"/>
              <a:t>מזיקים –</a:t>
            </a:r>
            <a:r>
              <a:rPr lang="he-IL" dirty="0" smtClean="0"/>
              <a:t>בעלי </a:t>
            </a:r>
            <a:r>
              <a:rPr lang="he-IL" dirty="0"/>
              <a:t>חיים שפוגעים בצמחים בעיקר ע"י אכילה מחלקי הצמח השונים. לדוגמה, </a:t>
            </a:r>
            <a:r>
              <a:rPr lang="he-IL" dirty="0" smtClean="0"/>
              <a:t>מכרסמים, ציפורים </a:t>
            </a:r>
            <a:r>
              <a:rPr lang="he-IL" dirty="0"/>
              <a:t>וחרקים שאוכלים את הצמח או מוצצים את נוזלי הצמח. </a:t>
            </a:r>
          </a:p>
          <a:p>
            <a:pPr fontAlgn="base"/>
            <a:r>
              <a:rPr lang="he-IL" b="1" dirty="0"/>
              <a:t>מחוללי מחלות צמחים </a:t>
            </a:r>
            <a:r>
              <a:rPr lang="he-IL" b="1" dirty="0" smtClean="0"/>
              <a:t>–</a:t>
            </a:r>
            <a:r>
              <a:rPr lang="he-IL" dirty="0" smtClean="0"/>
              <a:t>מיקרואורגניזמים </a:t>
            </a:r>
            <a:r>
              <a:rPr lang="he-IL" dirty="0"/>
              <a:t>– דוגמת חיידקים ופטריות, וגם וירוסים. גורמים אלה מביאים להרס הצמח ו/או הקטנת היבול. </a:t>
            </a:r>
          </a:p>
          <a:p>
            <a:pPr fontAlgn="base"/>
            <a:r>
              <a:rPr lang="he-IL" b="1" dirty="0"/>
              <a:t>עשבים שוטים </a:t>
            </a:r>
            <a:r>
              <a:rPr lang="he-IL" b="1" dirty="0" smtClean="0"/>
              <a:t>–</a:t>
            </a:r>
            <a:r>
              <a:rPr lang="he-IL" dirty="0" smtClean="0"/>
              <a:t>צמחי </a:t>
            </a:r>
            <a:r>
              <a:rPr lang="he-IL" dirty="0"/>
              <a:t>בר בעיקר, שקצב גידולם מהיר הרבה יותר מזה של צמחי תרבות. העשבים השוטים מנצלים טוב יותר את משאבי הקרקע, </a:t>
            </a:r>
            <a:r>
              <a:rPr lang="he-IL" dirty="0" smtClean="0"/>
              <a:t>ולא משאירים מספיק נוטריינטים ומים כדי לספק יבול טוב. </a:t>
            </a:r>
            <a:endParaRPr lang="he-IL" dirty="0"/>
          </a:p>
          <a:p>
            <a:pPr marL="0" indent="0">
              <a:buNone/>
            </a:pPr>
            <a:r>
              <a:rPr lang="he-IL" dirty="0"/>
              <a:t/>
            </a:r>
            <a:br>
              <a:rPr lang="he-IL" dirty="0"/>
            </a:br>
            <a:endParaRPr lang="he-IL" sz="1800" dirty="0"/>
          </a:p>
        </p:txBody>
      </p:sp>
      <p:sp>
        <p:nvSpPr>
          <p:cNvPr id="2" name="Rectangle 1"/>
          <p:cNvSpPr/>
          <p:nvPr/>
        </p:nvSpPr>
        <p:spPr>
          <a:xfrm>
            <a:off x="579593" y="4291405"/>
            <a:ext cx="8207355" cy="1200329"/>
          </a:xfrm>
          <a:prstGeom prst="rect">
            <a:avLst/>
          </a:prstGeom>
        </p:spPr>
        <p:txBody>
          <a:bodyPr wrap="square">
            <a:spAutoFit/>
          </a:bodyPr>
          <a:lstStyle/>
          <a:p>
            <a:r>
              <a:rPr lang="he-IL" dirty="0" smtClean="0">
                <a:solidFill>
                  <a:srgbClr val="000000"/>
                </a:solidFill>
                <a:latin typeface="Arial" panose="020B0604020202020204" pitchFamily="34" charset="0"/>
              </a:rPr>
              <a:t>הידעתם? </a:t>
            </a:r>
            <a:r>
              <a:rPr lang="he-IL" dirty="0">
                <a:solidFill>
                  <a:srgbClr val="000000"/>
                </a:solidFill>
                <a:latin typeface="Arial" panose="020B0604020202020204" pitchFamily="34" charset="0"/>
              </a:rPr>
              <a:t>גם לצמחים יש </a:t>
            </a:r>
            <a:r>
              <a:rPr lang="he-IL" dirty="0" smtClean="0">
                <a:solidFill>
                  <a:srgbClr val="000000"/>
                </a:solidFill>
                <a:latin typeface="Arial" panose="020B0604020202020204" pitchFamily="34" charset="0"/>
              </a:rPr>
              <a:t>מגיפות, כולל </a:t>
            </a:r>
            <a:r>
              <a:rPr lang="he-IL" dirty="0">
                <a:solidFill>
                  <a:srgbClr val="000000"/>
                </a:solidFill>
                <a:latin typeface="Arial" panose="020B0604020202020204" pitchFamily="34" charset="0"/>
              </a:rPr>
              <a:t>מגיפות של </a:t>
            </a:r>
            <a:r>
              <a:rPr lang="he-IL" dirty="0" smtClean="0">
                <a:solidFill>
                  <a:srgbClr val="000000"/>
                </a:solidFill>
                <a:latin typeface="Arial" panose="020B0604020202020204" pitchFamily="34" charset="0"/>
              </a:rPr>
              <a:t>וירוסים.</a:t>
            </a:r>
          </a:p>
          <a:p>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בישראל לפני כמה שנים תקף את העגבניות וירוס צהבון האמיר שגרם לחלק העליון של צמח העגבניה להצהיב, </a:t>
            </a:r>
            <a:r>
              <a:rPr lang="he-IL" dirty="0" smtClean="0">
                <a:solidFill>
                  <a:srgbClr val="000000"/>
                </a:solidFill>
                <a:latin typeface="Arial" panose="020B0604020202020204" pitchFamily="34" charset="0"/>
              </a:rPr>
              <a:t>ולכן הצמח הפסיק </a:t>
            </a:r>
            <a:r>
              <a:rPr lang="he-IL" dirty="0">
                <a:solidFill>
                  <a:srgbClr val="000000"/>
                </a:solidFill>
                <a:latin typeface="Arial" panose="020B0604020202020204" pitchFamily="34" charset="0"/>
              </a:rPr>
              <a:t>לגדול, והיבול נפגע מאד. כתוצאה מכך עלו מחירי העגבניות בארץ.</a:t>
            </a:r>
            <a:endParaRPr lang="en-US" dirty="0"/>
          </a:p>
        </p:txBody>
      </p:sp>
    </p:spTree>
    <p:extLst>
      <p:ext uri="{BB962C8B-B14F-4D97-AF65-F5344CB8AC3E}">
        <p14:creationId xmlns:p14="http://schemas.microsoft.com/office/powerpoint/2010/main" val="37764683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126377" y="409604"/>
            <a:ext cx="5834743" cy="754694"/>
          </a:xfrm>
          <a:prstGeom prst="rect">
            <a:avLst/>
          </a:prstGeom>
        </p:spPr>
        <p:txBody>
          <a:bodyPr wrap="square">
            <a:spAutoFit/>
          </a:bodyPr>
          <a:lstStyle/>
          <a:p>
            <a:pPr lvl="6" rtl="1" fontAlgn="base">
              <a:lnSpc>
                <a:spcPct val="150000"/>
              </a:lnSpc>
              <a:buSzPct val="150000"/>
              <a:buBlip>
                <a:blip r:embed="rId3"/>
              </a:buBlip>
            </a:pPr>
            <a:r>
              <a:rPr lang="he-IL" sz="3200" b="1" dirty="0" smtClean="0">
                <a:solidFill>
                  <a:srgbClr val="026163"/>
                </a:solidFill>
                <a:cs typeface="+mj-cs"/>
              </a:rPr>
              <a:t>טמפרטורה מתאימה</a:t>
            </a:r>
            <a:endParaRPr lang="he-IL" sz="3200" b="1" dirty="0">
              <a:solidFill>
                <a:srgbClr val="026163"/>
              </a:solidFill>
              <a:cs typeface="+mj-cs"/>
            </a:endParaRPr>
          </a:p>
        </p:txBody>
      </p:sp>
      <p:sp>
        <p:nvSpPr>
          <p:cNvPr id="3" name="Rectangle 2"/>
          <p:cNvSpPr/>
          <p:nvPr/>
        </p:nvSpPr>
        <p:spPr>
          <a:xfrm>
            <a:off x="851499" y="1346978"/>
            <a:ext cx="7809318" cy="3693319"/>
          </a:xfrm>
          <a:prstGeom prst="rect">
            <a:avLst/>
          </a:prstGeom>
        </p:spPr>
        <p:txBody>
          <a:bodyPr wrap="square">
            <a:spAutoFit/>
          </a:bodyPr>
          <a:lstStyle/>
          <a:p>
            <a:r>
              <a:rPr lang="he-IL" dirty="0">
                <a:solidFill>
                  <a:srgbClr val="000000"/>
                </a:solidFill>
                <a:latin typeface="Arial" panose="020B0604020202020204" pitchFamily="34" charset="0"/>
              </a:rPr>
              <a:t>צמחים מתבססים על תהליכים ביולוגים מבוססי מים, לכן הם רגישים לטמפרטורות קיצוניות כמו כל יצור חי. </a:t>
            </a:r>
            <a:endParaRPr lang="he-IL" dirty="0" smtClean="0">
              <a:solidFill>
                <a:srgbClr val="000000"/>
              </a:solidFill>
              <a:latin typeface="Arial" panose="020B0604020202020204" pitchFamily="34" charset="0"/>
            </a:endParaRPr>
          </a:p>
          <a:p>
            <a:r>
              <a:rPr lang="he-IL" dirty="0" smtClean="0"/>
              <a:t>לצמחים </a:t>
            </a:r>
            <a:r>
              <a:rPr lang="he-IL" dirty="0"/>
              <a:t>יש יכולת כלשהי להשפיע על הטמפרטורה שלהם, כמו למשל קירור על ידי דיות, או כיוון העלים לשמש או הסתרתם כדי להקטין חשיפה לשמש. אך יכולות אלה כמובן אינן שוות ערך ליכולת וויסות הטמפרטורה של בעלי חיים בעלי דם חם. </a:t>
            </a:r>
            <a:endParaRPr lang="he-IL" dirty="0" smtClean="0"/>
          </a:p>
          <a:p>
            <a:endParaRPr lang="he-IL" dirty="0" smtClean="0"/>
          </a:p>
          <a:p>
            <a:r>
              <a:rPr lang="he-IL" b="1" dirty="0" smtClean="0"/>
              <a:t>השפעת טמפרטורות קיצוניות</a:t>
            </a:r>
            <a:r>
              <a:rPr lang="he-IL" dirty="0" smtClean="0"/>
              <a:t>:</a:t>
            </a:r>
          </a:p>
          <a:p>
            <a:pPr marL="285750" indent="-285750">
              <a:buFont typeface="Arial" panose="020B0604020202020204" pitchFamily="34" charset="0"/>
              <a:buChar char="•"/>
            </a:pPr>
            <a:r>
              <a:rPr lang="he-IL" dirty="0"/>
              <a:t>מתחת לטמפרטורת הקפיאה, המים בתוך הצמחים עלולים לקפוא </a:t>
            </a:r>
            <a:r>
              <a:rPr lang="he-IL" dirty="0" smtClean="0"/>
              <a:t>והקרח יקרע את </a:t>
            </a:r>
            <a:r>
              <a:rPr lang="he-IL" dirty="0"/>
              <a:t>רקמות הצמח</a:t>
            </a:r>
          </a:p>
          <a:p>
            <a:pPr marL="285750" indent="-285750">
              <a:buFont typeface="Arial" panose="020B0604020202020204" pitchFamily="34" charset="0"/>
              <a:buChar char="•"/>
            </a:pPr>
            <a:r>
              <a:rPr lang="he-IL" dirty="0"/>
              <a:t>מעל ל-42 מעלות צלזיוס, התהליכים הכימיים עלולים להשתבש, והצמח ימות ממכת חום. </a:t>
            </a:r>
          </a:p>
          <a:p>
            <a:endParaRPr lang="he-IL" dirty="0"/>
          </a:p>
          <a:p>
            <a:endParaRPr lang="en-US" dirty="0"/>
          </a:p>
        </p:txBody>
      </p:sp>
    </p:spTree>
    <p:extLst>
      <p:ext uri="{BB962C8B-B14F-4D97-AF65-F5344CB8AC3E}">
        <p14:creationId xmlns:p14="http://schemas.microsoft.com/office/powerpoint/2010/main" val="39048390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126377" y="409604"/>
            <a:ext cx="5834743" cy="754694"/>
          </a:xfrm>
          <a:prstGeom prst="rect">
            <a:avLst/>
          </a:prstGeom>
        </p:spPr>
        <p:txBody>
          <a:bodyPr wrap="square">
            <a:spAutoFit/>
          </a:bodyPr>
          <a:lstStyle/>
          <a:p>
            <a:pPr lvl="6" rtl="1" fontAlgn="base">
              <a:lnSpc>
                <a:spcPct val="150000"/>
              </a:lnSpc>
              <a:buSzPct val="150000"/>
              <a:buBlip>
                <a:blip r:embed="rId3"/>
              </a:buBlip>
            </a:pPr>
            <a:r>
              <a:rPr lang="he-IL" sz="3200" b="1" dirty="0" smtClean="0">
                <a:solidFill>
                  <a:srgbClr val="026163"/>
                </a:solidFill>
                <a:cs typeface="+mj-cs"/>
              </a:rPr>
              <a:t>טמפרטורה מתאימה</a:t>
            </a:r>
            <a:endParaRPr lang="he-IL" sz="3200" b="1" dirty="0">
              <a:solidFill>
                <a:srgbClr val="026163"/>
              </a:solidFill>
              <a:cs typeface="+mj-cs"/>
            </a:endParaRPr>
          </a:p>
        </p:txBody>
      </p:sp>
      <p:sp>
        <p:nvSpPr>
          <p:cNvPr id="2048" name="Content Placeholder 2047"/>
          <p:cNvSpPr>
            <a:spLocks noGrp="1"/>
          </p:cNvSpPr>
          <p:nvPr>
            <p:ph idx="1"/>
          </p:nvPr>
        </p:nvSpPr>
        <p:spPr>
          <a:xfrm>
            <a:off x="600891" y="1226755"/>
            <a:ext cx="8175077" cy="3005611"/>
          </a:xfrm>
        </p:spPr>
        <p:txBody>
          <a:bodyPr/>
          <a:lstStyle/>
          <a:p>
            <a:pPr marL="0" indent="0">
              <a:buNone/>
            </a:pPr>
            <a:r>
              <a:rPr lang="he-IL" dirty="0"/>
              <a:t>לצמחים שונים יש צרכים שונים מבחינת טווחי הטמפרטורה.</a:t>
            </a:r>
            <a:endParaRPr lang="he-IL" dirty="0" smtClean="0"/>
          </a:p>
          <a:p>
            <a:pPr marL="0" indent="0">
              <a:buNone/>
            </a:pPr>
            <a:r>
              <a:rPr lang="he-IL" dirty="0" smtClean="0"/>
              <a:t>הצמחים </a:t>
            </a:r>
            <a:r>
              <a:rPr lang="he-IL" dirty="0"/>
              <a:t>מגיבים באופן חזק לטמפרטורת הסביבה שלהם, גם בטווח הקצר וגם בטווח הארוך:</a:t>
            </a:r>
          </a:p>
          <a:p>
            <a:r>
              <a:rPr lang="he-IL" b="1" dirty="0"/>
              <a:t>טמפרטורות נמוכות</a:t>
            </a:r>
            <a:r>
              <a:rPr lang="he-IL" dirty="0"/>
              <a:t> יגרמו לצמח להפחית פוטוסינתזה, להפסיק לגדול, ולצבור סוכרים. זה יגרום מצד אחד לצמחים קטנים ולמעט פירות, אך מצד שני הפירות יהיו מתוקים. </a:t>
            </a:r>
          </a:p>
          <a:p>
            <a:r>
              <a:rPr lang="he-IL" b="1" dirty="0"/>
              <a:t>טמפרטורות גבוהות</a:t>
            </a:r>
            <a:r>
              <a:rPr lang="he-IL" dirty="0"/>
              <a:t> מדי יגרמו לצמח להגביר תהליכים, אך הוא עלול להגביר את הנשימה יותר מאשר את הפוטוסינתזה, ובכך לנצל את מאגרי הסוכר. למשל חסה שתגדל בתנאים כאלה תהיה מרה. </a:t>
            </a:r>
          </a:p>
          <a:p>
            <a:pPr marL="0" indent="0">
              <a:buNone/>
            </a:pPr>
            <a:r>
              <a:rPr lang="he-IL" dirty="0"/>
              <a:t>בנוסף, צמחים רבים משתמשים בטמפרטורה שסביבם </a:t>
            </a:r>
            <a:r>
              <a:rPr lang="he-IL" b="1" dirty="0"/>
              <a:t>כ"מתג הפעלה</a:t>
            </a:r>
            <a:r>
              <a:rPr lang="he-IL" dirty="0"/>
              <a:t>" בשלבים שונים במחזור החיים שלהם - פרצי גדילה, פריחה, יצירת פרי. </a:t>
            </a:r>
            <a:endParaRPr lang="he-IL" dirty="0" smtClean="0"/>
          </a:p>
          <a:p>
            <a:pPr marL="0" indent="0">
              <a:buNone/>
            </a:pPr>
            <a:endParaRPr lang="he-IL" dirty="0"/>
          </a:p>
        </p:txBody>
      </p:sp>
      <p:sp>
        <p:nvSpPr>
          <p:cNvPr id="4" name="Rectangle 3"/>
          <p:cNvSpPr/>
          <p:nvPr/>
        </p:nvSpPr>
        <p:spPr>
          <a:xfrm>
            <a:off x="600891" y="4459853"/>
            <a:ext cx="8175076" cy="1200329"/>
          </a:xfrm>
          <a:prstGeom prst="rect">
            <a:avLst/>
          </a:prstGeom>
        </p:spPr>
        <p:txBody>
          <a:bodyPr wrap="square">
            <a:spAutoFit/>
          </a:bodyPr>
          <a:lstStyle/>
          <a:p>
            <a:r>
              <a:rPr lang="he-IL" dirty="0"/>
              <a:t>הידעתם? פקעות של צמחים רבים צריכות להיות חשופות לקור (0.5-5 מעלות) מספר ימים כדי שהצמחים יצמחו ויפרחו; גם עצים נשירים רבים, כמו למשל דובדבנים ותפוחים, </a:t>
            </a:r>
            <a:r>
              <a:rPr lang="he-IL" dirty="0" smtClean="0"/>
              <a:t>לא ייצרו פרחים ללא מכת קור, ולא יתנו פרי. </a:t>
            </a:r>
            <a:r>
              <a:rPr lang="he-IL" dirty="0"/>
              <a:t>מצד שני, צמח העגבניה לרוב לא יצמיח פירות אם הטמפרטורות נמוכות מדי. </a:t>
            </a:r>
          </a:p>
        </p:txBody>
      </p:sp>
      <p:sp>
        <p:nvSpPr>
          <p:cNvPr id="5" name="TextBox 4"/>
          <p:cNvSpPr txBox="1"/>
          <p:nvPr/>
        </p:nvSpPr>
        <p:spPr>
          <a:xfrm>
            <a:off x="3526971" y="6000206"/>
            <a:ext cx="2386148" cy="369332"/>
          </a:xfrm>
          <a:prstGeom prst="rect">
            <a:avLst/>
          </a:prstGeom>
          <a:noFill/>
        </p:spPr>
        <p:txBody>
          <a:bodyPr wrap="square" rtlCol="0">
            <a:spAutoFit/>
          </a:bodyPr>
          <a:lstStyle/>
          <a:p>
            <a:r>
              <a:rPr lang="he-IL" dirty="0" smtClean="0">
                <a:hlinkClick r:id="rId4" action="ppaction://hlinksldjump"/>
              </a:rPr>
              <a:t>לחזרה לתכנון המשחק</a:t>
            </a:r>
            <a:endParaRPr lang="en-US" dirty="0"/>
          </a:p>
        </p:txBody>
      </p:sp>
    </p:spTree>
    <p:extLst>
      <p:ext uri="{BB962C8B-B14F-4D97-AF65-F5344CB8AC3E}">
        <p14:creationId xmlns:p14="http://schemas.microsoft.com/office/powerpoint/2010/main" val="11626721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887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1961" y="1066800"/>
            <a:ext cx="8128000" cy="4470279"/>
          </a:xfrm>
        </p:spPr>
        <p:txBody>
          <a:bodyPr/>
          <a:lstStyle/>
          <a:p>
            <a:pPr marL="0" indent="0">
              <a:buNone/>
            </a:pPr>
            <a:r>
              <a:rPr lang="he-IL" dirty="0"/>
              <a:t>צמחים הם </a:t>
            </a:r>
            <a:r>
              <a:rPr lang="he-IL" b="1" dirty="0"/>
              <a:t>יצורים חיים</a:t>
            </a:r>
            <a:r>
              <a:rPr lang="he-IL" dirty="0"/>
              <a:t>, ומתקיימים בהם כל מאפייני החיים</a:t>
            </a:r>
          </a:p>
          <a:p>
            <a:pPr marL="0" indent="0">
              <a:buNone/>
            </a:pPr>
            <a:r>
              <a:rPr lang="he-IL" dirty="0"/>
              <a:t>האם זיהיתם </a:t>
            </a:r>
            <a:r>
              <a:rPr lang="he-IL" dirty="0" smtClean="0"/>
              <a:t>את המאפיינים האלה</a:t>
            </a:r>
            <a:r>
              <a:rPr lang="en-US" dirty="0" smtClean="0"/>
              <a:t> </a:t>
            </a:r>
            <a:r>
              <a:rPr lang="he-IL" dirty="0"/>
              <a:t>בסרט?</a:t>
            </a:r>
          </a:p>
          <a:p>
            <a:pPr marL="0" indent="0">
              <a:buNone/>
            </a:pPr>
            <a:endParaRPr lang="he-IL" dirty="0"/>
          </a:p>
          <a:p>
            <a:pPr marL="0" indent="0">
              <a:buNone/>
            </a:pPr>
            <a:endParaRPr lang="he-IL" dirty="0" smtClean="0"/>
          </a:p>
          <a:p>
            <a:pPr marL="0" indent="0">
              <a:buNone/>
            </a:pPr>
            <a:endParaRPr lang="he-IL" dirty="0"/>
          </a:p>
          <a:p>
            <a:pPr marL="0" indent="0">
              <a:buNone/>
            </a:pPr>
            <a:endParaRPr lang="en-US" dirty="0"/>
          </a:p>
        </p:txBody>
      </p:sp>
      <p:sp>
        <p:nvSpPr>
          <p:cNvPr id="3" name="Title 2"/>
          <p:cNvSpPr>
            <a:spLocks noGrp="1"/>
          </p:cNvSpPr>
          <p:nvPr>
            <p:ph type="title"/>
          </p:nvPr>
        </p:nvSpPr>
        <p:spPr/>
        <p:txBody>
          <a:bodyPr/>
          <a:lstStyle/>
          <a:p>
            <a:r>
              <a:rPr lang="he-IL" dirty="0" smtClean="0"/>
              <a:t>צמחים</a:t>
            </a:r>
            <a:r>
              <a:rPr lang="en-US" dirty="0" smtClean="0"/>
              <a:t> </a:t>
            </a:r>
            <a:r>
              <a:rPr lang="he-IL" dirty="0" smtClean="0"/>
              <a:t>כאורגניזמים חיים</a:t>
            </a:r>
            <a:endParaRPr lang="en-US" dirty="0"/>
          </a:p>
        </p:txBody>
      </p:sp>
      <p:grpSp>
        <p:nvGrpSpPr>
          <p:cNvPr id="60" name="קבוצה 59"/>
          <p:cNvGrpSpPr/>
          <p:nvPr/>
        </p:nvGrpSpPr>
        <p:grpSpPr>
          <a:xfrm>
            <a:off x="1089452" y="1898539"/>
            <a:ext cx="6253326" cy="3893441"/>
            <a:chOff x="873552" y="1784239"/>
            <a:chExt cx="6253326" cy="3893441"/>
          </a:xfrm>
        </p:grpSpPr>
        <p:sp>
          <p:nvSpPr>
            <p:cNvPr id="8" name="TextBox 7"/>
            <p:cNvSpPr txBox="1"/>
            <p:nvPr/>
          </p:nvSpPr>
          <p:spPr>
            <a:xfrm>
              <a:off x="2444999" y="4497603"/>
              <a:ext cx="525294" cy="507831"/>
            </a:xfrm>
            <a:prstGeom prst="rect">
              <a:avLst/>
            </a:prstGeom>
            <a:noFill/>
          </p:spPr>
          <p:txBody>
            <a:bodyPr wrap="square" rtlCol="0">
              <a:spAutoFit/>
            </a:bodyPr>
            <a:lstStyle/>
            <a:p>
              <a:r>
                <a:rPr lang="he-IL" sz="1350" dirty="0"/>
                <a:t>וגם...</a:t>
              </a:r>
              <a:endParaRPr lang="en-US" sz="1350" dirty="0"/>
            </a:p>
          </p:txBody>
        </p:sp>
        <p:grpSp>
          <p:nvGrpSpPr>
            <p:cNvPr id="4" name="קבוצה 3"/>
            <p:cNvGrpSpPr/>
            <p:nvPr/>
          </p:nvGrpSpPr>
          <p:grpSpPr>
            <a:xfrm>
              <a:off x="3004865" y="3914128"/>
              <a:ext cx="1881511" cy="1749379"/>
              <a:chOff x="2158851" y="1434993"/>
              <a:chExt cx="1881511" cy="1749379"/>
            </a:xfrm>
          </p:grpSpPr>
          <p:grpSp>
            <p:nvGrpSpPr>
              <p:cNvPr id="9" name="קבוצה 8"/>
              <p:cNvGrpSpPr/>
              <p:nvPr/>
            </p:nvGrpSpPr>
            <p:grpSpPr>
              <a:xfrm>
                <a:off x="2159000" y="1434993"/>
                <a:ext cx="1780305" cy="1138118"/>
                <a:chOff x="800445" y="2785"/>
                <a:chExt cx="1780305" cy="1138118"/>
              </a:xfrm>
            </p:grpSpPr>
            <p:sp>
              <p:nvSpPr>
                <p:cNvPr id="49" name="מלבן עם פינות מעוגלות באותו צד 48"/>
                <p:cNvSpPr/>
                <p:nvPr/>
              </p:nvSpPr>
              <p:spPr>
                <a:xfrm>
                  <a:off x="800445" y="2785"/>
                  <a:ext cx="1780305" cy="1138118"/>
                </a:xfrm>
                <a:prstGeom prst="round2SameRect">
                  <a:avLst>
                    <a:gd name="adj1" fmla="val 8000"/>
                    <a:gd name="adj2" fmla="val 0"/>
                  </a:avLst>
                </a:pr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50" name="מלבן 49"/>
                <p:cNvSpPr/>
                <p:nvPr/>
              </p:nvSpPr>
              <p:spPr>
                <a:xfrm>
                  <a:off x="819865" y="29452"/>
                  <a:ext cx="1743663" cy="11114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60960" rIns="20320" bIns="20320" numCol="1" spcCol="1270" anchor="t" anchorCtr="0">
                  <a:noAutofit/>
                </a:bodyPr>
                <a:lstStyle/>
                <a:p>
                  <a:pPr marL="0" lvl="1" algn="r" defTabSz="711200" rtl="1">
                    <a:lnSpc>
                      <a:spcPct val="90000"/>
                    </a:lnSpc>
                    <a:spcBef>
                      <a:spcPct val="0"/>
                    </a:spcBef>
                    <a:spcAft>
                      <a:spcPct val="15000"/>
                    </a:spcAft>
                  </a:pPr>
                  <a:r>
                    <a:rPr lang="he-IL" sz="1600" kern="1200" dirty="0" smtClean="0"/>
                    <a:t>תגובה לגירויים: סגירת המלכודת כשבעל חיים נוגע בה</a:t>
                  </a:r>
                  <a:endParaRPr lang="en-US" sz="1600" kern="1200" dirty="0"/>
                </a:p>
              </p:txBody>
            </p:sp>
          </p:grpSp>
          <p:grpSp>
            <p:nvGrpSpPr>
              <p:cNvPr id="10" name="קבוצה 9"/>
              <p:cNvGrpSpPr/>
              <p:nvPr/>
            </p:nvGrpSpPr>
            <p:grpSpPr>
              <a:xfrm>
                <a:off x="2158851" y="2573009"/>
                <a:ext cx="1783565" cy="489391"/>
                <a:chOff x="800296" y="1140801"/>
                <a:chExt cx="1783565" cy="489391"/>
              </a:xfrm>
            </p:grpSpPr>
            <p:sp>
              <p:nvSpPr>
                <p:cNvPr id="47" name="מלבן 46"/>
                <p:cNvSpPr/>
                <p:nvPr/>
              </p:nvSpPr>
              <p:spPr>
                <a:xfrm>
                  <a:off x="800296" y="1140801"/>
                  <a:ext cx="1783565" cy="489391"/>
                </a:xfrm>
                <a:prstGeom prst="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8" name="מלבן 47"/>
                <p:cNvSpPr/>
                <p:nvPr/>
              </p:nvSpPr>
              <p:spPr>
                <a:xfrm>
                  <a:off x="800296" y="1140801"/>
                  <a:ext cx="1256032" cy="4893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he-IL" sz="1800" b="1" kern="1200" dirty="0" smtClean="0"/>
                    <a:t>תקשורת עם הסביבה	</a:t>
                  </a:r>
                </a:p>
              </p:txBody>
            </p:sp>
          </p:grpSp>
          <p:sp>
            <p:nvSpPr>
              <p:cNvPr id="11" name="אליפסה 10"/>
              <p:cNvSpPr/>
              <p:nvPr/>
            </p:nvSpPr>
            <p:spPr>
              <a:xfrm>
                <a:off x="3506735" y="2650745"/>
                <a:ext cx="533627" cy="533627"/>
              </a:xfrm>
              <a:prstGeom prst="ellipse">
                <a:avLst/>
              </a:prstGeom>
              <a:blipFill>
                <a:blip r:embed="rId2" cstate="print">
                  <a:extLst>
                    <a:ext uri="{28A0092B-C50C-407E-A947-70E740481C1C}">
                      <a14:useLocalDpi xmlns:a14="http://schemas.microsoft.com/office/drawing/2010/main" val="0"/>
                    </a:ext>
                  </a:extLst>
                </a:blip>
                <a:srcRect/>
                <a:stretch>
                  <a:fillRect/>
                </a:stretch>
              </a:blipFill>
            </p:spPr>
            <p:style>
              <a:lnRef idx="2">
                <a:schemeClr val="accent6">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sp>
        </p:grpSp>
        <p:grpSp>
          <p:nvGrpSpPr>
            <p:cNvPr id="5" name="קבוצה 4"/>
            <p:cNvGrpSpPr/>
            <p:nvPr/>
          </p:nvGrpSpPr>
          <p:grpSpPr>
            <a:xfrm>
              <a:off x="1408739" y="1784239"/>
              <a:ext cx="1650454" cy="1752164"/>
              <a:chOff x="4170235" y="1432208"/>
              <a:chExt cx="1650454" cy="1752164"/>
            </a:xfrm>
          </p:grpSpPr>
          <p:grpSp>
            <p:nvGrpSpPr>
              <p:cNvPr id="12" name="קבוצה 11"/>
              <p:cNvGrpSpPr/>
              <p:nvPr/>
            </p:nvGrpSpPr>
            <p:grpSpPr>
              <a:xfrm>
                <a:off x="4170235" y="1432208"/>
                <a:ext cx="1525260" cy="1138118"/>
                <a:chOff x="2722780" y="0"/>
                <a:chExt cx="1525260" cy="1138118"/>
              </a:xfrm>
            </p:grpSpPr>
            <p:sp>
              <p:nvSpPr>
                <p:cNvPr id="45" name="מלבן עם פינות מעוגלות באותו צד 44"/>
                <p:cNvSpPr/>
                <p:nvPr/>
              </p:nvSpPr>
              <p:spPr>
                <a:xfrm>
                  <a:off x="2722780" y="0"/>
                  <a:ext cx="1525260" cy="1138118"/>
                </a:xfrm>
                <a:prstGeom prst="round2SameRect">
                  <a:avLst>
                    <a:gd name="adj1" fmla="val 8000"/>
                    <a:gd name="adj2" fmla="val 0"/>
                  </a:avLst>
                </a:pr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46" name="מלבן 45"/>
                <p:cNvSpPr/>
                <p:nvPr/>
              </p:nvSpPr>
              <p:spPr>
                <a:xfrm>
                  <a:off x="2762986" y="26667"/>
                  <a:ext cx="1471315" cy="11114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60960" rIns="20320" bIns="20320" numCol="1" spcCol="1270" anchor="t" anchorCtr="0">
                  <a:noAutofit/>
                </a:bodyPr>
                <a:lstStyle/>
                <a:p>
                  <a:pPr marL="88900" lvl="1" algn="r" defTabSz="711200" rtl="1">
                    <a:lnSpc>
                      <a:spcPct val="90000"/>
                    </a:lnSpc>
                    <a:spcBef>
                      <a:spcPct val="0"/>
                    </a:spcBef>
                    <a:spcAft>
                      <a:spcPct val="15000"/>
                    </a:spcAft>
                  </a:pPr>
                  <a:r>
                    <a:rPr lang="he-IL" sz="1600" kern="1200" dirty="0" smtClean="0"/>
                    <a:t>הצמחים גדלים, וחלקים שונים מתפתחים</a:t>
                  </a:r>
                  <a:endParaRPr lang="en-US" sz="1600" kern="1200" dirty="0"/>
                </a:p>
              </p:txBody>
            </p:sp>
          </p:grpSp>
          <p:grpSp>
            <p:nvGrpSpPr>
              <p:cNvPr id="13" name="קבוצה 12"/>
              <p:cNvGrpSpPr/>
              <p:nvPr/>
            </p:nvGrpSpPr>
            <p:grpSpPr>
              <a:xfrm>
                <a:off x="4170235" y="2573009"/>
                <a:ext cx="1524649" cy="489391"/>
                <a:chOff x="2722780" y="1140801"/>
                <a:chExt cx="1524649" cy="489391"/>
              </a:xfrm>
            </p:grpSpPr>
            <p:sp>
              <p:nvSpPr>
                <p:cNvPr id="43" name="מלבן 42"/>
                <p:cNvSpPr/>
                <p:nvPr/>
              </p:nvSpPr>
              <p:spPr>
                <a:xfrm>
                  <a:off x="2722780" y="1140801"/>
                  <a:ext cx="1524649" cy="489391"/>
                </a:xfrm>
                <a:prstGeom prst="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4" name="מלבן 43"/>
                <p:cNvSpPr/>
                <p:nvPr/>
              </p:nvSpPr>
              <p:spPr>
                <a:xfrm>
                  <a:off x="2722780" y="1140801"/>
                  <a:ext cx="1245170" cy="4893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he-IL" sz="1800" b="1" kern="1200" dirty="0" smtClean="0"/>
                    <a:t>גדילה והתפתחות</a:t>
                  </a:r>
                  <a:endParaRPr lang="en-US" sz="1800" b="1" kern="1200" dirty="0"/>
                </a:p>
              </p:txBody>
            </p:sp>
          </p:grpSp>
          <p:sp>
            <p:nvSpPr>
              <p:cNvPr id="14" name="אליפסה 13"/>
              <p:cNvSpPr/>
              <p:nvPr/>
            </p:nvSpPr>
            <p:spPr>
              <a:xfrm>
                <a:off x="5287062" y="2650745"/>
                <a:ext cx="533627" cy="533627"/>
              </a:xfrm>
              <a:prstGeom prst="ellipse">
                <a:avLst/>
              </a:prstGeom>
              <a:blipFill>
                <a:blip r:embed="rId3" cstate="print">
                  <a:extLst>
                    <a:ext uri="{28A0092B-C50C-407E-A947-70E740481C1C}">
                      <a14:useLocalDpi xmlns:a14="http://schemas.microsoft.com/office/drawing/2010/main" val="0"/>
                    </a:ext>
                  </a:extLst>
                </a:blip>
                <a:srcRect/>
                <a:stretch>
                  <a:fillRect/>
                </a:stretch>
              </a:blipFill>
            </p:spPr>
            <p:style>
              <a:lnRef idx="2">
                <a:schemeClr val="accent6">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sp>
        </p:grpSp>
        <p:grpSp>
          <p:nvGrpSpPr>
            <p:cNvPr id="51" name="קבוצה 50"/>
            <p:cNvGrpSpPr/>
            <p:nvPr/>
          </p:nvGrpSpPr>
          <p:grpSpPr>
            <a:xfrm>
              <a:off x="5386037" y="3914128"/>
              <a:ext cx="1653565" cy="1752164"/>
              <a:chOff x="5949781" y="1432208"/>
              <a:chExt cx="1653565" cy="1752164"/>
            </a:xfrm>
          </p:grpSpPr>
          <p:grpSp>
            <p:nvGrpSpPr>
              <p:cNvPr id="15" name="קבוצה 14"/>
              <p:cNvGrpSpPr/>
              <p:nvPr/>
            </p:nvGrpSpPr>
            <p:grpSpPr>
              <a:xfrm>
                <a:off x="5949781" y="1432208"/>
                <a:ext cx="1535048" cy="1138118"/>
                <a:chOff x="4502326" y="0"/>
                <a:chExt cx="1535048" cy="1138118"/>
              </a:xfrm>
            </p:grpSpPr>
            <p:sp>
              <p:nvSpPr>
                <p:cNvPr id="41" name="מלבן עם פינות מעוגלות באותו צד 40"/>
                <p:cNvSpPr/>
                <p:nvPr/>
              </p:nvSpPr>
              <p:spPr>
                <a:xfrm>
                  <a:off x="4512725" y="0"/>
                  <a:ext cx="1524649" cy="1138118"/>
                </a:xfrm>
                <a:prstGeom prst="round2SameRect">
                  <a:avLst>
                    <a:gd name="adj1" fmla="val 8000"/>
                    <a:gd name="adj2" fmla="val 0"/>
                  </a:avLst>
                </a:pr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42" name="מלבן 41"/>
                <p:cNvSpPr/>
                <p:nvPr/>
              </p:nvSpPr>
              <p:spPr>
                <a:xfrm>
                  <a:off x="4502326" y="26667"/>
                  <a:ext cx="1508381" cy="11114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60960" rIns="20320" bIns="20320" numCol="1" spcCol="1270" anchor="t" anchorCtr="0">
                  <a:noAutofit/>
                </a:bodyPr>
                <a:lstStyle/>
                <a:p>
                  <a:pPr marL="0" lvl="1" algn="r" defTabSz="711200" rtl="1">
                    <a:lnSpc>
                      <a:spcPct val="90000"/>
                    </a:lnSpc>
                    <a:spcBef>
                      <a:spcPct val="0"/>
                    </a:spcBef>
                    <a:spcAft>
                      <a:spcPct val="15000"/>
                    </a:spcAft>
                  </a:pPr>
                  <a:r>
                    <a:rPr lang="he-IL" sz="1600" kern="1200" dirty="0" smtClean="0"/>
                    <a:t>הצמחים מעוגנים למקומם אך לחלקי הצמח יש יכולת תנועה</a:t>
                  </a:r>
                  <a:endParaRPr lang="en-US" sz="1600" kern="1200" dirty="0"/>
                </a:p>
              </p:txBody>
            </p:sp>
          </p:grpSp>
          <p:grpSp>
            <p:nvGrpSpPr>
              <p:cNvPr id="16" name="קבוצה 15"/>
              <p:cNvGrpSpPr/>
              <p:nvPr/>
            </p:nvGrpSpPr>
            <p:grpSpPr>
              <a:xfrm>
                <a:off x="5952892" y="2573009"/>
                <a:ext cx="1524649" cy="489391"/>
                <a:chOff x="4505437" y="1140801"/>
                <a:chExt cx="1524649" cy="489391"/>
              </a:xfrm>
            </p:grpSpPr>
            <p:sp>
              <p:nvSpPr>
                <p:cNvPr id="39" name="מלבן 38"/>
                <p:cNvSpPr/>
                <p:nvPr/>
              </p:nvSpPr>
              <p:spPr>
                <a:xfrm>
                  <a:off x="4515836" y="1140801"/>
                  <a:ext cx="1514250" cy="489391"/>
                </a:xfrm>
                <a:prstGeom prst="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0" name="מלבן 39"/>
                <p:cNvSpPr/>
                <p:nvPr/>
              </p:nvSpPr>
              <p:spPr>
                <a:xfrm>
                  <a:off x="4505437" y="1140801"/>
                  <a:ext cx="1073696" cy="4893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he-IL" sz="1800" b="1" kern="1200" dirty="0" smtClean="0"/>
                    <a:t>תנועה</a:t>
                  </a:r>
                  <a:endParaRPr lang="en-US" sz="1800" b="1" kern="1200" dirty="0"/>
                </a:p>
              </p:txBody>
            </p:sp>
          </p:grpSp>
          <p:sp>
            <p:nvSpPr>
              <p:cNvPr id="17" name="אליפסה 16"/>
              <p:cNvSpPr/>
              <p:nvPr/>
            </p:nvSpPr>
            <p:spPr>
              <a:xfrm>
                <a:off x="7069719" y="2650745"/>
                <a:ext cx="533627" cy="533627"/>
              </a:xfrm>
              <a:prstGeom prst="ellipse">
                <a:avLst/>
              </a:prstGeom>
              <a:blipFill>
                <a:blip r:embed="rId4" cstate="print">
                  <a:extLst>
                    <a:ext uri="{28A0092B-C50C-407E-A947-70E740481C1C}">
                      <a14:useLocalDpi xmlns:a14="http://schemas.microsoft.com/office/drawing/2010/main" val="0"/>
                    </a:ext>
                  </a:extLst>
                </a:blip>
                <a:srcRect/>
                <a:stretch>
                  <a:fillRect/>
                </a:stretch>
              </a:blipFill>
            </p:spPr>
            <p:style>
              <a:lnRef idx="2">
                <a:schemeClr val="accent6">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sp>
        </p:grpSp>
        <p:grpSp>
          <p:nvGrpSpPr>
            <p:cNvPr id="53" name="קבוצה 52"/>
            <p:cNvGrpSpPr/>
            <p:nvPr/>
          </p:nvGrpSpPr>
          <p:grpSpPr>
            <a:xfrm>
              <a:off x="873552" y="3686707"/>
              <a:ext cx="1668760" cy="1990973"/>
              <a:chOff x="1547407" y="3460218"/>
              <a:chExt cx="1668760" cy="1990973"/>
            </a:xfrm>
          </p:grpSpPr>
          <p:grpSp>
            <p:nvGrpSpPr>
              <p:cNvPr id="18" name="קבוצה 17"/>
              <p:cNvGrpSpPr/>
              <p:nvPr/>
            </p:nvGrpSpPr>
            <p:grpSpPr>
              <a:xfrm>
                <a:off x="1547407" y="3460218"/>
                <a:ext cx="1524649" cy="1446708"/>
                <a:chOff x="99952" y="1879873"/>
                <a:chExt cx="1524649" cy="1594845"/>
              </a:xfrm>
            </p:grpSpPr>
            <p:sp>
              <p:nvSpPr>
                <p:cNvPr id="37" name="מלבן עם פינות מעוגלות באותו צד 36"/>
                <p:cNvSpPr/>
                <p:nvPr/>
              </p:nvSpPr>
              <p:spPr>
                <a:xfrm>
                  <a:off x="99952" y="1879873"/>
                  <a:ext cx="1524649" cy="1594845"/>
                </a:xfrm>
                <a:prstGeom prst="round2SameRect">
                  <a:avLst>
                    <a:gd name="adj1" fmla="val 8000"/>
                    <a:gd name="adj2" fmla="val 0"/>
                  </a:avLst>
                </a:pr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38" name="מלבן 37"/>
                <p:cNvSpPr/>
                <p:nvPr/>
              </p:nvSpPr>
              <p:spPr>
                <a:xfrm>
                  <a:off x="135676" y="1917784"/>
                  <a:ext cx="1453201" cy="14467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60960" rIns="20320" bIns="20320" numCol="1" spcCol="1270" anchor="t" anchorCtr="0">
                  <a:noAutofit/>
                </a:bodyPr>
                <a:lstStyle/>
                <a:p>
                  <a:pPr marL="0" lvl="1" algn="r" defTabSz="711200" rtl="1">
                    <a:lnSpc>
                      <a:spcPct val="90000"/>
                    </a:lnSpc>
                    <a:spcBef>
                      <a:spcPct val="0"/>
                    </a:spcBef>
                    <a:spcAft>
                      <a:spcPct val="15000"/>
                    </a:spcAft>
                  </a:pPr>
                  <a:r>
                    <a:rPr lang="he-IL" sz="1600" kern="1200" dirty="0" smtClean="0"/>
                    <a:t>לא ניתן לראות את קליטת החמצן על ידי הצמחים, אבל הם נמצאים במקום פתוח ומאוורר</a:t>
                  </a:r>
                  <a:endParaRPr lang="en-US" sz="1600" kern="1200" dirty="0"/>
                </a:p>
              </p:txBody>
            </p:sp>
          </p:grpSp>
          <p:grpSp>
            <p:nvGrpSpPr>
              <p:cNvPr id="19" name="קבוצה 18"/>
              <p:cNvGrpSpPr/>
              <p:nvPr/>
            </p:nvGrpSpPr>
            <p:grpSpPr>
              <a:xfrm>
                <a:off x="1547407" y="4870122"/>
                <a:ext cx="1530595" cy="489391"/>
                <a:chOff x="99952" y="3437914"/>
                <a:chExt cx="1530595" cy="489391"/>
              </a:xfrm>
            </p:grpSpPr>
            <p:sp>
              <p:nvSpPr>
                <p:cNvPr id="35" name="מלבן 34"/>
                <p:cNvSpPr/>
                <p:nvPr/>
              </p:nvSpPr>
              <p:spPr>
                <a:xfrm>
                  <a:off x="99952" y="3437914"/>
                  <a:ext cx="1530595" cy="489391"/>
                </a:xfrm>
                <a:prstGeom prst="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6" name="מלבן 35"/>
                <p:cNvSpPr/>
                <p:nvPr/>
              </p:nvSpPr>
              <p:spPr>
                <a:xfrm>
                  <a:off x="107266" y="3437914"/>
                  <a:ext cx="1073696" cy="4893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he-IL" sz="1800" b="1" kern="1200" dirty="0" smtClean="0"/>
                    <a:t>נשימה</a:t>
                  </a:r>
                  <a:endParaRPr lang="en-US" sz="1800" b="1" kern="1200" dirty="0"/>
                </a:p>
              </p:txBody>
            </p:sp>
          </p:grpSp>
          <p:sp>
            <p:nvSpPr>
              <p:cNvPr id="20" name="אליפסה 19"/>
              <p:cNvSpPr/>
              <p:nvPr/>
            </p:nvSpPr>
            <p:spPr>
              <a:xfrm>
                <a:off x="2682540" y="4917564"/>
                <a:ext cx="533627" cy="533627"/>
              </a:xfrm>
              <a:prstGeom prst="ellipse">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accent6">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sp>
        </p:grpSp>
        <p:grpSp>
          <p:nvGrpSpPr>
            <p:cNvPr id="55" name="קבוצה 54"/>
            <p:cNvGrpSpPr/>
            <p:nvPr/>
          </p:nvGrpSpPr>
          <p:grpSpPr>
            <a:xfrm>
              <a:off x="5469670" y="1807352"/>
              <a:ext cx="1657208" cy="1729051"/>
              <a:chOff x="3937809" y="3583278"/>
              <a:chExt cx="1657208" cy="1729051"/>
            </a:xfrm>
          </p:grpSpPr>
          <p:grpSp>
            <p:nvGrpSpPr>
              <p:cNvPr id="21" name="קבוצה 20"/>
              <p:cNvGrpSpPr/>
              <p:nvPr/>
            </p:nvGrpSpPr>
            <p:grpSpPr>
              <a:xfrm>
                <a:off x="3937809" y="3583278"/>
                <a:ext cx="1533162" cy="1172212"/>
                <a:chOff x="2490354" y="2151070"/>
                <a:chExt cx="1533162" cy="1172212"/>
              </a:xfrm>
            </p:grpSpPr>
            <p:sp>
              <p:nvSpPr>
                <p:cNvPr id="33" name="מלבן עם פינות מעוגלות באותו צד 32"/>
                <p:cNvSpPr/>
                <p:nvPr/>
              </p:nvSpPr>
              <p:spPr>
                <a:xfrm>
                  <a:off x="2498867" y="2151070"/>
                  <a:ext cx="1524649" cy="1138118"/>
                </a:xfrm>
                <a:prstGeom prst="round2SameRect">
                  <a:avLst>
                    <a:gd name="adj1" fmla="val 8000"/>
                    <a:gd name="adj2" fmla="val 0"/>
                  </a:avLst>
                </a:pr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34" name="מלבן 33"/>
                <p:cNvSpPr/>
                <p:nvPr/>
              </p:nvSpPr>
              <p:spPr>
                <a:xfrm>
                  <a:off x="2490354" y="2211831"/>
                  <a:ext cx="1471315" cy="11114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60960" rIns="20320" bIns="20320" numCol="1" spcCol="1270" anchor="t" anchorCtr="0">
                  <a:noAutofit/>
                </a:bodyPr>
                <a:lstStyle/>
                <a:p>
                  <a:pPr marL="0" lvl="1" algn="r" defTabSz="711200" rtl="1">
                    <a:lnSpc>
                      <a:spcPct val="90000"/>
                    </a:lnSpc>
                    <a:spcBef>
                      <a:spcPct val="0"/>
                    </a:spcBef>
                    <a:spcAft>
                      <a:spcPct val="15000"/>
                    </a:spcAft>
                  </a:pPr>
                  <a:r>
                    <a:rPr lang="he-IL" sz="1600" kern="1200" dirty="0" smtClean="0"/>
                    <a:t>ציד של חרקים - קיים רק בצמחים טורפים</a:t>
                  </a:r>
                  <a:endParaRPr lang="en-US" sz="1600" kern="1200" dirty="0"/>
                </a:p>
              </p:txBody>
            </p:sp>
          </p:grpSp>
          <p:grpSp>
            <p:nvGrpSpPr>
              <p:cNvPr id="22" name="קבוצה 21"/>
              <p:cNvGrpSpPr/>
              <p:nvPr/>
            </p:nvGrpSpPr>
            <p:grpSpPr>
              <a:xfrm>
                <a:off x="3944563" y="4700967"/>
                <a:ext cx="1524649" cy="489391"/>
                <a:chOff x="2497108" y="3268759"/>
                <a:chExt cx="1524649" cy="489391"/>
              </a:xfrm>
            </p:grpSpPr>
            <p:sp>
              <p:nvSpPr>
                <p:cNvPr id="31" name="מלבן 30"/>
                <p:cNvSpPr/>
                <p:nvPr/>
              </p:nvSpPr>
              <p:spPr>
                <a:xfrm>
                  <a:off x="2497108" y="3268759"/>
                  <a:ext cx="1524649" cy="489391"/>
                </a:xfrm>
                <a:prstGeom prst="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2" name="מלבן 31"/>
                <p:cNvSpPr/>
                <p:nvPr/>
              </p:nvSpPr>
              <p:spPr>
                <a:xfrm>
                  <a:off x="2649508" y="3268759"/>
                  <a:ext cx="1073696" cy="4893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he-IL" sz="1800" b="1" kern="1200" dirty="0" smtClean="0"/>
                    <a:t>הזנה</a:t>
                  </a:r>
                  <a:endParaRPr lang="en-US" sz="1800" b="1" kern="1200" dirty="0"/>
                </a:p>
              </p:txBody>
            </p:sp>
          </p:grpSp>
          <p:sp>
            <p:nvSpPr>
              <p:cNvPr id="23" name="אליפסה 22"/>
              <p:cNvSpPr/>
              <p:nvPr/>
            </p:nvSpPr>
            <p:spPr>
              <a:xfrm>
                <a:off x="5061390" y="4778702"/>
                <a:ext cx="533627" cy="533627"/>
              </a:xfrm>
              <a:prstGeom prst="ellipse">
                <a:avLst/>
              </a:prstGeom>
              <a:blipFill>
                <a:blip r:embed="rId6" cstate="print">
                  <a:extLst>
                    <a:ext uri="{28A0092B-C50C-407E-A947-70E740481C1C}">
                      <a14:useLocalDpi xmlns:a14="http://schemas.microsoft.com/office/drawing/2010/main" val="0"/>
                    </a:ext>
                  </a:extLst>
                </a:blip>
                <a:srcRect/>
                <a:stretch>
                  <a:fillRect t="-2000" b="-2000"/>
                </a:stretch>
              </a:blipFill>
            </p:spPr>
            <p:style>
              <a:lnRef idx="2">
                <a:schemeClr val="accent6">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sp>
        </p:grpSp>
        <p:grpSp>
          <p:nvGrpSpPr>
            <p:cNvPr id="59" name="קבוצה 58"/>
            <p:cNvGrpSpPr/>
            <p:nvPr/>
          </p:nvGrpSpPr>
          <p:grpSpPr>
            <a:xfrm>
              <a:off x="3399910" y="1786922"/>
              <a:ext cx="1735797" cy="1749481"/>
              <a:chOff x="5248177" y="4021981"/>
              <a:chExt cx="1735797" cy="1749481"/>
            </a:xfrm>
          </p:grpSpPr>
          <p:grpSp>
            <p:nvGrpSpPr>
              <p:cNvPr id="56" name="קבוצה 55"/>
              <p:cNvGrpSpPr/>
              <p:nvPr/>
            </p:nvGrpSpPr>
            <p:grpSpPr>
              <a:xfrm>
                <a:off x="5248177" y="4021981"/>
                <a:ext cx="1735797" cy="1749481"/>
                <a:chOff x="5641877" y="3562848"/>
                <a:chExt cx="1735797" cy="1749481"/>
              </a:xfrm>
            </p:grpSpPr>
            <p:grpSp>
              <p:nvGrpSpPr>
                <p:cNvPr id="24" name="קבוצה 23"/>
                <p:cNvGrpSpPr/>
                <p:nvPr/>
              </p:nvGrpSpPr>
              <p:grpSpPr>
                <a:xfrm>
                  <a:off x="5641877" y="3562848"/>
                  <a:ext cx="1609992" cy="1138118"/>
                  <a:chOff x="4194422" y="2130640"/>
                  <a:chExt cx="1609992" cy="1138118"/>
                </a:xfrm>
              </p:grpSpPr>
              <p:sp>
                <p:nvSpPr>
                  <p:cNvPr id="29" name="מלבן עם פינות מעוגלות באותו צד 28"/>
                  <p:cNvSpPr/>
                  <p:nvPr/>
                </p:nvSpPr>
                <p:spPr>
                  <a:xfrm>
                    <a:off x="4279765" y="2130640"/>
                    <a:ext cx="1524649" cy="1138118"/>
                  </a:xfrm>
                  <a:prstGeom prst="round2SameRect">
                    <a:avLst>
                      <a:gd name="adj1" fmla="val 8000"/>
                      <a:gd name="adj2" fmla="val 0"/>
                    </a:avLst>
                  </a:pr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30" name="מלבן 29"/>
                  <p:cNvSpPr/>
                  <p:nvPr/>
                </p:nvSpPr>
                <p:spPr>
                  <a:xfrm>
                    <a:off x="4194422" y="2142289"/>
                    <a:ext cx="1471315" cy="11114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60960" rIns="20320" bIns="20320" numCol="1" spcCol="1270" anchor="t" anchorCtr="0">
                    <a:noAutofit/>
                  </a:bodyPr>
                  <a:lstStyle/>
                  <a:p>
                    <a:pPr marL="0" lvl="1" algn="r" defTabSz="711200" rtl="1">
                      <a:lnSpc>
                        <a:spcPct val="90000"/>
                      </a:lnSpc>
                      <a:spcBef>
                        <a:spcPct val="0"/>
                      </a:spcBef>
                      <a:spcAft>
                        <a:spcPct val="15000"/>
                      </a:spcAft>
                    </a:pPr>
                    <a:endParaRPr lang="he-IL" sz="1600" kern="1200" dirty="0" smtClean="0"/>
                  </a:p>
                  <a:p>
                    <a:pPr marL="0" lvl="1" algn="r" defTabSz="711200" rtl="1">
                      <a:lnSpc>
                        <a:spcPct val="90000"/>
                      </a:lnSpc>
                      <a:spcBef>
                        <a:spcPct val="0"/>
                      </a:spcBef>
                      <a:spcAft>
                        <a:spcPct val="15000"/>
                      </a:spcAft>
                    </a:pPr>
                    <a:r>
                      <a:rPr lang="he-IL" sz="1600" kern="1200" dirty="0" smtClean="0"/>
                      <a:t>נוצרים פרחים</a:t>
                    </a:r>
                    <a:endParaRPr lang="en-US" sz="1600" kern="1200" dirty="0"/>
                  </a:p>
                </p:txBody>
              </p:sp>
            </p:grpSp>
            <p:sp>
              <p:nvSpPr>
                <p:cNvPr id="27" name="מלבן 26"/>
                <p:cNvSpPr/>
                <p:nvPr/>
              </p:nvSpPr>
              <p:spPr>
                <a:xfrm>
                  <a:off x="5727220" y="4700967"/>
                  <a:ext cx="1524649" cy="489391"/>
                </a:xfrm>
                <a:prstGeom prst="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 name="אליפסה 25"/>
                <p:cNvSpPr/>
                <p:nvPr/>
              </p:nvSpPr>
              <p:spPr>
                <a:xfrm>
                  <a:off x="6844047" y="4778702"/>
                  <a:ext cx="533627" cy="533627"/>
                </a:xfrm>
                <a:prstGeom prst="ellipse">
                  <a:avLst/>
                </a:prstGeom>
                <a:blipFill>
                  <a:blip r:embed="rId7" cstate="print">
                    <a:extLst>
                      <a:ext uri="{28A0092B-C50C-407E-A947-70E740481C1C}">
                        <a14:useLocalDpi xmlns:a14="http://schemas.microsoft.com/office/drawing/2010/main" val="0"/>
                      </a:ext>
                    </a:extLst>
                  </a:blip>
                  <a:srcRect/>
                  <a:stretch>
                    <a:fillRect/>
                  </a:stretch>
                </a:blipFill>
              </p:spPr>
              <p:style>
                <a:lnRef idx="2">
                  <a:schemeClr val="accent6">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sp>
          </p:grpSp>
          <p:sp>
            <p:nvSpPr>
              <p:cNvPr id="28" name="מלבן 27"/>
              <p:cNvSpPr/>
              <p:nvPr/>
            </p:nvSpPr>
            <p:spPr>
              <a:xfrm>
                <a:off x="5411171" y="5171748"/>
                <a:ext cx="1073696" cy="4893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he-IL" sz="1800" b="1" kern="1200" dirty="0" smtClean="0"/>
                  <a:t>רבייה</a:t>
                </a:r>
                <a:endParaRPr lang="en-US" sz="1800" b="1" kern="1200" dirty="0"/>
              </a:p>
            </p:txBody>
          </p:sp>
        </p:grpSp>
      </p:grpSp>
    </p:spTree>
    <p:extLst>
      <p:ext uri="{BB962C8B-B14F-4D97-AF65-F5344CB8AC3E}">
        <p14:creationId xmlns:p14="http://schemas.microsoft.com/office/powerpoint/2010/main" val="314232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1"/>
          <p:cNvSpPr txBox="1">
            <a:spLocks/>
          </p:cNvSpPr>
          <p:nvPr/>
        </p:nvSpPr>
        <p:spPr>
          <a:xfrm>
            <a:off x="641961" y="1066800"/>
            <a:ext cx="8128000" cy="4470279"/>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Wingdings" panose="05000000000000000000" pitchFamily="2" charset="2"/>
              <a:buChar char="§"/>
              <a:defRPr sz="1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he-IL" dirty="0" smtClean="0"/>
              <a:t>צמחים הם </a:t>
            </a:r>
            <a:r>
              <a:rPr lang="he-IL" b="1" dirty="0" smtClean="0"/>
              <a:t>יצורים חיים</a:t>
            </a:r>
            <a:r>
              <a:rPr lang="he-IL" dirty="0" smtClean="0"/>
              <a:t>, ומתקיימים בהם כל מאפייני החיים</a:t>
            </a:r>
          </a:p>
          <a:p>
            <a:pPr marL="0" indent="0">
              <a:buFont typeface="Wingdings" panose="05000000000000000000" pitchFamily="2" charset="2"/>
              <a:buNone/>
            </a:pPr>
            <a:endParaRPr lang="he-IL" dirty="0" smtClean="0"/>
          </a:p>
          <a:p>
            <a:pPr marL="0" indent="0">
              <a:buFont typeface="Wingdings" panose="05000000000000000000" pitchFamily="2" charset="2"/>
              <a:buNone/>
            </a:pPr>
            <a:endParaRPr lang="he-IL" dirty="0" smtClean="0"/>
          </a:p>
          <a:p>
            <a:pPr marL="0" indent="0">
              <a:buFont typeface="Wingdings" panose="05000000000000000000" pitchFamily="2" charset="2"/>
              <a:buNone/>
            </a:pPr>
            <a:endParaRPr lang="he-IL" dirty="0" smtClean="0"/>
          </a:p>
          <a:p>
            <a:pPr marL="0" indent="0">
              <a:buFont typeface="Wingdings" panose="05000000000000000000" pitchFamily="2" charset="2"/>
              <a:buNone/>
            </a:pPr>
            <a:endParaRPr lang="en-US" dirty="0"/>
          </a:p>
        </p:txBody>
      </p:sp>
      <p:sp>
        <p:nvSpPr>
          <p:cNvPr id="2" name="Content Placeholder 1"/>
          <p:cNvSpPr>
            <a:spLocks noGrp="1"/>
          </p:cNvSpPr>
          <p:nvPr>
            <p:ph idx="1"/>
          </p:nvPr>
        </p:nvSpPr>
        <p:spPr>
          <a:xfrm>
            <a:off x="1171657" y="4441364"/>
            <a:ext cx="7611615" cy="969328"/>
          </a:xfrm>
        </p:spPr>
        <p:txBody>
          <a:bodyPr/>
          <a:lstStyle/>
          <a:p>
            <a:pPr marL="0" indent="0">
              <a:buNone/>
            </a:pPr>
            <a:r>
              <a:rPr lang="he-IL" b="1" dirty="0" smtClean="0"/>
              <a:t>כל הצמחים זקוקים למזון וזזים ומגיבים לסביבתם, </a:t>
            </a:r>
            <a:r>
              <a:rPr lang="he-IL" dirty="0" smtClean="0"/>
              <a:t>לא </a:t>
            </a:r>
            <a:r>
              <a:rPr lang="he-IL" dirty="0"/>
              <a:t>רק צמחים </a:t>
            </a:r>
            <a:r>
              <a:rPr lang="he-IL" dirty="0" smtClean="0"/>
              <a:t>טורפים.</a:t>
            </a:r>
          </a:p>
          <a:p>
            <a:pPr marL="0" indent="0">
              <a:buNone/>
            </a:pPr>
            <a:r>
              <a:rPr lang="he-IL" dirty="0" smtClean="0"/>
              <a:t>בדרך כלל צמחים זזים ומגיבים לאט - ניתן לראות זאת בסרטוני זמן מואץ.</a:t>
            </a:r>
            <a:endParaRPr lang="en-US" dirty="0"/>
          </a:p>
        </p:txBody>
      </p:sp>
      <p:sp>
        <p:nvSpPr>
          <p:cNvPr id="3" name="Title 2"/>
          <p:cNvSpPr>
            <a:spLocks noGrp="1"/>
          </p:cNvSpPr>
          <p:nvPr>
            <p:ph type="title"/>
          </p:nvPr>
        </p:nvSpPr>
        <p:spPr/>
        <p:txBody>
          <a:bodyPr/>
          <a:lstStyle/>
          <a:p>
            <a:r>
              <a:rPr lang="he-IL" dirty="0" smtClean="0"/>
              <a:t>צמחים כאורגניזמים חיים</a:t>
            </a:r>
            <a:endParaRPr lang="en-US" dirty="0"/>
          </a:p>
        </p:txBody>
      </p:sp>
      <p:grpSp>
        <p:nvGrpSpPr>
          <p:cNvPr id="36" name="קבוצה 35"/>
          <p:cNvGrpSpPr/>
          <p:nvPr/>
        </p:nvGrpSpPr>
        <p:grpSpPr>
          <a:xfrm>
            <a:off x="2667515" y="1854001"/>
            <a:ext cx="5911243" cy="1638203"/>
            <a:chOff x="2667515" y="1854001"/>
            <a:chExt cx="5911243" cy="1638203"/>
          </a:xfrm>
        </p:grpSpPr>
        <p:grpSp>
          <p:nvGrpSpPr>
            <p:cNvPr id="31" name="קבוצה 30"/>
            <p:cNvGrpSpPr/>
            <p:nvPr/>
          </p:nvGrpSpPr>
          <p:grpSpPr>
            <a:xfrm>
              <a:off x="4828099" y="2847254"/>
              <a:ext cx="1853024" cy="644950"/>
              <a:chOff x="2808720" y="2641721"/>
              <a:chExt cx="1853024" cy="644950"/>
            </a:xfrm>
          </p:grpSpPr>
          <p:grpSp>
            <p:nvGrpSpPr>
              <p:cNvPr id="4" name="Group 3"/>
              <p:cNvGrpSpPr/>
              <p:nvPr/>
            </p:nvGrpSpPr>
            <p:grpSpPr>
              <a:xfrm>
                <a:off x="2808720" y="2641721"/>
                <a:ext cx="1783565" cy="489391"/>
                <a:chOff x="800296" y="1140801"/>
                <a:chExt cx="1783565" cy="489391"/>
              </a:xfrm>
            </p:grpSpPr>
            <p:sp>
              <p:nvSpPr>
                <p:cNvPr id="26" name="Rectangle 25"/>
                <p:cNvSpPr/>
                <p:nvPr/>
              </p:nvSpPr>
              <p:spPr>
                <a:xfrm>
                  <a:off x="800296" y="1140801"/>
                  <a:ext cx="1783565" cy="489391"/>
                </a:xfrm>
                <a:prstGeom prst="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7" name="Rectangle 26"/>
                <p:cNvSpPr/>
                <p:nvPr/>
              </p:nvSpPr>
              <p:spPr>
                <a:xfrm>
                  <a:off x="800296" y="1140801"/>
                  <a:ext cx="1256032" cy="4893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he-IL" sz="1800" b="1" kern="1200" dirty="0" smtClean="0"/>
                    <a:t>תקשורת עם הסביבה	</a:t>
                  </a:r>
                </a:p>
              </p:txBody>
            </p:sp>
          </p:grpSp>
          <p:sp>
            <p:nvSpPr>
              <p:cNvPr id="5" name="Oval 4"/>
              <p:cNvSpPr/>
              <p:nvPr/>
            </p:nvSpPr>
            <p:spPr>
              <a:xfrm>
                <a:off x="4128117" y="2753044"/>
                <a:ext cx="533627" cy="533627"/>
              </a:xfrm>
              <a:prstGeom prst="ellipse">
                <a:avLst/>
              </a:prstGeom>
              <a:blipFill>
                <a:blip r:embed="rId3" cstate="print">
                  <a:extLst>
                    <a:ext uri="{28A0092B-C50C-407E-A947-70E740481C1C}">
                      <a14:useLocalDpi xmlns:a14="http://schemas.microsoft.com/office/drawing/2010/main" val="0"/>
                    </a:ext>
                  </a:extLst>
                </a:blip>
                <a:srcRect/>
                <a:stretch>
                  <a:fillRect/>
                </a:stretch>
              </a:blipFill>
            </p:spPr>
            <p:style>
              <a:lnRef idx="2">
                <a:schemeClr val="accent6">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sp>
        </p:grpSp>
        <p:grpSp>
          <p:nvGrpSpPr>
            <p:cNvPr id="35" name="קבוצה 34"/>
            <p:cNvGrpSpPr/>
            <p:nvPr/>
          </p:nvGrpSpPr>
          <p:grpSpPr>
            <a:xfrm>
              <a:off x="2667515" y="1854001"/>
              <a:ext cx="1881547" cy="650150"/>
              <a:chOff x="4500732" y="2641721"/>
              <a:chExt cx="1881547" cy="650150"/>
            </a:xfrm>
          </p:grpSpPr>
          <p:grpSp>
            <p:nvGrpSpPr>
              <p:cNvPr id="6" name="Group 5"/>
              <p:cNvGrpSpPr/>
              <p:nvPr/>
            </p:nvGrpSpPr>
            <p:grpSpPr>
              <a:xfrm>
                <a:off x="4500732" y="2641721"/>
                <a:ext cx="1755121" cy="489391"/>
                <a:chOff x="2492308" y="1140801"/>
                <a:chExt cx="1755121" cy="489391"/>
              </a:xfrm>
            </p:grpSpPr>
            <p:sp>
              <p:nvSpPr>
                <p:cNvPr id="24" name="Rectangle 23"/>
                <p:cNvSpPr/>
                <p:nvPr/>
              </p:nvSpPr>
              <p:spPr>
                <a:xfrm>
                  <a:off x="2492308" y="1140801"/>
                  <a:ext cx="1755121" cy="489391"/>
                </a:xfrm>
                <a:prstGeom prst="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5" name="Rectangle 24"/>
                <p:cNvSpPr/>
                <p:nvPr/>
              </p:nvSpPr>
              <p:spPr>
                <a:xfrm>
                  <a:off x="2519580" y="1140801"/>
                  <a:ext cx="1194222" cy="4893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he-IL" sz="1800" b="1" kern="1200" dirty="0" smtClean="0"/>
                    <a:t>גדילה והתפתחות</a:t>
                  </a:r>
                  <a:endParaRPr lang="en-US" sz="1800" b="1" kern="1200" dirty="0"/>
                </a:p>
              </p:txBody>
            </p:sp>
          </p:grpSp>
          <p:sp>
            <p:nvSpPr>
              <p:cNvPr id="7" name="Oval 6"/>
              <p:cNvSpPr/>
              <p:nvPr/>
            </p:nvSpPr>
            <p:spPr>
              <a:xfrm>
                <a:off x="5848652" y="2758244"/>
                <a:ext cx="533627" cy="533627"/>
              </a:xfrm>
              <a:prstGeom prst="ellipse">
                <a:avLst/>
              </a:prstGeom>
              <a:blipFill>
                <a:blip r:embed="rId4" cstate="print">
                  <a:extLst>
                    <a:ext uri="{28A0092B-C50C-407E-A947-70E740481C1C}">
                      <a14:useLocalDpi xmlns:a14="http://schemas.microsoft.com/office/drawing/2010/main" val="0"/>
                    </a:ext>
                  </a:extLst>
                </a:blip>
                <a:srcRect/>
                <a:stretch>
                  <a:fillRect/>
                </a:stretch>
              </a:blipFill>
            </p:spPr>
            <p:style>
              <a:lnRef idx="2">
                <a:schemeClr val="accent6">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sp>
        </p:grpSp>
        <p:grpSp>
          <p:nvGrpSpPr>
            <p:cNvPr id="33" name="קבוצה 32"/>
            <p:cNvGrpSpPr/>
            <p:nvPr/>
          </p:nvGrpSpPr>
          <p:grpSpPr>
            <a:xfrm>
              <a:off x="6928304" y="2840963"/>
              <a:ext cx="1650453" cy="650150"/>
              <a:chOff x="6513861" y="2641721"/>
              <a:chExt cx="1650453" cy="650150"/>
            </a:xfrm>
          </p:grpSpPr>
          <p:grpSp>
            <p:nvGrpSpPr>
              <p:cNvPr id="8" name="Group 7"/>
              <p:cNvGrpSpPr/>
              <p:nvPr/>
            </p:nvGrpSpPr>
            <p:grpSpPr>
              <a:xfrm>
                <a:off x="6513861" y="2641721"/>
                <a:ext cx="1524649" cy="489391"/>
                <a:chOff x="4505437" y="1140801"/>
                <a:chExt cx="1524649" cy="489391"/>
              </a:xfrm>
            </p:grpSpPr>
            <p:sp>
              <p:nvSpPr>
                <p:cNvPr id="22" name="Rectangle 21"/>
                <p:cNvSpPr/>
                <p:nvPr/>
              </p:nvSpPr>
              <p:spPr>
                <a:xfrm>
                  <a:off x="4505437" y="1140801"/>
                  <a:ext cx="1524649" cy="489391"/>
                </a:xfrm>
                <a:prstGeom prst="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Rectangle 22"/>
                <p:cNvSpPr/>
                <p:nvPr/>
              </p:nvSpPr>
              <p:spPr>
                <a:xfrm>
                  <a:off x="4505437" y="1140801"/>
                  <a:ext cx="1073696" cy="4893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he-IL" sz="1800" b="1" kern="1200" dirty="0" smtClean="0"/>
                    <a:t>תנועה</a:t>
                  </a:r>
                  <a:endParaRPr lang="en-US" sz="1800" b="1" kern="1200" dirty="0"/>
                </a:p>
              </p:txBody>
            </p:sp>
          </p:grpSp>
          <p:sp>
            <p:nvSpPr>
              <p:cNvPr id="9" name="Oval 8"/>
              <p:cNvSpPr/>
              <p:nvPr/>
            </p:nvSpPr>
            <p:spPr>
              <a:xfrm>
                <a:off x="7630687" y="2758244"/>
                <a:ext cx="533627" cy="533627"/>
              </a:xfrm>
              <a:prstGeom prst="ellipse">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accent6">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sp>
        </p:grpSp>
        <p:grpSp>
          <p:nvGrpSpPr>
            <p:cNvPr id="32" name="קבוצה 31"/>
            <p:cNvGrpSpPr/>
            <p:nvPr/>
          </p:nvGrpSpPr>
          <p:grpSpPr>
            <a:xfrm>
              <a:off x="2667515" y="2846822"/>
              <a:ext cx="1843576" cy="611361"/>
              <a:chOff x="2808720" y="3457830"/>
              <a:chExt cx="1843576" cy="611361"/>
            </a:xfrm>
          </p:grpSpPr>
          <p:grpSp>
            <p:nvGrpSpPr>
              <p:cNvPr id="10" name="Group 9"/>
              <p:cNvGrpSpPr/>
              <p:nvPr/>
            </p:nvGrpSpPr>
            <p:grpSpPr>
              <a:xfrm>
                <a:off x="2808720" y="3457830"/>
                <a:ext cx="1783565" cy="489391"/>
                <a:chOff x="93198" y="3437914"/>
                <a:chExt cx="1524649" cy="489391"/>
              </a:xfrm>
            </p:grpSpPr>
            <p:sp>
              <p:nvSpPr>
                <p:cNvPr id="20" name="Rectangle 19"/>
                <p:cNvSpPr/>
                <p:nvPr/>
              </p:nvSpPr>
              <p:spPr>
                <a:xfrm>
                  <a:off x="93198" y="3437914"/>
                  <a:ext cx="1524649" cy="489391"/>
                </a:xfrm>
                <a:prstGeom prst="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Rectangle 20"/>
                <p:cNvSpPr/>
                <p:nvPr/>
              </p:nvSpPr>
              <p:spPr>
                <a:xfrm>
                  <a:off x="93198" y="3437914"/>
                  <a:ext cx="1073696" cy="4893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he-IL" sz="1800" b="1" kern="1200" dirty="0" smtClean="0"/>
                    <a:t>נשימה</a:t>
                  </a:r>
                  <a:endParaRPr lang="en-US" sz="1800" b="1" kern="1200" dirty="0"/>
                </a:p>
              </p:txBody>
            </p:sp>
          </p:grpSp>
          <p:sp>
            <p:nvSpPr>
              <p:cNvPr id="11" name="Oval 10"/>
              <p:cNvSpPr/>
              <p:nvPr/>
            </p:nvSpPr>
            <p:spPr>
              <a:xfrm>
                <a:off x="4118669" y="3535564"/>
                <a:ext cx="533627" cy="533627"/>
              </a:xfrm>
              <a:prstGeom prst="ellipse">
                <a:avLst/>
              </a:prstGeom>
              <a:blipFill>
                <a:blip r:embed="rId6" cstate="print">
                  <a:extLst>
                    <a:ext uri="{28A0092B-C50C-407E-A947-70E740481C1C}">
                      <a14:useLocalDpi xmlns:a14="http://schemas.microsoft.com/office/drawing/2010/main" val="0"/>
                    </a:ext>
                  </a:extLst>
                </a:blip>
                <a:srcRect/>
                <a:stretch>
                  <a:fillRect/>
                </a:stretch>
              </a:blipFill>
            </p:spPr>
            <p:style>
              <a:lnRef idx="2">
                <a:schemeClr val="accent6">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sp>
        </p:grpSp>
        <p:grpSp>
          <p:nvGrpSpPr>
            <p:cNvPr id="28" name="קבוצה 27"/>
            <p:cNvGrpSpPr/>
            <p:nvPr/>
          </p:nvGrpSpPr>
          <p:grpSpPr>
            <a:xfrm>
              <a:off x="6928304" y="1857782"/>
              <a:ext cx="1650454" cy="611362"/>
              <a:chOff x="4731204" y="3457830"/>
              <a:chExt cx="1650454" cy="611362"/>
            </a:xfrm>
          </p:grpSpPr>
          <p:grpSp>
            <p:nvGrpSpPr>
              <p:cNvPr id="12" name="Group 11"/>
              <p:cNvGrpSpPr/>
              <p:nvPr/>
            </p:nvGrpSpPr>
            <p:grpSpPr>
              <a:xfrm>
                <a:off x="4731204" y="3457830"/>
                <a:ext cx="1524649" cy="489391"/>
                <a:chOff x="2649508" y="3268759"/>
                <a:chExt cx="1524649" cy="489391"/>
              </a:xfrm>
            </p:grpSpPr>
            <p:sp>
              <p:nvSpPr>
                <p:cNvPr id="18" name="Rectangle 17"/>
                <p:cNvSpPr/>
                <p:nvPr/>
              </p:nvSpPr>
              <p:spPr>
                <a:xfrm>
                  <a:off x="2649508" y="3268759"/>
                  <a:ext cx="1524649" cy="489391"/>
                </a:xfrm>
                <a:prstGeom prst="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Rectangle 18"/>
                <p:cNvSpPr/>
                <p:nvPr/>
              </p:nvSpPr>
              <p:spPr>
                <a:xfrm>
                  <a:off x="2649508" y="3268759"/>
                  <a:ext cx="1073696" cy="4893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he-IL" sz="1800" b="1" kern="1200" dirty="0" smtClean="0"/>
                    <a:t>הזנה</a:t>
                  </a:r>
                  <a:endParaRPr lang="en-US" sz="1800" b="1" kern="1200" dirty="0"/>
                </a:p>
              </p:txBody>
            </p:sp>
          </p:grpSp>
          <p:sp>
            <p:nvSpPr>
              <p:cNvPr id="13" name="Oval 12"/>
              <p:cNvSpPr/>
              <p:nvPr/>
            </p:nvSpPr>
            <p:spPr>
              <a:xfrm>
                <a:off x="5848031" y="3535565"/>
                <a:ext cx="533627" cy="533627"/>
              </a:xfrm>
              <a:prstGeom prst="ellipse">
                <a:avLst/>
              </a:prstGeom>
              <a:blipFill>
                <a:blip r:embed="rId7" cstate="print">
                  <a:extLst>
                    <a:ext uri="{28A0092B-C50C-407E-A947-70E740481C1C}">
                      <a14:useLocalDpi xmlns:a14="http://schemas.microsoft.com/office/drawing/2010/main" val="0"/>
                    </a:ext>
                  </a:extLst>
                </a:blip>
                <a:srcRect/>
                <a:stretch>
                  <a:fillRect t="-2000" b="-2000"/>
                </a:stretch>
              </a:blipFill>
            </p:spPr>
            <p:style>
              <a:lnRef idx="2">
                <a:schemeClr val="accent6">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sp>
        </p:grpSp>
        <p:grpSp>
          <p:nvGrpSpPr>
            <p:cNvPr id="34" name="קבוצה 33"/>
            <p:cNvGrpSpPr/>
            <p:nvPr/>
          </p:nvGrpSpPr>
          <p:grpSpPr>
            <a:xfrm>
              <a:off x="4913456" y="1857782"/>
              <a:ext cx="1650454" cy="611362"/>
              <a:chOff x="6513861" y="3457830"/>
              <a:chExt cx="1650454" cy="611362"/>
            </a:xfrm>
          </p:grpSpPr>
          <p:grpSp>
            <p:nvGrpSpPr>
              <p:cNvPr id="14" name="Group 13"/>
              <p:cNvGrpSpPr/>
              <p:nvPr/>
            </p:nvGrpSpPr>
            <p:grpSpPr>
              <a:xfrm>
                <a:off x="6513861" y="3457830"/>
                <a:ext cx="1524649" cy="489391"/>
                <a:chOff x="4432165" y="3268759"/>
                <a:chExt cx="1524649" cy="489391"/>
              </a:xfrm>
            </p:grpSpPr>
            <p:sp>
              <p:nvSpPr>
                <p:cNvPr id="16" name="Rectangle 15"/>
                <p:cNvSpPr/>
                <p:nvPr/>
              </p:nvSpPr>
              <p:spPr>
                <a:xfrm>
                  <a:off x="4432165" y="3268759"/>
                  <a:ext cx="1524649" cy="489391"/>
                </a:xfrm>
                <a:prstGeom prst="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Rectangle 16"/>
                <p:cNvSpPr/>
                <p:nvPr/>
              </p:nvSpPr>
              <p:spPr>
                <a:xfrm>
                  <a:off x="4432165" y="3268759"/>
                  <a:ext cx="1073696" cy="4893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he-IL" sz="1800" b="1" kern="1200" dirty="0" smtClean="0"/>
                    <a:t>רבייה</a:t>
                  </a:r>
                  <a:endParaRPr lang="en-US" sz="1800" b="1" kern="1200" dirty="0"/>
                </a:p>
              </p:txBody>
            </p:sp>
          </p:grpSp>
          <p:sp>
            <p:nvSpPr>
              <p:cNvPr id="15" name="Oval 14"/>
              <p:cNvSpPr/>
              <p:nvPr/>
            </p:nvSpPr>
            <p:spPr>
              <a:xfrm>
                <a:off x="7630688" y="3535565"/>
                <a:ext cx="533627" cy="533627"/>
              </a:xfrm>
              <a:prstGeom prst="ellipse">
                <a:avLst/>
              </a:prstGeom>
              <a:blipFill>
                <a:blip r:embed="rId8" cstate="print">
                  <a:extLst>
                    <a:ext uri="{28A0092B-C50C-407E-A947-70E740481C1C}">
                      <a14:useLocalDpi xmlns:a14="http://schemas.microsoft.com/office/drawing/2010/main" val="0"/>
                    </a:ext>
                  </a:extLst>
                </a:blip>
                <a:srcRect/>
                <a:stretch>
                  <a:fillRect/>
                </a:stretch>
              </a:blipFill>
            </p:spPr>
            <p:style>
              <a:lnRef idx="2">
                <a:schemeClr val="accent6">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sp>
        </p:grpSp>
      </p:grpSp>
    </p:spTree>
    <p:extLst>
      <p:ext uri="{BB962C8B-B14F-4D97-AF65-F5344CB8AC3E}">
        <p14:creationId xmlns:p14="http://schemas.microsoft.com/office/powerpoint/2010/main" val="3759147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5432" y="2017427"/>
            <a:ext cx="7611615" cy="3155891"/>
          </a:xfrm>
        </p:spPr>
        <p:txBody>
          <a:bodyPr/>
          <a:lstStyle/>
          <a:p>
            <a:endParaRPr lang="he-IL" dirty="0" smtClean="0"/>
          </a:p>
          <a:p>
            <a:endParaRPr lang="he-IL" dirty="0"/>
          </a:p>
          <a:p>
            <a:endParaRPr lang="he-IL" dirty="0" smtClean="0"/>
          </a:p>
          <a:p>
            <a:endParaRPr lang="he-IL" dirty="0"/>
          </a:p>
          <a:p>
            <a:endParaRPr lang="he-IL" dirty="0" smtClean="0"/>
          </a:p>
          <a:p>
            <a:endParaRPr lang="he-IL" dirty="0"/>
          </a:p>
          <a:p>
            <a:endParaRPr lang="he-IL" dirty="0" smtClean="0"/>
          </a:p>
          <a:p>
            <a:pPr marL="0" indent="0">
              <a:buNone/>
            </a:pPr>
            <a:endParaRPr lang="he-IL" dirty="0" smtClean="0"/>
          </a:p>
        </p:txBody>
      </p:sp>
      <p:sp>
        <p:nvSpPr>
          <p:cNvPr id="3" name="Title 2"/>
          <p:cNvSpPr>
            <a:spLocks noGrp="1"/>
          </p:cNvSpPr>
          <p:nvPr>
            <p:ph type="title"/>
          </p:nvPr>
        </p:nvSpPr>
        <p:spPr/>
        <p:txBody>
          <a:bodyPr/>
          <a:lstStyle/>
          <a:p>
            <a:r>
              <a:rPr lang="he-IL" dirty="0" smtClean="0"/>
              <a:t>צרכי הצמח לאורך מחזור החיים</a:t>
            </a:r>
            <a:endParaRPr lang="en-US" dirty="0"/>
          </a:p>
        </p:txBody>
      </p:sp>
      <p:sp>
        <p:nvSpPr>
          <p:cNvPr id="5" name="TextBox 4"/>
          <p:cNvSpPr txBox="1"/>
          <p:nvPr/>
        </p:nvSpPr>
        <p:spPr>
          <a:xfrm>
            <a:off x="893598" y="1432885"/>
            <a:ext cx="7611414" cy="369332"/>
          </a:xfrm>
          <a:prstGeom prst="rect">
            <a:avLst/>
          </a:prstGeom>
          <a:noFill/>
        </p:spPr>
        <p:txBody>
          <a:bodyPr wrap="square" rtlCol="0">
            <a:spAutoFit/>
          </a:bodyPr>
          <a:lstStyle/>
          <a:p>
            <a:r>
              <a:rPr lang="he-IL" dirty="0" smtClean="0"/>
              <a:t>צמחים זקוקים לאנרגיה ולחומרי בנייה כדי לשגשג ולגדול לאורך מחזור החיים שלהם</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2598" y="1858920"/>
            <a:ext cx="3667392" cy="3118655"/>
          </a:xfrm>
          <a:prstGeom prst="rect">
            <a:avLst/>
          </a:prstGeom>
        </p:spPr>
      </p:pic>
    </p:spTree>
    <p:extLst>
      <p:ext uri="{BB962C8B-B14F-4D97-AF65-F5344CB8AC3E}">
        <p14:creationId xmlns:p14="http://schemas.microsoft.com/office/powerpoint/2010/main" val="2967216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5432" y="2017427"/>
            <a:ext cx="7611615" cy="3155891"/>
          </a:xfrm>
        </p:spPr>
        <p:txBody>
          <a:bodyPr/>
          <a:lstStyle/>
          <a:p>
            <a:endParaRPr lang="he-IL" dirty="0" smtClean="0"/>
          </a:p>
          <a:p>
            <a:endParaRPr lang="he-IL" dirty="0"/>
          </a:p>
          <a:p>
            <a:endParaRPr lang="he-IL" dirty="0" smtClean="0"/>
          </a:p>
          <a:p>
            <a:endParaRPr lang="he-IL" dirty="0"/>
          </a:p>
          <a:p>
            <a:endParaRPr lang="he-IL" dirty="0" smtClean="0"/>
          </a:p>
          <a:p>
            <a:endParaRPr lang="he-IL" dirty="0"/>
          </a:p>
          <a:p>
            <a:endParaRPr lang="he-IL" dirty="0" smtClean="0"/>
          </a:p>
          <a:p>
            <a:pPr marL="0" indent="0">
              <a:buNone/>
            </a:pPr>
            <a:endParaRPr lang="he-IL" dirty="0" smtClean="0"/>
          </a:p>
          <a:p>
            <a:r>
              <a:rPr lang="he-IL" dirty="0" smtClean="0"/>
              <a:t>שימו לב:</a:t>
            </a:r>
            <a:r>
              <a:rPr lang="en-US" dirty="0" smtClean="0"/>
              <a:t> </a:t>
            </a:r>
            <a:r>
              <a:rPr lang="he-IL" dirty="0" smtClean="0"/>
              <a:t>כאשר </a:t>
            </a:r>
            <a:r>
              <a:rPr lang="he-IL" dirty="0"/>
              <a:t>נדון בהמשך בצרכי הצמח נתייחס רק לשלבים מהנביטה ועד יצירת הפרי. </a:t>
            </a:r>
            <a:r>
              <a:rPr lang="he-IL" dirty="0" smtClean="0"/>
              <a:t>הזרע </a:t>
            </a:r>
            <a:r>
              <a:rPr lang="he-IL" dirty="0"/>
              <a:t>הוא מצב רדום של הצמח ולכן יש לו צרכים שונים.</a:t>
            </a:r>
          </a:p>
          <a:p>
            <a:pPr marL="0" indent="0">
              <a:buNone/>
            </a:pPr>
            <a:r>
              <a:rPr lang="he-IL" dirty="0"/>
              <a:t/>
            </a:r>
            <a:br>
              <a:rPr lang="he-IL" dirty="0"/>
            </a:br>
            <a:endParaRPr lang="en-US" dirty="0"/>
          </a:p>
        </p:txBody>
      </p:sp>
      <p:sp>
        <p:nvSpPr>
          <p:cNvPr id="3" name="Title 2"/>
          <p:cNvSpPr>
            <a:spLocks noGrp="1"/>
          </p:cNvSpPr>
          <p:nvPr>
            <p:ph type="title"/>
          </p:nvPr>
        </p:nvSpPr>
        <p:spPr/>
        <p:txBody>
          <a:bodyPr/>
          <a:lstStyle/>
          <a:p>
            <a:r>
              <a:rPr lang="he-IL" dirty="0" smtClean="0"/>
              <a:t>צרכי הצמח לאורך מחזור החיים</a:t>
            </a:r>
            <a:endParaRPr lang="en-US" dirty="0"/>
          </a:p>
        </p:txBody>
      </p:sp>
      <p:sp>
        <p:nvSpPr>
          <p:cNvPr id="5" name="TextBox 4"/>
          <p:cNvSpPr txBox="1"/>
          <p:nvPr/>
        </p:nvSpPr>
        <p:spPr>
          <a:xfrm>
            <a:off x="893598" y="1432885"/>
            <a:ext cx="7611414" cy="369332"/>
          </a:xfrm>
          <a:prstGeom prst="rect">
            <a:avLst/>
          </a:prstGeom>
          <a:noFill/>
        </p:spPr>
        <p:txBody>
          <a:bodyPr wrap="square" rtlCol="0">
            <a:spAutoFit/>
          </a:bodyPr>
          <a:lstStyle/>
          <a:p>
            <a:r>
              <a:rPr lang="he-IL" dirty="0" smtClean="0"/>
              <a:t>צמחים זקוקים לאנרגיה ולחומרי בנייה כדי לשגשג ולגדול לאורך מחזור החיים שלהם</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2598" y="1858920"/>
            <a:ext cx="3667392" cy="3118655"/>
          </a:xfrm>
          <a:prstGeom prst="rect">
            <a:avLst/>
          </a:prstGeom>
        </p:spPr>
      </p:pic>
      <p:sp>
        <p:nvSpPr>
          <p:cNvPr id="4" name="Oval 3"/>
          <p:cNvSpPr/>
          <p:nvPr/>
        </p:nvSpPr>
        <p:spPr>
          <a:xfrm>
            <a:off x="5651863" y="2952206"/>
            <a:ext cx="1332411" cy="1227908"/>
          </a:xfrm>
          <a:prstGeom prst="ellipse">
            <a:avLst/>
          </a:prstGeom>
          <a:solidFill>
            <a:srgbClr val="FFC000">
              <a:alpha val="38039"/>
            </a:srgbClr>
          </a:solidFill>
          <a:ln>
            <a:solidFill>
              <a:srgbClr val="FFFFFF">
                <a:alpha val="29020"/>
              </a:srgbClr>
            </a:solidFill>
          </a:ln>
          <a:effectLst>
            <a:softEdge rad="63500"/>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7" name="Oval 6"/>
          <p:cNvSpPr/>
          <p:nvPr/>
        </p:nvSpPr>
        <p:spPr>
          <a:xfrm>
            <a:off x="4099296" y="3295464"/>
            <a:ext cx="1933996" cy="1836002"/>
          </a:xfrm>
          <a:prstGeom prst="ellipse">
            <a:avLst/>
          </a:prstGeom>
          <a:solidFill>
            <a:srgbClr val="FFC000">
              <a:alpha val="38039"/>
            </a:srgbClr>
          </a:solidFill>
          <a:ln>
            <a:solidFill>
              <a:srgbClr val="FFFFFF">
                <a:alpha val="29020"/>
              </a:srgbClr>
            </a:solidFill>
          </a:ln>
          <a:effectLst>
            <a:softEdge rad="63500"/>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8" name="Oval 7"/>
          <p:cNvSpPr/>
          <p:nvPr/>
        </p:nvSpPr>
        <p:spPr>
          <a:xfrm>
            <a:off x="3109819" y="2985557"/>
            <a:ext cx="1332411" cy="1227908"/>
          </a:xfrm>
          <a:prstGeom prst="ellipse">
            <a:avLst/>
          </a:prstGeom>
          <a:solidFill>
            <a:srgbClr val="FFC000">
              <a:alpha val="38039"/>
            </a:srgbClr>
          </a:solidFill>
          <a:ln>
            <a:solidFill>
              <a:srgbClr val="FFFFFF">
                <a:alpha val="29020"/>
              </a:srgbClr>
            </a:solidFill>
          </a:ln>
          <a:effectLst>
            <a:softEdge rad="63500"/>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9" name="Oval 8"/>
          <p:cNvSpPr/>
          <p:nvPr/>
        </p:nvSpPr>
        <p:spPr>
          <a:xfrm>
            <a:off x="3450161" y="1718168"/>
            <a:ext cx="1332411" cy="1227908"/>
          </a:xfrm>
          <a:prstGeom prst="ellipse">
            <a:avLst/>
          </a:prstGeom>
          <a:solidFill>
            <a:srgbClr val="FFC000">
              <a:alpha val="38039"/>
            </a:srgbClr>
          </a:solidFill>
          <a:ln>
            <a:solidFill>
              <a:srgbClr val="FFFFFF">
                <a:alpha val="29020"/>
              </a:srgbClr>
            </a:solidFill>
          </a:ln>
          <a:effectLst>
            <a:softEdge rad="63500"/>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6394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1" y="4799264"/>
            <a:ext cx="8335046" cy="957593"/>
          </a:xfrm>
        </p:spPr>
        <p:txBody>
          <a:bodyPr/>
          <a:lstStyle/>
          <a:p>
            <a:endParaRPr lang="he-IL" dirty="0" smtClean="0"/>
          </a:p>
          <a:p>
            <a:pPr marL="0" indent="0">
              <a:buNone/>
            </a:pPr>
            <a:r>
              <a:rPr lang="he-IL" dirty="0" smtClean="0"/>
              <a:t>לצמח יש חלקים מעל ומתחת לאדמה שתפקידם לעזור לו להשיג את צרכי הקיום והרבייה שלו</a:t>
            </a:r>
            <a:endParaRPr lang="he-IL" dirty="0"/>
          </a:p>
          <a:p>
            <a:endParaRPr lang="he-IL" dirty="0" smtClean="0"/>
          </a:p>
          <a:p>
            <a:endParaRPr lang="he-IL" dirty="0"/>
          </a:p>
          <a:p>
            <a:endParaRPr lang="he-IL" dirty="0" smtClean="0"/>
          </a:p>
          <a:p>
            <a:endParaRPr lang="he-IL" dirty="0"/>
          </a:p>
          <a:p>
            <a:endParaRPr lang="he-IL" dirty="0" smtClean="0"/>
          </a:p>
          <a:p>
            <a:pPr marL="0" indent="0">
              <a:buNone/>
            </a:pPr>
            <a:endParaRPr lang="he-IL" dirty="0" smtClean="0"/>
          </a:p>
          <a:p>
            <a:pPr marL="0" indent="0">
              <a:buNone/>
            </a:pPr>
            <a:endParaRPr lang="he-IL" dirty="0"/>
          </a:p>
          <a:p>
            <a:pPr marL="0" indent="0">
              <a:buNone/>
            </a:pPr>
            <a:r>
              <a:rPr lang="he-IL" dirty="0"/>
              <a:t/>
            </a:r>
            <a:br>
              <a:rPr lang="he-IL" dirty="0"/>
            </a:br>
            <a:endParaRPr lang="en-US" dirty="0"/>
          </a:p>
        </p:txBody>
      </p:sp>
      <p:sp>
        <p:nvSpPr>
          <p:cNvPr id="3" name="Title 2"/>
          <p:cNvSpPr>
            <a:spLocks noGrp="1"/>
          </p:cNvSpPr>
          <p:nvPr>
            <p:ph type="title"/>
          </p:nvPr>
        </p:nvSpPr>
        <p:spPr/>
        <p:txBody>
          <a:bodyPr/>
          <a:lstStyle/>
          <a:p>
            <a:r>
              <a:rPr lang="he-IL" dirty="0" smtClean="0"/>
              <a:t>מבנה הצמח וצרכי הקיום</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808" y="1456362"/>
            <a:ext cx="8006934" cy="3894956"/>
          </a:xfrm>
          <a:prstGeom prst="rect">
            <a:avLst/>
          </a:prstGeom>
        </p:spPr>
      </p:pic>
    </p:spTree>
    <p:extLst>
      <p:ext uri="{BB962C8B-B14F-4D97-AF65-F5344CB8AC3E}">
        <p14:creationId xmlns:p14="http://schemas.microsoft.com/office/powerpoint/2010/main" val="3079682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9343" y="1284195"/>
            <a:ext cx="7939924" cy="4761763"/>
          </a:xfrm>
        </p:spPr>
        <p:txBody>
          <a:bodyPr/>
          <a:lstStyle/>
          <a:p>
            <a:pPr marL="0" indent="0">
              <a:buNone/>
            </a:pPr>
            <a:r>
              <a:rPr lang="he-IL" dirty="0" smtClean="0"/>
              <a:t>בדומה </a:t>
            </a:r>
            <a:r>
              <a:rPr lang="he-IL" dirty="0"/>
              <a:t>ליצורים חיים </a:t>
            </a:r>
            <a:r>
              <a:rPr lang="he-IL" dirty="0" smtClean="0"/>
              <a:t>אחרים, גם לצמח יש צורכי קיום: </a:t>
            </a:r>
          </a:p>
          <a:p>
            <a:pPr marL="0" indent="0">
              <a:buNone/>
            </a:pPr>
            <a:r>
              <a:rPr lang="he-IL" dirty="0" smtClean="0"/>
              <a:t>דברים </a:t>
            </a:r>
            <a:r>
              <a:rPr lang="he-IL" dirty="0"/>
              <a:t>ותנאים שהוא צריך כדי להתקיים, לגדול ולהתרבות. </a:t>
            </a:r>
            <a:br>
              <a:rPr lang="he-IL" dirty="0"/>
            </a:br>
            <a:endParaRPr lang="he-IL" dirty="0" smtClean="0"/>
          </a:p>
          <a:p>
            <a:pPr marL="0" indent="0">
              <a:buNone/>
            </a:pPr>
            <a:r>
              <a:rPr lang="he-IL" dirty="0" smtClean="0"/>
              <a:t>צרכי הקיום העיקריים של צמחים </a:t>
            </a:r>
            <a:r>
              <a:rPr lang="he-IL" dirty="0"/>
              <a:t>הם:</a:t>
            </a:r>
          </a:p>
          <a:p>
            <a:endParaRPr lang="he-IL" dirty="0" smtClean="0"/>
          </a:p>
          <a:p>
            <a:endParaRPr lang="he-IL" dirty="0"/>
          </a:p>
          <a:p>
            <a:endParaRPr lang="he-IL" dirty="0" smtClean="0"/>
          </a:p>
          <a:p>
            <a:endParaRPr lang="he-IL" dirty="0"/>
          </a:p>
          <a:p>
            <a:endParaRPr lang="he-IL" dirty="0" smtClean="0"/>
          </a:p>
          <a:p>
            <a:pPr marL="0" indent="0">
              <a:buNone/>
            </a:pPr>
            <a:endParaRPr lang="he-IL" dirty="0" smtClean="0"/>
          </a:p>
          <a:p>
            <a:pPr marL="0" indent="0">
              <a:buNone/>
            </a:pPr>
            <a:endParaRPr lang="he-IL" dirty="0"/>
          </a:p>
          <a:p>
            <a:pPr marL="0" indent="0">
              <a:buNone/>
            </a:pPr>
            <a:r>
              <a:rPr lang="he-IL" dirty="0"/>
              <a:t/>
            </a:r>
            <a:br>
              <a:rPr lang="he-IL" dirty="0"/>
            </a:br>
            <a:endParaRPr lang="en-US" dirty="0"/>
          </a:p>
        </p:txBody>
      </p:sp>
      <p:sp>
        <p:nvSpPr>
          <p:cNvPr id="3" name="Title 2"/>
          <p:cNvSpPr>
            <a:spLocks noGrp="1"/>
          </p:cNvSpPr>
          <p:nvPr>
            <p:ph type="title"/>
          </p:nvPr>
        </p:nvSpPr>
        <p:spPr/>
        <p:txBody>
          <a:bodyPr/>
          <a:lstStyle/>
          <a:p>
            <a:r>
              <a:rPr lang="he-IL" dirty="0" smtClean="0"/>
              <a:t>צרכים של צמחים</a:t>
            </a:r>
            <a:endParaRPr lang="en-US" dirty="0"/>
          </a:p>
        </p:txBody>
      </p:sp>
      <p:sp>
        <p:nvSpPr>
          <p:cNvPr id="4" name="Rectangle 3"/>
          <p:cNvSpPr/>
          <p:nvPr/>
        </p:nvSpPr>
        <p:spPr>
          <a:xfrm>
            <a:off x="1091045" y="2570339"/>
            <a:ext cx="5599152" cy="3323987"/>
          </a:xfrm>
          <a:prstGeom prst="rect">
            <a:avLst/>
          </a:prstGeom>
        </p:spPr>
        <p:txBody>
          <a:bodyPr wrap="square">
            <a:spAutoFit/>
          </a:bodyPr>
          <a:lstStyle/>
          <a:p>
            <a:pPr fontAlgn="base">
              <a:lnSpc>
                <a:spcPct val="150000"/>
              </a:lnSpc>
              <a:buSzPct val="150000"/>
              <a:buBlip>
                <a:blip r:embed="rId2"/>
              </a:buBlip>
            </a:pPr>
            <a:r>
              <a:rPr lang="he-IL" sz="2000" dirty="0"/>
              <a:t>אור</a:t>
            </a:r>
          </a:p>
          <a:p>
            <a:pPr lvl="1" fontAlgn="base">
              <a:lnSpc>
                <a:spcPct val="150000"/>
              </a:lnSpc>
              <a:buSzPct val="150000"/>
              <a:buBlip>
                <a:blip r:embed="rId3"/>
              </a:buBlip>
            </a:pPr>
            <a:r>
              <a:rPr lang="he-IL" sz="2000" dirty="0"/>
              <a:t>מים</a:t>
            </a:r>
          </a:p>
          <a:p>
            <a:pPr lvl="2" fontAlgn="base">
              <a:lnSpc>
                <a:spcPct val="150000"/>
              </a:lnSpc>
              <a:buSzPct val="150000"/>
              <a:buBlip>
                <a:blip r:embed="rId4"/>
              </a:buBlip>
            </a:pPr>
            <a:r>
              <a:rPr lang="he-IL" sz="2000" dirty="0"/>
              <a:t>אוויר</a:t>
            </a:r>
          </a:p>
          <a:p>
            <a:pPr lvl="3" fontAlgn="base">
              <a:lnSpc>
                <a:spcPct val="150000"/>
              </a:lnSpc>
              <a:buSzPct val="150000"/>
              <a:buBlip>
                <a:blip r:embed="rId5"/>
              </a:buBlip>
            </a:pPr>
            <a:r>
              <a:rPr lang="he-IL" sz="2000" dirty="0"/>
              <a:t>חומרי מזון</a:t>
            </a:r>
          </a:p>
          <a:p>
            <a:pPr lvl="4" fontAlgn="base">
              <a:lnSpc>
                <a:spcPct val="150000"/>
              </a:lnSpc>
              <a:buSzPct val="150000"/>
              <a:buBlip>
                <a:blip r:embed="rId6"/>
              </a:buBlip>
            </a:pPr>
            <a:r>
              <a:rPr lang="he-IL" sz="2000" dirty="0"/>
              <a:t>מקום עיגון</a:t>
            </a:r>
          </a:p>
          <a:p>
            <a:pPr lvl="5" fontAlgn="base">
              <a:lnSpc>
                <a:spcPct val="150000"/>
              </a:lnSpc>
              <a:buSzPct val="150000"/>
              <a:buBlip>
                <a:blip r:embed="rId7"/>
              </a:buBlip>
            </a:pPr>
            <a:r>
              <a:rPr lang="he-IL" sz="2000" dirty="0"/>
              <a:t>הגנה ממזיקים</a:t>
            </a:r>
          </a:p>
          <a:p>
            <a:pPr lvl="6" fontAlgn="base">
              <a:lnSpc>
                <a:spcPct val="150000"/>
              </a:lnSpc>
              <a:buSzPct val="150000"/>
              <a:buBlip>
                <a:blip r:embed="rId8"/>
              </a:buBlip>
            </a:pPr>
            <a:r>
              <a:rPr lang="he-IL" sz="2000" dirty="0"/>
              <a:t>טמפרטורה מתאימה</a:t>
            </a:r>
          </a:p>
        </p:txBody>
      </p:sp>
    </p:spTree>
    <p:extLst>
      <p:ext uri="{BB962C8B-B14F-4D97-AF65-F5344CB8AC3E}">
        <p14:creationId xmlns:p14="http://schemas.microsoft.com/office/powerpoint/2010/main" val="3133536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התאמה אישית 1">
      <a:majorFont>
        <a:latin typeface="Calibri Light"/>
        <a:ea typeface=""/>
        <a:cs typeface="Calibri"/>
      </a:majorFont>
      <a:minorFont>
        <a:latin typeface="Calibri"/>
        <a:ea typeface=""/>
        <a:cs typeface="Arial"/>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38829</TotalTime>
  <Words>2116</Words>
  <Application>Microsoft Office PowerPoint</Application>
  <PresentationFormat>‫הצגה על המסך (4:3)</PresentationFormat>
  <Paragraphs>464</Paragraphs>
  <Slides>39</Slides>
  <Notes>27</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39</vt:i4>
      </vt:variant>
    </vt:vector>
  </HeadingPairs>
  <TitlesOfParts>
    <vt:vector size="45" baseType="lpstr">
      <vt:lpstr>Arial</vt:lpstr>
      <vt:lpstr>Calibri</vt:lpstr>
      <vt:lpstr>Calibri Light</vt:lpstr>
      <vt:lpstr>Neue Helvetica W01</vt:lpstr>
      <vt:lpstr>Wingdings</vt:lpstr>
      <vt:lpstr>ערכת נושא Office</vt:lpstr>
      <vt:lpstr>מצגת של PowerPoint</vt:lpstr>
      <vt:lpstr>חי? צומח? דומם?</vt:lpstr>
      <vt:lpstr>צמחים כאורגניזמים חיים</vt:lpstr>
      <vt:lpstr>צמחים כאורגניזמים חיים</vt:lpstr>
      <vt:lpstr>צמחים כאורגניזמים חיים</vt:lpstr>
      <vt:lpstr>צרכי הצמח לאורך מחזור החיים</vt:lpstr>
      <vt:lpstr>צרכי הצמח לאורך מחזור החיים</vt:lpstr>
      <vt:lpstr>מבנה הצמח וצרכי הקיום</vt:lpstr>
      <vt:lpstr>צרכים של צמחים</vt:lpstr>
      <vt:lpstr>משחק צרכי הצמח</vt:lpstr>
      <vt:lpstr>משחק צרכי הצמח</vt:lpstr>
      <vt:lpstr>משחק צרכי הצמח</vt:lpstr>
      <vt:lpstr>משחק צרכי הצמח</vt:lpstr>
      <vt:lpstr>משחק צרכי הצמח</vt:lpstr>
      <vt:lpstr>משחק צרכי הצמח</vt:lpstr>
      <vt:lpstr>דוגמאות להשפעות צרכי הקיום על הצמח</vt:lpstr>
      <vt:lpstr>צרכים משולבים: פוטוסינתזה</vt:lpstr>
      <vt:lpstr>משחק צורכי הצמח</vt:lpstr>
      <vt:lpstr>משחק צורכי הצמח - הניקוד</vt:lpstr>
      <vt:lpstr>שקפי תשובות והרחבה בצורכי הצמח</vt:lpstr>
      <vt:lpstr>אור</vt:lpstr>
      <vt:lpstr>מצגת של PowerPoint</vt:lpstr>
      <vt:lpstr>מצגת של PowerPoint</vt:lpstr>
      <vt:lpstr>מים</vt:lpstr>
      <vt:lpstr>מים</vt:lpstr>
      <vt:lpstr>מים</vt:lpstr>
      <vt:lpstr>אוויר</vt:lpstr>
      <vt:lpstr>אוויר</vt:lpstr>
      <vt:lpstr>מצגת של PowerPoint</vt:lpstr>
      <vt:lpstr>חומרי מזון</vt:lpstr>
      <vt:lpstr>חומרי מזון</vt:lpstr>
      <vt:lpstr>חומרי מזון</vt:lpstr>
      <vt:lpstr>חומרי מזון</vt:lpstr>
      <vt:lpstr>חומרי מזון</vt:lpstr>
      <vt:lpstr>מקום עיגון</vt:lpstr>
      <vt:lpstr>הגנה ממזיקים</vt:lpstr>
      <vt:lpstr>טמפרטורה מתאימה</vt:lpstr>
      <vt:lpstr>טמפרטורה מתאימה</vt:lpstr>
      <vt:lpstr>מצגת של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Hagit Matok</dc:creator>
  <cp:lastModifiedBy>Sarah Gropper</cp:lastModifiedBy>
  <cp:revision>218</cp:revision>
  <dcterms:created xsi:type="dcterms:W3CDTF">2017-06-14T10:47:07Z</dcterms:created>
  <dcterms:modified xsi:type="dcterms:W3CDTF">2022-05-02T06:16:31Z</dcterms:modified>
</cp:coreProperties>
</file>