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8" r:id="rId4"/>
    <p:sldId id="289" r:id="rId5"/>
    <p:sldId id="290" r:id="rId6"/>
    <p:sldId id="291" r:id="rId7"/>
    <p:sldId id="292" r:id="rId8"/>
    <p:sldId id="293" r:id="rId9"/>
    <p:sldId id="295" r:id="rId10"/>
    <p:sldId id="296" r:id="rId11"/>
    <p:sldId id="297"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mako.co.il/news-israel/local-q4_2016/Article-13d36ce2785a751004.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כלא אופק – נוער עבריין</a:t>
            </a:r>
            <a:endParaRPr lang="en-US" dirty="0"/>
          </a:p>
        </p:txBody>
      </p:sp>
      <p:sp>
        <p:nvSpPr>
          <p:cNvPr id="3" name="Subtitle 2"/>
          <p:cNvSpPr>
            <a:spLocks noGrp="1"/>
          </p:cNvSpPr>
          <p:nvPr>
            <p:ph type="subTitle" idx="1"/>
          </p:nvPr>
        </p:nvSpPr>
        <p:spPr/>
        <p:txBody>
          <a:bodyPr/>
          <a:lstStyle/>
          <a:p>
            <a:r>
              <a:rPr lang="he-IL" dirty="0"/>
              <a:t>רום מילשטיין</a:t>
            </a:r>
            <a:endParaRPr lang="en-US" dirty="0"/>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a:xfrm>
            <a:off x="1097280" y="2011512"/>
            <a:ext cx="10058400" cy="4265720"/>
          </a:xfrm>
        </p:spPr>
        <p:txBody>
          <a:bodyPr>
            <a:normAutofit fontScale="55000" lnSpcReduction="20000"/>
          </a:bodyPr>
          <a:lstStyle/>
          <a:p>
            <a:r>
              <a:rPr lang="he-IL" sz="5100" b="1" dirty="0"/>
              <a:t>בית ספר אופק </a:t>
            </a:r>
            <a:endParaRPr lang="he-IL" sz="5100" b="1" dirty="0" smtClean="0"/>
          </a:p>
          <a:p>
            <a:pPr>
              <a:lnSpc>
                <a:spcPct val="160000"/>
              </a:lnSpc>
            </a:pPr>
            <a:r>
              <a:rPr lang="he-IL" dirty="0"/>
              <a:t/>
            </a:r>
            <a:br>
              <a:rPr lang="he-IL" dirty="0"/>
            </a:br>
            <a:r>
              <a:rPr lang="he-IL" sz="2900" dirty="0"/>
              <a:t>בכלא אופק תכנית הלימוד המיושמת הינה תכנית היל"ה (השכלת יסוד לימודי השלמה), תכנית השייכת למשרד החינוך ומופעלת על ידי 'עתיד' רשת חינוך. </a:t>
            </a:r>
            <a:r>
              <a:rPr lang="he-IL" sz="2900" dirty="0" smtClean="0"/>
              <a:t>תכנית </a:t>
            </a:r>
            <a:r>
              <a:rPr lang="he-IL" sz="2900" dirty="0"/>
              <a:t>זאת נבחרה כיוון שהיא מיועדת לנוער אשר מסיבות שונות מצוי מחוץ למסגרת החינוך הפורמלי</a:t>
            </a:r>
            <a:r>
              <a:rPr lang="he-IL" sz="2900" dirty="0" smtClean="0"/>
              <a:t>.</a:t>
            </a:r>
          </a:p>
          <a:p>
            <a:pPr>
              <a:lnSpc>
                <a:spcPct val="160000"/>
              </a:lnSpc>
            </a:pPr>
            <a:r>
              <a:rPr lang="he-IL" sz="2900" dirty="0" smtClean="0"/>
              <a:t>מסלולים קיימים: </a:t>
            </a:r>
          </a:p>
          <a:p>
            <a:pPr marL="544068" lvl="1" indent="-342900">
              <a:lnSpc>
                <a:spcPct val="160000"/>
              </a:lnSpc>
              <a:buFont typeface="Arial" panose="020B0604020202020204" pitchFamily="34" charset="0"/>
              <a:buChar char="•"/>
            </a:pPr>
            <a:r>
              <a:rPr lang="he-IL" sz="2900" dirty="0" smtClean="0"/>
              <a:t>קבלת </a:t>
            </a:r>
            <a:r>
              <a:rPr lang="he-IL" sz="2900" dirty="0"/>
              <a:t>תעודה ל-8 שנות לימוד </a:t>
            </a:r>
            <a:endParaRPr lang="he-IL" sz="2900" dirty="0" smtClean="0"/>
          </a:p>
          <a:p>
            <a:pPr marL="544068" lvl="1" indent="-342900">
              <a:lnSpc>
                <a:spcPct val="160000"/>
              </a:lnSpc>
              <a:buFont typeface="Arial" panose="020B0604020202020204" pitchFamily="34" charset="0"/>
              <a:buChar char="•"/>
            </a:pPr>
            <a:r>
              <a:rPr lang="he-IL" sz="2900" dirty="0" smtClean="0"/>
              <a:t>קבלת </a:t>
            </a:r>
            <a:r>
              <a:rPr lang="he-IL" sz="2900" dirty="0"/>
              <a:t>תעודה ל-9 שעות לימוד </a:t>
            </a:r>
            <a:endParaRPr lang="he-IL" sz="2900" dirty="0" smtClean="0"/>
          </a:p>
          <a:p>
            <a:pPr marL="544068" lvl="1" indent="-342900">
              <a:lnSpc>
                <a:spcPct val="160000"/>
              </a:lnSpc>
              <a:buFont typeface="Arial" panose="020B0604020202020204" pitchFamily="34" charset="0"/>
              <a:buChar char="•"/>
            </a:pPr>
            <a:r>
              <a:rPr lang="he-IL" sz="2900" dirty="0" smtClean="0"/>
              <a:t>קבלת </a:t>
            </a:r>
            <a:r>
              <a:rPr lang="he-IL" sz="2900" dirty="0"/>
              <a:t>תעודה ל-10 שנות לימוד </a:t>
            </a:r>
            <a:endParaRPr lang="he-IL" sz="2900" dirty="0" smtClean="0"/>
          </a:p>
          <a:p>
            <a:pPr marL="544068" lvl="1" indent="-342900">
              <a:lnSpc>
                <a:spcPct val="160000"/>
              </a:lnSpc>
              <a:buFont typeface="Arial" panose="020B0604020202020204" pitchFamily="34" charset="0"/>
              <a:buChar char="•"/>
            </a:pPr>
            <a:r>
              <a:rPr lang="he-IL" sz="2900" dirty="0" smtClean="0"/>
              <a:t>תעודת </a:t>
            </a:r>
            <a:r>
              <a:rPr lang="he-IL" sz="2900" dirty="0"/>
              <a:t>גמר תיכונית </a:t>
            </a:r>
            <a:endParaRPr lang="he-IL" sz="2900" dirty="0" smtClean="0"/>
          </a:p>
          <a:p>
            <a:pPr marL="544068" lvl="1" indent="-342900">
              <a:lnSpc>
                <a:spcPct val="160000"/>
              </a:lnSpc>
              <a:buFont typeface="Arial" panose="020B0604020202020204" pitchFamily="34" charset="0"/>
              <a:buChar char="•"/>
            </a:pPr>
            <a:r>
              <a:rPr lang="he-IL" sz="2900" dirty="0" smtClean="0"/>
              <a:t>בגרות</a:t>
            </a:r>
            <a:r>
              <a:rPr lang="he-IL" sz="2900" dirty="0"/>
              <a:t> </a:t>
            </a:r>
            <a:endParaRPr lang="en-US" sz="2900" dirty="0"/>
          </a:p>
        </p:txBody>
      </p:sp>
    </p:spTree>
    <p:extLst>
      <p:ext uri="{BB962C8B-B14F-4D97-AF65-F5344CB8AC3E}">
        <p14:creationId xmlns:p14="http://schemas.microsoft.com/office/powerpoint/2010/main" val="154829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כלא אופק – התבוננות מבפנים</a:t>
            </a:r>
            <a:endParaRPr lang="en-US"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 y="1886464"/>
            <a:ext cx="5991155" cy="3130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כלא אופק‬‎"/>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68994" y="1886464"/>
            <a:ext cx="579982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Movie 5">
            <a:hlinkClick r:id="rId4" highlightClick="1"/>
          </p:cNvPr>
          <p:cNvSpPr/>
          <p:nvPr/>
        </p:nvSpPr>
        <p:spPr>
          <a:xfrm>
            <a:off x="1097280" y="5232074"/>
            <a:ext cx="3738331" cy="957348"/>
          </a:xfrm>
          <a:prstGeom prst="actionButtonMovi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07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עבריינות בני נוער</a:t>
            </a:r>
            <a:endParaRPr lang="en-US" dirty="0"/>
          </a:p>
        </p:txBody>
      </p:sp>
      <p:sp>
        <p:nvSpPr>
          <p:cNvPr id="3" name="Content Placeholder 2"/>
          <p:cNvSpPr>
            <a:spLocks noGrp="1"/>
          </p:cNvSpPr>
          <p:nvPr>
            <p:ph idx="1"/>
          </p:nvPr>
        </p:nvSpPr>
        <p:spPr>
          <a:xfrm>
            <a:off x="5445210" y="2011512"/>
            <a:ext cx="5710469" cy="4265720"/>
          </a:xfrm>
        </p:spPr>
        <p:txBody>
          <a:bodyPr>
            <a:normAutofit/>
          </a:bodyPr>
          <a:lstStyle/>
          <a:p>
            <a:r>
              <a:rPr lang="he-IL" sz="2900" dirty="0"/>
              <a:t>70% מהאסירים עד גיל 18 חוזרים בחמש השנים שחולפות ממאסרם הראשון לפחות פעם אחת לכלא</a:t>
            </a:r>
          </a:p>
          <a:p>
            <a:endParaRPr lang="he-IL" sz="2900" dirty="0" smtClean="0"/>
          </a:p>
          <a:p>
            <a:endParaRPr lang="he-IL" sz="2900" dirty="0" smtClean="0"/>
          </a:p>
          <a:p>
            <a:r>
              <a:rPr lang="he-IL" sz="2900" dirty="0" smtClean="0"/>
              <a:t>בני </a:t>
            </a:r>
            <a:r>
              <a:rPr lang="he-IL" sz="2900" dirty="0"/>
              <a:t>נוער הם האוכלוסייה בעלת הסיכון הגדול ביותר לשוב אל הכלא.</a:t>
            </a:r>
          </a:p>
          <a:p>
            <a:endParaRPr lang="he-IL" sz="2900" dirty="0"/>
          </a:p>
          <a:p>
            <a:endParaRPr lang="en-US" sz="2900" dirty="0"/>
          </a:p>
        </p:txBody>
      </p:sp>
      <p:pic>
        <p:nvPicPr>
          <p:cNvPr id="4" name="תמונה 3"/>
          <p:cNvPicPr>
            <a:picLocks noChangeAspect="1"/>
          </p:cNvPicPr>
          <p:nvPr/>
        </p:nvPicPr>
        <p:blipFill rotWithShape="1">
          <a:blip r:embed="rId2"/>
          <a:srcRect l="33230" t="12204" r="18854" b="42218"/>
          <a:stretch/>
        </p:blipFill>
        <p:spPr>
          <a:xfrm>
            <a:off x="148281" y="1804084"/>
            <a:ext cx="4173866" cy="2232111"/>
          </a:xfrm>
          <a:prstGeom prst="rect">
            <a:avLst/>
          </a:prstGeom>
          <a:ln>
            <a:solidFill>
              <a:schemeClr val="accent4"/>
            </a:solidFill>
          </a:ln>
        </p:spPr>
      </p:pic>
      <p:pic>
        <p:nvPicPr>
          <p:cNvPr id="5" name="תמונה 5"/>
          <p:cNvPicPr>
            <a:picLocks noChangeAspect="1"/>
          </p:cNvPicPr>
          <p:nvPr/>
        </p:nvPicPr>
        <p:blipFill rotWithShape="1">
          <a:blip r:embed="rId3"/>
          <a:srcRect l="33333" t="12945" r="19688" b="37957"/>
          <a:stretch/>
        </p:blipFill>
        <p:spPr>
          <a:xfrm>
            <a:off x="148281" y="4119658"/>
            <a:ext cx="4173866" cy="2232111"/>
          </a:xfrm>
          <a:prstGeom prst="rect">
            <a:avLst/>
          </a:prstGeom>
        </p:spPr>
      </p:pic>
    </p:spTree>
    <p:extLst>
      <p:ext uri="{BB962C8B-B14F-4D97-AF65-F5344CB8AC3E}">
        <p14:creationId xmlns:p14="http://schemas.microsoft.com/office/powerpoint/2010/main" val="128127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מורכבות ההגדרה נוער בסיכון</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a:t>משטרה- כמות העבירות (התיקים), אופי העבירות ( פשעי אלימות, רכוש וסמים) וחומרת העבירות המבוצעות (מתוך אתר המשטרה).</a:t>
            </a:r>
          </a:p>
          <a:p>
            <a:pPr marL="342900" indent="-342900">
              <a:buFont typeface="Arial" panose="020B0604020202020204" pitchFamily="34" charset="0"/>
              <a:buChar char="•"/>
            </a:pPr>
            <a:r>
              <a:rPr lang="he-IL" dirty="0"/>
              <a:t>משרד הרווחה- מחלק את הנוער בסיכון </a:t>
            </a:r>
            <a:r>
              <a:rPr lang="he-IL" dirty="0" smtClean="0"/>
              <a:t>ל-3 </a:t>
            </a:r>
            <a:r>
              <a:rPr lang="he-IL" dirty="0"/>
              <a:t>קבוצות על בסיס גורם משפחתי (רווחתי</a:t>
            </a:r>
            <a:r>
              <a:rPr lang="he-IL" dirty="0" smtClean="0"/>
              <a:t>):</a:t>
            </a:r>
          </a:p>
          <a:p>
            <a:pPr marL="841248" lvl="2" indent="-457200">
              <a:buFont typeface="+mj-lt"/>
              <a:buAutoNum type="arabicPeriod"/>
            </a:pPr>
            <a:r>
              <a:rPr lang="he-IL" sz="1800" dirty="0" smtClean="0"/>
              <a:t>ילדים </a:t>
            </a:r>
            <a:r>
              <a:rPr lang="he-IL" sz="1800" dirty="0"/>
              <a:t>הנמצאים בסכנה ישירה. </a:t>
            </a:r>
            <a:endParaRPr lang="he-IL" sz="1800" dirty="0" smtClean="0"/>
          </a:p>
          <a:p>
            <a:pPr marL="841248" lvl="2" indent="-457200">
              <a:buFont typeface="+mj-lt"/>
              <a:buAutoNum type="arabicPeriod"/>
            </a:pPr>
            <a:r>
              <a:rPr lang="he-IL" sz="1800" dirty="0" smtClean="0"/>
              <a:t>ילדים </a:t>
            </a:r>
            <a:r>
              <a:rPr lang="he-IL" sz="1800" dirty="0"/>
              <a:t>הנמצאים בסביבה מסכנה (חשופים</a:t>
            </a:r>
            <a:r>
              <a:rPr lang="he-IL" sz="1800" dirty="0" smtClean="0"/>
              <a:t>).</a:t>
            </a:r>
          </a:p>
          <a:p>
            <a:pPr marL="841248" lvl="2" indent="-457200">
              <a:buFont typeface="+mj-lt"/>
              <a:buAutoNum type="arabicPeriod"/>
            </a:pPr>
            <a:r>
              <a:rPr lang="he-IL" sz="1800" dirty="0" smtClean="0"/>
              <a:t>ילדים </a:t>
            </a:r>
            <a:r>
              <a:rPr lang="he-IL" sz="1800" dirty="0"/>
              <a:t>הנמצאים בנסיבות העלולות ליצור סיכון : גרושין, חד הוריות, אבטלה. </a:t>
            </a:r>
            <a:endParaRPr lang="he-IL" sz="1800" dirty="0" smtClean="0"/>
          </a:p>
          <a:p>
            <a:pPr marL="342900" indent="-342900">
              <a:buFont typeface="Arial" panose="020B0604020202020204" pitchFamily="34" charset="0"/>
              <a:buChar char="•"/>
            </a:pPr>
            <a:r>
              <a:rPr lang="he-IL" dirty="0" smtClean="0"/>
              <a:t>משרד </a:t>
            </a:r>
            <a:r>
              <a:rPr lang="he-IL" dirty="0"/>
              <a:t>החינוך –  מדובר בנוהג עם בעיות ביקור סדיר, חוסר תפקוד בתוך המסגרת ותת הישגיות.</a:t>
            </a:r>
          </a:p>
          <a:p>
            <a:endParaRPr lang="he-IL" dirty="0"/>
          </a:p>
          <a:p>
            <a:endParaRPr lang="en-US" dirty="0"/>
          </a:p>
        </p:txBody>
      </p:sp>
    </p:spTree>
    <p:extLst>
      <p:ext uri="{BB962C8B-B14F-4D97-AF65-F5344CB8AC3E}">
        <p14:creationId xmlns:p14="http://schemas.microsoft.com/office/powerpoint/2010/main" val="14310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נוער עבריין </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he-IL" sz="2400" dirty="0"/>
              <a:t>הינו נער או קטין אשר התנהג בניגוד לחוק הפלילי </a:t>
            </a:r>
            <a:r>
              <a:rPr lang="he-IL" sz="2400" dirty="0"/>
              <a:t>המקומי.</a:t>
            </a:r>
            <a:r>
              <a:rPr lang="he-IL" sz="2400" dirty="0"/>
              <a:t/>
            </a:r>
            <a:br>
              <a:rPr lang="he-IL" sz="2400" dirty="0"/>
            </a:br>
            <a:r>
              <a:rPr lang="he-IL" sz="2400" dirty="0"/>
              <a:t>ביטויים:</a:t>
            </a:r>
          </a:p>
          <a:p>
            <a:pPr marL="909828" lvl="3" indent="-342900">
              <a:lnSpc>
                <a:spcPct val="150000"/>
              </a:lnSpc>
              <a:buFont typeface="Arial" panose="020B0604020202020204" pitchFamily="34" charset="0"/>
              <a:buChar char="•"/>
            </a:pPr>
            <a:r>
              <a:rPr lang="he-IL" sz="1500" dirty="0" smtClean="0"/>
              <a:t>שוטטות</a:t>
            </a:r>
          </a:p>
          <a:p>
            <a:pPr marL="909828" lvl="3" indent="-342900">
              <a:lnSpc>
                <a:spcPct val="150000"/>
              </a:lnSpc>
              <a:buFont typeface="Arial" panose="020B0604020202020204" pitchFamily="34" charset="0"/>
              <a:buChar char="•"/>
            </a:pPr>
            <a:r>
              <a:rPr lang="he-IL" sz="1500" dirty="0" smtClean="0"/>
              <a:t>עבריינות</a:t>
            </a:r>
          </a:p>
          <a:p>
            <a:pPr marL="909828" lvl="3" indent="-342900">
              <a:lnSpc>
                <a:spcPct val="150000"/>
              </a:lnSpc>
              <a:buFont typeface="Arial" panose="020B0604020202020204" pitchFamily="34" charset="0"/>
              <a:buChar char="•"/>
            </a:pPr>
            <a:r>
              <a:rPr lang="he-IL" sz="1500" dirty="0" smtClean="0"/>
              <a:t>שימוש </a:t>
            </a:r>
            <a:r>
              <a:rPr lang="he-IL" sz="1500" dirty="0"/>
              <a:t>בסמים </a:t>
            </a:r>
            <a:r>
              <a:rPr lang="he-IL" sz="1500" dirty="0" smtClean="0"/>
              <a:t>ואלכוהול</a:t>
            </a:r>
          </a:p>
          <a:p>
            <a:pPr marL="909828" lvl="3" indent="-342900">
              <a:lnSpc>
                <a:spcPct val="150000"/>
              </a:lnSpc>
              <a:buFont typeface="Arial" panose="020B0604020202020204" pitchFamily="34" charset="0"/>
              <a:buChar char="•"/>
            </a:pPr>
            <a:r>
              <a:rPr lang="he-IL" sz="1500" dirty="0" smtClean="0"/>
              <a:t>אלימות</a:t>
            </a:r>
          </a:p>
          <a:p>
            <a:pPr marL="909828" lvl="3" indent="-342900">
              <a:lnSpc>
                <a:spcPct val="150000"/>
              </a:lnSpc>
              <a:buFont typeface="Arial" panose="020B0604020202020204" pitchFamily="34" charset="0"/>
              <a:buChar char="•"/>
            </a:pPr>
            <a:r>
              <a:rPr lang="he-IL" sz="1500" dirty="0" smtClean="0"/>
              <a:t>וונדליזם</a:t>
            </a:r>
          </a:p>
          <a:p>
            <a:pPr lvl="1">
              <a:lnSpc>
                <a:spcPct val="150000"/>
              </a:lnSpc>
            </a:pPr>
            <a:r>
              <a:rPr lang="he-IL" sz="2400" dirty="0" smtClean="0"/>
              <a:t>העבריינות </a:t>
            </a:r>
            <a:r>
              <a:rPr lang="he-IL" sz="2400" dirty="0"/>
              <a:t>נלמדת תוך אינטראקציה עם אנשים אחרים על ידי חיקוי התנהגות (חובב, 1999).</a:t>
            </a:r>
            <a:r>
              <a:rPr lang="he-IL" dirty="0"/>
              <a:t/>
            </a:r>
            <a:br>
              <a:rPr lang="he-IL" dirty="0"/>
            </a:br>
            <a:endParaRPr lang="he-IL" dirty="0"/>
          </a:p>
          <a:p>
            <a:pPr>
              <a:lnSpc>
                <a:spcPct val="150000"/>
              </a:lnSpc>
            </a:pPr>
            <a:endParaRPr lang="en-US" dirty="0"/>
          </a:p>
        </p:txBody>
      </p:sp>
    </p:spTree>
    <p:extLst>
      <p:ext uri="{BB962C8B-B14F-4D97-AF65-F5344CB8AC3E}">
        <p14:creationId xmlns:p14="http://schemas.microsoft.com/office/powerpoint/2010/main" val="331533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a:xfrm>
            <a:off x="5684108" y="1805566"/>
            <a:ext cx="5471572" cy="3857582"/>
          </a:xfrm>
        </p:spPr>
        <p:txBody>
          <a:bodyPr>
            <a:noAutofit/>
          </a:bodyPr>
          <a:lstStyle/>
          <a:p>
            <a:pPr>
              <a:lnSpc>
                <a:spcPct val="150000"/>
              </a:lnSpc>
            </a:pPr>
            <a:r>
              <a:rPr lang="he-IL" sz="2400" dirty="0"/>
              <a:t>בית סוהר אופק הינו בית כליאה במסגרת שירות בתי הסוהר. בבית הסוהר שוהים בני נוער עוברי חוק עד גיל 18, חלקם שפוטים וחלקם עצורים בהעמדה לדין. מדובר באוכלוסייה הטרוגנית הן מבחינת סוג העבירה שבוצעה והן מבחינת תקופות השהייה בכלא.</a:t>
            </a:r>
          </a:p>
          <a:p>
            <a:pPr>
              <a:lnSpc>
                <a:spcPct val="150000"/>
              </a:lnSpc>
            </a:pPr>
            <a:endParaRPr lang="en-US" sz="2400" dirty="0"/>
          </a:p>
        </p:txBody>
      </p:sp>
      <p:pic>
        <p:nvPicPr>
          <p:cNvPr id="4" name="Picture 6" descr="Image result for ‫כלא אופ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0" y="2188604"/>
            <a:ext cx="5368926" cy="357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2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a:xfrm>
            <a:off x="5807676" y="2011512"/>
            <a:ext cx="5348004" cy="3857582"/>
          </a:xfrm>
        </p:spPr>
        <p:txBody>
          <a:bodyPr>
            <a:normAutofit lnSpcReduction="10000"/>
          </a:bodyPr>
          <a:lstStyle/>
          <a:p>
            <a:pPr>
              <a:lnSpc>
                <a:spcPct val="150000"/>
              </a:lnSpc>
            </a:pPr>
            <a:r>
              <a:rPr lang="he-IL" sz="2400" dirty="0"/>
              <a:t>קבוצת האסירים הכלואה בבית הסוהר מצויה בסיכון גבוה ומאופיינת בתפקוד חברתי והתנהגותי פלילי ואלים, חסך בתשומת לב, טיפול בלתי מספק, חינוך והשכלה מועטים, התנהגות אימפולסיבית שלא תואמת סיטואציה, דימוי עצמי נמוך ובדרך כלל רקע משפחתי וסביבתי לא מתפקד.</a:t>
            </a:r>
          </a:p>
          <a:p>
            <a:endParaRPr lang="en-US" dirty="0"/>
          </a:p>
        </p:txBody>
      </p:sp>
      <p:pic>
        <p:nvPicPr>
          <p:cNvPr id="4" name="Picture 2" descr="Image result for ‫בית ספר אופק בכלא אופ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36" y="2081398"/>
            <a:ext cx="5092700" cy="378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6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p:txBody>
          <a:bodyPr/>
          <a:lstStyle/>
          <a:p>
            <a:pPr>
              <a:lnSpc>
                <a:spcPct val="150000"/>
              </a:lnSpc>
            </a:pPr>
            <a:r>
              <a:rPr lang="he-IL" sz="3200" b="1" dirty="0"/>
              <a:t>הנחת היסוד  </a:t>
            </a:r>
            <a:endParaRPr lang="he-IL" sz="3200" b="1" dirty="0" smtClean="0"/>
          </a:p>
          <a:p>
            <a:pPr>
              <a:lnSpc>
                <a:spcPct val="150000"/>
              </a:lnSpc>
            </a:pPr>
            <a:r>
              <a:rPr lang="he-IL" dirty="0" smtClean="0"/>
              <a:t>כל </a:t>
            </a:r>
            <a:r>
              <a:rPr lang="he-IL" dirty="0"/>
              <a:t>נער זכאי להזדמנות לרכוש כלים, מיומנויות וכישורי חיים נורמטיביים, אשר יסייעו לו להשתלב מחדש בחברה. </a:t>
            </a:r>
            <a:br>
              <a:rPr lang="he-IL" dirty="0"/>
            </a:br>
            <a:r>
              <a:rPr lang="he-IL" dirty="0"/>
              <a:t>השהייה בכלא מהווה תחנה ברצף חייו של הנער בכדי לאפשר קליטה מתאימה בחזרה לחברה.</a:t>
            </a:r>
          </a:p>
          <a:p>
            <a:endParaRPr lang="en-US" dirty="0"/>
          </a:p>
        </p:txBody>
      </p:sp>
    </p:spTree>
    <p:extLst>
      <p:ext uri="{BB962C8B-B14F-4D97-AF65-F5344CB8AC3E}">
        <p14:creationId xmlns:p14="http://schemas.microsoft.com/office/powerpoint/2010/main" val="401104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p:txBody>
          <a:bodyPr/>
          <a:lstStyle/>
          <a:p>
            <a:r>
              <a:rPr lang="he-IL" sz="3200" b="1" dirty="0"/>
              <a:t>מענה טיפולי</a:t>
            </a:r>
          </a:p>
          <a:p>
            <a:pPr>
              <a:lnSpc>
                <a:spcPct val="150000"/>
              </a:lnSpc>
            </a:pPr>
            <a:r>
              <a:rPr lang="he-IL" dirty="0"/>
              <a:t>סוהרים בעלי אוריינטציה לנוער, עובדים סוציאליים, קציני חינוך, קציני טיפול בנפגעי סמים, רופאים מקצועיים ופסיכולוגית העוסקת בהצבת גבולות להתנהגות הנערים ובמתן סיוע נפשי, העשרה וטיפול להשגת שינוי בהתנהגותם.</a:t>
            </a:r>
            <a:endParaRPr lang="en-US" dirty="0"/>
          </a:p>
        </p:txBody>
      </p:sp>
    </p:spTree>
    <p:extLst>
      <p:ext uri="{BB962C8B-B14F-4D97-AF65-F5344CB8AC3E}">
        <p14:creationId xmlns:p14="http://schemas.microsoft.com/office/powerpoint/2010/main" val="40273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pic>
        <p:nvPicPr>
          <p:cNvPr id="5" name="Picture 2" descr="Image result for ‫אחוז בני הנוער שחוזרים אל הכל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06" y="1825412"/>
            <a:ext cx="6812348" cy="448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9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כלא אופק</a:t>
            </a:r>
            <a:endParaRPr lang="en-US" dirty="0"/>
          </a:p>
        </p:txBody>
      </p:sp>
      <p:sp>
        <p:nvSpPr>
          <p:cNvPr id="3" name="Content Placeholder 2"/>
          <p:cNvSpPr>
            <a:spLocks noGrp="1"/>
          </p:cNvSpPr>
          <p:nvPr>
            <p:ph idx="1"/>
          </p:nvPr>
        </p:nvSpPr>
        <p:spPr/>
        <p:txBody>
          <a:bodyPr>
            <a:normAutofit fontScale="92500" lnSpcReduction="10000"/>
          </a:bodyPr>
          <a:lstStyle/>
          <a:p>
            <a:r>
              <a:rPr lang="he-IL" sz="3200" b="1" dirty="0"/>
              <a:t>קשרי </a:t>
            </a:r>
            <a:r>
              <a:rPr lang="he-IL" sz="3200" b="1" dirty="0" smtClean="0"/>
              <a:t>חוץ</a:t>
            </a:r>
          </a:p>
          <a:p>
            <a:endParaRPr lang="he-IL" sz="3200" b="1" dirty="0" smtClean="0"/>
          </a:p>
          <a:p>
            <a:pPr marL="658368" lvl="1" indent="-457200">
              <a:lnSpc>
                <a:spcPct val="150000"/>
              </a:lnSpc>
              <a:buFont typeface="+mj-lt"/>
              <a:buAutoNum type="arabicPeriod"/>
            </a:pPr>
            <a:r>
              <a:rPr lang="he-IL" sz="2000" dirty="0" smtClean="0"/>
              <a:t>הפועל </a:t>
            </a:r>
            <a:r>
              <a:rPr lang="he-IL" sz="2000" dirty="0"/>
              <a:t>"כתר" תל אביב- אימוני כדורגל עם נערי הכלא. אימון על: חוקים, גבולות , קשב, אחריות, עצמית </a:t>
            </a:r>
            <a:r>
              <a:rPr lang="he-IL" sz="2000" dirty="0" smtClean="0"/>
              <a:t>וקבוצתית.</a:t>
            </a:r>
          </a:p>
          <a:p>
            <a:pPr marL="658368" lvl="1" indent="-457200">
              <a:lnSpc>
                <a:spcPct val="150000"/>
              </a:lnSpc>
              <a:buFont typeface="+mj-lt"/>
              <a:buAutoNum type="arabicPeriod"/>
            </a:pPr>
            <a:r>
              <a:rPr lang="he-IL" sz="2000" dirty="0" smtClean="0"/>
              <a:t>המועצה </a:t>
            </a:r>
            <a:r>
              <a:rPr lang="he-IL" sz="2000" dirty="0"/>
              <a:t>לשלום הילד- במסגרת הפעילות המועצה מלמדת את הנערים מהם זכויותיהם</a:t>
            </a:r>
            <a:r>
              <a:rPr lang="he-IL" sz="2000" dirty="0" smtClean="0"/>
              <a:t>.</a:t>
            </a:r>
          </a:p>
          <a:p>
            <a:pPr marL="658368" lvl="1" indent="-457200">
              <a:lnSpc>
                <a:spcPct val="150000"/>
              </a:lnSpc>
              <a:buFont typeface="+mj-lt"/>
              <a:buAutoNum type="arabicPeriod"/>
            </a:pPr>
            <a:r>
              <a:rPr lang="he-IL" sz="2000" dirty="0" smtClean="0"/>
              <a:t>"</a:t>
            </a:r>
            <a:r>
              <a:rPr lang="he-IL" sz="2000" dirty="0"/>
              <a:t>ציונות" 2000- התמודדות עם התמכרויות בני הנוער לאלכוהול וסמים.</a:t>
            </a:r>
          </a:p>
          <a:p>
            <a:pPr marL="658368" lvl="1" indent="-457200">
              <a:lnSpc>
                <a:spcPct val="150000"/>
              </a:lnSpc>
              <a:buFont typeface="+mj-lt"/>
              <a:buAutoNum type="arabicPeriod"/>
            </a:pPr>
            <a:r>
              <a:rPr lang="he-IL" sz="2000" dirty="0" smtClean="0"/>
              <a:t>"</a:t>
            </a:r>
            <a:r>
              <a:rPr lang="he-IL" sz="2000" dirty="0"/>
              <a:t>בית בכפר"- מעורבות חברתית בבית אבות.</a:t>
            </a:r>
          </a:p>
          <a:p>
            <a:pPr marL="658368" lvl="1" indent="-457200">
              <a:lnSpc>
                <a:spcPct val="150000"/>
              </a:lnSpc>
              <a:buFont typeface="+mj-lt"/>
              <a:buAutoNum type="arabicPeriod"/>
            </a:pPr>
            <a:r>
              <a:rPr lang="he-IL" sz="2000" dirty="0" smtClean="0"/>
              <a:t>"</a:t>
            </a:r>
            <a:r>
              <a:rPr lang="he-IL" sz="2000" dirty="0"/>
              <a:t>בית ספר דרור"- קשר עם בני נוער בגילם.</a:t>
            </a:r>
          </a:p>
          <a:p>
            <a:endParaRPr lang="en-US" dirty="0"/>
          </a:p>
        </p:txBody>
      </p:sp>
    </p:spTree>
    <p:extLst>
      <p:ext uri="{BB962C8B-B14F-4D97-AF65-F5344CB8AC3E}">
        <p14:creationId xmlns:p14="http://schemas.microsoft.com/office/powerpoint/2010/main" val="2623671330"/>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43</TotalTime>
  <Words>374</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מצגות קמפוס</vt:lpstr>
      <vt:lpstr>כלא אופק – נוער עבריין</vt:lpstr>
      <vt:lpstr>מורכבות ההגדרה נוער בסיכון</vt:lpstr>
      <vt:lpstr>נוער עבריין </vt:lpstr>
      <vt:lpstr>כלא אופק</vt:lpstr>
      <vt:lpstr>כלא אופק</vt:lpstr>
      <vt:lpstr>כלא אופק</vt:lpstr>
      <vt:lpstr>כלא אופק</vt:lpstr>
      <vt:lpstr>כלא אופק</vt:lpstr>
      <vt:lpstr>כלא אופק</vt:lpstr>
      <vt:lpstr>כלא אופק</vt:lpstr>
      <vt:lpstr>כלא אופק – התבוננות מבפנים</vt:lpstr>
      <vt:lpstr>עבריינות בני נוער</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6</cp:revision>
  <dcterms:created xsi:type="dcterms:W3CDTF">2020-05-21T11:17:02Z</dcterms:created>
  <dcterms:modified xsi:type="dcterms:W3CDTF">2020-07-07T11:19:44Z</dcterms:modified>
</cp:coreProperties>
</file>