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F7472-BDB6-4436-A7C9-AA209210A3FB}"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B5318-A48C-43EF-A4C8-BB2D0F9B010B}" type="slidenum">
              <a:rPr lang="en-US" smtClean="0"/>
              <a:t>‹#›</a:t>
            </a:fld>
            <a:endParaRPr lang="en-US"/>
          </a:p>
        </p:txBody>
      </p:sp>
    </p:spTree>
    <p:extLst>
      <p:ext uri="{BB962C8B-B14F-4D97-AF65-F5344CB8AC3E}">
        <p14:creationId xmlns:p14="http://schemas.microsoft.com/office/powerpoint/2010/main" val="267885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mod="1">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097280" y="220476"/>
            <a:ext cx="100584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6/30/2020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6/30/2020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f2rS_bmil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e-IL" dirty="0" smtClean="0"/>
              <a:t>התמכרות</a:t>
            </a:r>
            <a:endParaRPr lang="en-US" sz="6700" dirty="0"/>
          </a:p>
        </p:txBody>
      </p:sp>
      <p:sp>
        <p:nvSpPr>
          <p:cNvPr id="3" name="Subtitle 2"/>
          <p:cNvSpPr>
            <a:spLocks noGrp="1"/>
          </p:cNvSpPr>
          <p:nvPr>
            <p:ph type="subTitle" idx="1"/>
          </p:nvPr>
        </p:nvSpPr>
        <p:spPr/>
        <p:txBody>
          <a:bodyPr/>
          <a:lstStyle/>
          <a:p>
            <a:r>
              <a:rPr lang="he-IL" dirty="0"/>
              <a:t>איריס שגב- אורט סינגלובסקי</a:t>
            </a:r>
          </a:p>
        </p:txBody>
      </p:sp>
    </p:spTree>
    <p:extLst>
      <p:ext uri="{BB962C8B-B14F-4D97-AF65-F5344CB8AC3E}">
        <p14:creationId xmlns:p14="http://schemas.microsoft.com/office/powerpoint/2010/main" val="4108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dirty="0"/>
              <a:t>אטיולוגיה- חקר הסיבה</a:t>
            </a:r>
            <a:endParaRPr lang="en-US" dirty="0"/>
          </a:p>
        </p:txBody>
      </p:sp>
      <p:sp>
        <p:nvSpPr>
          <p:cNvPr id="3" name="Content Placeholder 2"/>
          <p:cNvSpPr>
            <a:spLocks noGrp="1"/>
          </p:cNvSpPr>
          <p:nvPr>
            <p:ph idx="1"/>
          </p:nvPr>
        </p:nvSpPr>
        <p:spPr/>
        <p:txBody>
          <a:bodyPr/>
          <a:lstStyle/>
          <a:p>
            <a:pPr>
              <a:lnSpc>
                <a:spcPct val="150000"/>
              </a:lnSpc>
            </a:pPr>
            <a:r>
              <a:rPr lang="he-IL" dirty="0"/>
              <a:t>ישנם שלושה גורמים  עיקריים להתמכרות:</a:t>
            </a:r>
          </a:p>
          <a:p>
            <a:pPr marL="342900" indent="-342900">
              <a:buFont typeface="Arial" panose="020B0604020202020204" pitchFamily="34" charset="0"/>
              <a:buChar char="•"/>
            </a:pPr>
            <a:r>
              <a:rPr lang="he-IL" dirty="0" smtClean="0"/>
              <a:t>סביבה</a:t>
            </a:r>
          </a:p>
          <a:p>
            <a:pPr marL="342900" indent="-342900">
              <a:buFont typeface="Arial" panose="020B0604020202020204" pitchFamily="34" charset="0"/>
              <a:buChar char="•"/>
            </a:pPr>
            <a:r>
              <a:rPr lang="he-IL" dirty="0" smtClean="0"/>
              <a:t>גנטיקה</a:t>
            </a:r>
          </a:p>
          <a:p>
            <a:pPr marL="342900" indent="-342900">
              <a:buFont typeface="Arial" panose="020B0604020202020204" pitchFamily="34" charset="0"/>
              <a:buChar char="•"/>
            </a:pPr>
            <a:r>
              <a:rPr lang="he-IL" dirty="0" smtClean="0"/>
              <a:t>גורמים אישיותיים</a:t>
            </a:r>
            <a:endParaRPr lang="he-IL" dirty="0"/>
          </a:p>
          <a:p>
            <a:endParaRPr lang="en-US" dirty="0"/>
          </a:p>
        </p:txBody>
      </p:sp>
    </p:spTree>
    <p:extLst>
      <p:ext uri="{BB962C8B-B14F-4D97-AF65-F5344CB8AC3E}">
        <p14:creationId xmlns:p14="http://schemas.microsoft.com/office/powerpoint/2010/main" val="166941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סביבה</a:t>
            </a:r>
            <a:endParaRPr lang="en-US" dirty="0"/>
          </a:p>
        </p:txBody>
      </p:sp>
      <p:sp>
        <p:nvSpPr>
          <p:cNvPr id="3" name="Content Placeholder 2"/>
          <p:cNvSpPr>
            <a:spLocks noGrp="1"/>
          </p:cNvSpPr>
          <p:nvPr>
            <p:ph idx="1"/>
          </p:nvPr>
        </p:nvSpPr>
        <p:spPr/>
        <p:txBody>
          <a:bodyPr/>
          <a:lstStyle/>
          <a:p>
            <a:pPr>
              <a:lnSpc>
                <a:spcPct val="150000"/>
              </a:lnSpc>
            </a:pPr>
            <a:r>
              <a:rPr lang="he-IL" dirty="0"/>
              <a:t>גורמים סביבתיים שונים משפיעים על החשיפה לסם, משך השימוש בו וההתמכרות. במקומות בהם הזמינות של הסמים גדולה יותר, קיים לחץ חברתי ושימוש נרחב יותר בסמים, הסיכוי להתמכרות עולה. כמו כן, יכולת הסביבה להגיב לשימוש בסמים, משפיעה באופן משמעותי על התפתחות ההתמכרות – סביבה תומכת ומעורבת יכולה "לתפוס" את המתמכרים בשלב מוקדם ולמנוע מהם את הגישה לסם. לעומת זאת, בסביבה מנוכרת או בכזאת שאינה רואה חשיבות במניעת ההתמכרות, הסיכוי להתמכר גדול יותר.</a:t>
            </a:r>
          </a:p>
          <a:p>
            <a:endParaRPr lang="he-IL" dirty="0"/>
          </a:p>
          <a:p>
            <a:endParaRPr lang="en-US" dirty="0"/>
          </a:p>
        </p:txBody>
      </p:sp>
    </p:spTree>
    <p:extLst>
      <p:ext uri="{BB962C8B-B14F-4D97-AF65-F5344CB8AC3E}">
        <p14:creationId xmlns:p14="http://schemas.microsoft.com/office/powerpoint/2010/main" val="246859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גנטיקה</a:t>
            </a:r>
            <a:endParaRPr lang="en-US" dirty="0"/>
          </a:p>
        </p:txBody>
      </p:sp>
      <p:sp>
        <p:nvSpPr>
          <p:cNvPr id="3" name="Content Placeholder 2"/>
          <p:cNvSpPr>
            <a:spLocks noGrp="1"/>
          </p:cNvSpPr>
          <p:nvPr>
            <p:ph idx="1"/>
          </p:nvPr>
        </p:nvSpPr>
        <p:spPr/>
        <p:txBody>
          <a:bodyPr/>
          <a:lstStyle/>
          <a:p>
            <a:r>
              <a:rPr lang="he-IL" dirty="0" smtClean="0"/>
              <a:t>בדומה </a:t>
            </a:r>
            <a:r>
              <a:rPr lang="he-IL" dirty="0"/>
              <a:t>לדברים נוספים בחיים, גם כאן קיים המרכיב הגנטי המשפיע על אנשים מסויימים להתמכר יותר מאחרים. כמו כן, היסטוריה משפחתית של התמכרות לסמים מגבירה את הסיכון לכך, בין אם על רקע סביבתי או גנטי.</a:t>
            </a:r>
          </a:p>
          <a:p>
            <a:r>
              <a:rPr lang="he-IL" b="1" dirty="0"/>
              <a:t>בנים מתמכרים יותר </a:t>
            </a:r>
            <a:r>
              <a:rPr lang="he-IL" dirty="0"/>
              <a:t>– מחקרים שונים הראו שבנים מתמכרים לסמים יותר מאשר בנות. ככל הנראה קיים קשר לאומץ והרצון להרשים הקיימים אצל בנים בשכיחות גבוהה יותר.</a:t>
            </a:r>
          </a:p>
          <a:p>
            <a:endParaRPr lang="he-IL" dirty="0"/>
          </a:p>
          <a:p>
            <a:endParaRPr lang="en-US" dirty="0"/>
          </a:p>
        </p:txBody>
      </p:sp>
    </p:spTree>
    <p:extLst>
      <p:ext uri="{BB962C8B-B14F-4D97-AF65-F5344CB8AC3E}">
        <p14:creationId xmlns:p14="http://schemas.microsoft.com/office/powerpoint/2010/main" val="127769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גורמים אישיותיים</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he-IL" dirty="0"/>
              <a:t>נטיה לדכאון וחרדות</a:t>
            </a:r>
          </a:p>
          <a:p>
            <a:pPr marL="342900" indent="-342900">
              <a:buFont typeface="Arial" panose="020B0604020202020204" pitchFamily="34" charset="0"/>
              <a:buChar char="•"/>
            </a:pPr>
            <a:endParaRPr lang="he-IL" dirty="0"/>
          </a:p>
          <a:p>
            <a:pPr marL="342900" indent="-342900">
              <a:buFont typeface="Arial" panose="020B0604020202020204" pitchFamily="34" charset="0"/>
              <a:buChar char="•"/>
            </a:pPr>
            <a:r>
              <a:rPr lang="he-IL" dirty="0"/>
              <a:t>חוסר ויסות ריגשי – סף תסכול נמוך</a:t>
            </a:r>
          </a:p>
          <a:p>
            <a:pPr marL="342900" indent="-342900">
              <a:buFont typeface="Arial" panose="020B0604020202020204" pitchFamily="34" charset="0"/>
              <a:buChar char="•"/>
            </a:pPr>
            <a:endParaRPr lang="he-IL" dirty="0"/>
          </a:p>
          <a:p>
            <a:pPr marL="342900" indent="-342900">
              <a:buFont typeface="Arial" panose="020B0604020202020204" pitchFamily="34" charset="0"/>
              <a:buChar char="•"/>
            </a:pPr>
            <a:r>
              <a:rPr lang="he-IL" dirty="0"/>
              <a:t>בעיות הסתגלות</a:t>
            </a:r>
          </a:p>
          <a:p>
            <a:endParaRPr lang="he-IL" dirty="0"/>
          </a:p>
          <a:p>
            <a:endParaRPr lang="en-US" dirty="0"/>
          </a:p>
        </p:txBody>
      </p:sp>
    </p:spTree>
    <p:extLst>
      <p:ext uri="{BB962C8B-B14F-4D97-AF65-F5344CB8AC3E}">
        <p14:creationId xmlns:p14="http://schemas.microsoft.com/office/powerpoint/2010/main" val="323969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סימנים וסימפטומים של מתמכרים</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he-IL" sz="2800" dirty="0"/>
              <a:t>סימנים חיצוניים: שינוי משקל קיצוני, הזנחה חיצונית חריגה, עייפות וחולשה, סימנים על הגוף( בהתמכרות לסמים רואים סימני הזרקה), ריחות לא נעימים( באלכוהוליזם בעיקר).</a:t>
            </a:r>
          </a:p>
          <a:p>
            <a:pPr marL="342900" indent="-342900">
              <a:buFont typeface="Arial" panose="020B0604020202020204" pitchFamily="34" charset="0"/>
              <a:buChar char="•"/>
            </a:pPr>
            <a:r>
              <a:rPr lang="he-IL" sz="2800" dirty="0"/>
              <a:t>סימנים התנהגותיים: שינויים במצבי הרוח, אדישות כלפי בני משפחה וחברים, תוקפנות וחוסר שקט.</a:t>
            </a:r>
          </a:p>
          <a:p>
            <a:pPr marL="342900" indent="-342900">
              <a:buFont typeface="Arial" panose="020B0604020202020204" pitchFamily="34" charset="0"/>
              <a:buChar char="•"/>
            </a:pPr>
            <a:r>
              <a:rPr lang="he-IL" sz="2800" dirty="0"/>
              <a:t>סימנים תפקודיים: פגיעה בתפקודים היומיומיים- נשירה מלימודים או העבודה. פיטורים מעבודה ואי חיפוש אחר עבודה חדשה וכו'</a:t>
            </a:r>
          </a:p>
          <a:p>
            <a:endParaRPr lang="he-IL" dirty="0"/>
          </a:p>
          <a:p>
            <a:endParaRPr lang="en-US" dirty="0"/>
          </a:p>
        </p:txBody>
      </p:sp>
    </p:spTree>
    <p:extLst>
      <p:ext uri="{BB962C8B-B14F-4D97-AF65-F5344CB8AC3E}">
        <p14:creationId xmlns:p14="http://schemas.microsoft.com/office/powerpoint/2010/main" val="277668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עישון</a:t>
            </a:r>
            <a:endParaRPr lang="en-US" dirty="0"/>
          </a:p>
        </p:txBody>
      </p:sp>
      <p:sp>
        <p:nvSpPr>
          <p:cNvPr id="3" name="Content Placeholder 2"/>
          <p:cNvSpPr>
            <a:spLocks noGrp="1"/>
          </p:cNvSpPr>
          <p:nvPr>
            <p:ph idx="1"/>
          </p:nvPr>
        </p:nvSpPr>
        <p:spPr/>
        <p:txBody>
          <a:bodyPr>
            <a:normAutofit fontScale="62500" lnSpcReduction="20000"/>
          </a:bodyPr>
          <a:lstStyle/>
          <a:p>
            <a:r>
              <a:rPr lang="he-IL" altLang="he-IL" sz="3200" b="1" dirty="0"/>
              <a:t>מספר עובדות על התמכרות לעישון</a:t>
            </a:r>
            <a:endParaRPr lang="he-IL" sz="3200" b="1" dirty="0" smtClean="0"/>
          </a:p>
          <a:p>
            <a:pPr marL="342900" indent="-342900">
              <a:buFont typeface="Arial" panose="020B0604020202020204" pitchFamily="34" charset="0"/>
              <a:buChar char="•"/>
            </a:pPr>
            <a:r>
              <a:rPr lang="he-IL" dirty="0" smtClean="0"/>
              <a:t>עישון </a:t>
            </a:r>
            <a:r>
              <a:rPr lang="he-IL" dirty="0"/>
              <a:t>סיגריות היא התמכרות לכל דבר!!!</a:t>
            </a:r>
          </a:p>
          <a:p>
            <a:pPr marL="342900" indent="-342900">
              <a:buFont typeface="Arial" panose="020B0604020202020204" pitchFamily="34" charset="0"/>
              <a:buChar char="•"/>
            </a:pPr>
            <a:r>
              <a:rPr lang="he-IL" dirty="0" smtClean="0"/>
              <a:t>המעשן </a:t>
            </a:r>
            <a:r>
              <a:rPr lang="he-IL" dirty="0"/>
              <a:t>הופך להיות תלוי בסיגריה</a:t>
            </a:r>
          </a:p>
          <a:p>
            <a:pPr marL="342900" indent="-342900">
              <a:buFont typeface="Arial" panose="020B0604020202020204" pitchFamily="34" charset="0"/>
              <a:buChar char="•"/>
            </a:pPr>
            <a:r>
              <a:rPr lang="he-IL" dirty="0" smtClean="0"/>
              <a:t>ההתמכרות </a:t>
            </a:r>
            <a:r>
              <a:rPr lang="he-IL" dirty="0"/>
              <a:t>לסיגריה גורמת לאיבוד כוח הרצון</a:t>
            </a:r>
          </a:p>
          <a:p>
            <a:pPr marL="342900" indent="-342900">
              <a:buFont typeface="Arial" panose="020B0604020202020204" pitchFamily="34" charset="0"/>
              <a:buChar char="•"/>
            </a:pPr>
            <a:r>
              <a:rPr lang="he-IL" dirty="0" smtClean="0"/>
              <a:t>העישון </a:t>
            </a:r>
            <a:r>
              <a:rPr lang="he-IL" dirty="0"/>
              <a:t>פוגע בכושר הגופני ומונע הישגים בספורט</a:t>
            </a:r>
          </a:p>
          <a:p>
            <a:pPr marL="342900" indent="-342900">
              <a:buFont typeface="Arial" panose="020B0604020202020204" pitchFamily="34" charset="0"/>
              <a:buChar char="•"/>
            </a:pPr>
            <a:r>
              <a:rPr lang="he-IL" dirty="0" smtClean="0"/>
              <a:t>האצבעות </a:t>
            </a:r>
            <a:r>
              <a:rPr lang="he-IL" dirty="0"/>
              <a:t>מצהיבות</a:t>
            </a:r>
          </a:p>
          <a:p>
            <a:pPr marL="342900" indent="-342900">
              <a:buFont typeface="Arial" panose="020B0604020202020204" pitchFamily="34" charset="0"/>
              <a:buChar char="•"/>
            </a:pPr>
            <a:r>
              <a:rPr lang="he-IL" dirty="0" smtClean="0"/>
              <a:t>העור </a:t>
            </a:r>
            <a:r>
              <a:rPr lang="he-IL" dirty="0"/>
              <a:t>מקדים להתקמט</a:t>
            </a:r>
          </a:p>
          <a:p>
            <a:pPr marL="342900" indent="-342900">
              <a:buFont typeface="Arial" panose="020B0604020202020204" pitchFamily="34" charset="0"/>
              <a:buChar char="•"/>
            </a:pPr>
            <a:r>
              <a:rPr lang="he-IL" dirty="0" smtClean="0"/>
              <a:t>מהמעשן </a:t>
            </a:r>
            <a:r>
              <a:rPr lang="he-IL" dirty="0"/>
              <a:t>נודף ריח רע</a:t>
            </a:r>
          </a:p>
          <a:p>
            <a:pPr marL="342900" indent="-342900">
              <a:buFont typeface="Arial" panose="020B0604020202020204" pitchFamily="34" charset="0"/>
              <a:buChar char="•"/>
            </a:pPr>
            <a:r>
              <a:rPr lang="he-IL" dirty="0" smtClean="0"/>
              <a:t>העישון </a:t>
            </a:r>
            <a:r>
              <a:rPr lang="he-IL" dirty="0"/>
              <a:t>גורם שיעול וקוצר נשימה.</a:t>
            </a:r>
          </a:p>
          <a:p>
            <a:pPr marL="342900" indent="-342900">
              <a:buFont typeface="Arial" panose="020B0604020202020204" pitchFamily="34" charset="0"/>
              <a:buChar char="•"/>
            </a:pPr>
            <a:r>
              <a:rPr lang="he-IL" dirty="0" smtClean="0"/>
              <a:t>המעשנים </a:t>
            </a:r>
            <a:r>
              <a:rPr lang="he-IL" dirty="0"/>
              <a:t>חולים לעיתים תכופות יותר</a:t>
            </a:r>
          </a:p>
          <a:p>
            <a:pPr marL="342900" indent="-342900">
              <a:buFont typeface="Arial" panose="020B0604020202020204" pitchFamily="34" charset="0"/>
              <a:buChar char="•"/>
            </a:pPr>
            <a:r>
              <a:rPr lang="he-IL" dirty="0" smtClean="0"/>
              <a:t>העישון </a:t>
            </a:r>
            <a:r>
              <a:rPr lang="he-IL" dirty="0"/>
              <a:t>עולה כסף</a:t>
            </a:r>
          </a:p>
          <a:p>
            <a:pPr marL="342900" indent="-342900">
              <a:buFont typeface="Arial" panose="020B0604020202020204" pitchFamily="34" charset="0"/>
              <a:buChar char="•"/>
            </a:pPr>
            <a:r>
              <a:rPr lang="he-IL" dirty="0" smtClean="0"/>
              <a:t>הוא </a:t>
            </a:r>
            <a:r>
              <a:rPr lang="he-IL" dirty="0"/>
              <a:t>יכול לגרום לסרטן ומחלות אחרות.</a:t>
            </a:r>
          </a:p>
          <a:p>
            <a:endParaRPr lang="en-US" dirty="0"/>
          </a:p>
        </p:txBody>
      </p:sp>
    </p:spTree>
    <p:extLst>
      <p:ext uri="{BB962C8B-B14F-4D97-AF65-F5344CB8AC3E}">
        <p14:creationId xmlns:p14="http://schemas.microsoft.com/office/powerpoint/2010/main" val="268915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הסיבות העיקריות לעישון</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he-IL" dirty="0" smtClean="0"/>
              <a:t>סקרנות</a:t>
            </a:r>
            <a:endParaRPr lang="he-IL" dirty="0"/>
          </a:p>
          <a:p>
            <a:pPr marL="342900" indent="-342900">
              <a:buFont typeface="Arial" panose="020B0604020202020204" pitchFamily="34" charset="0"/>
              <a:buChar char="•"/>
            </a:pPr>
            <a:r>
              <a:rPr lang="he-IL" dirty="0"/>
              <a:t>חוסר מודעות</a:t>
            </a:r>
          </a:p>
          <a:p>
            <a:pPr marL="342900" indent="-342900">
              <a:buFont typeface="Arial" panose="020B0604020202020204" pitchFamily="34" charset="0"/>
              <a:buChar char="•"/>
            </a:pPr>
            <a:r>
              <a:rPr lang="he-IL" dirty="0"/>
              <a:t>רצון להשתלב, "להיות כמו כולם"</a:t>
            </a:r>
          </a:p>
          <a:p>
            <a:pPr marL="342900" indent="-342900">
              <a:buFont typeface="Arial" panose="020B0604020202020204" pitchFamily="34" charset="0"/>
              <a:buChar char="•"/>
            </a:pPr>
            <a:r>
              <a:rPr lang="he-IL" dirty="0"/>
              <a:t>לחץ חברתי</a:t>
            </a:r>
          </a:p>
          <a:p>
            <a:pPr marL="342900" indent="-342900">
              <a:buFont typeface="Arial" panose="020B0604020202020204" pitchFamily="34" charset="0"/>
              <a:buChar char="•"/>
            </a:pPr>
            <a:r>
              <a:rPr lang="he-IL" dirty="0"/>
              <a:t>פרסומות באמצעי תקשורת (כוכבי סרטים מעשנים)</a:t>
            </a:r>
          </a:p>
          <a:p>
            <a:pPr marL="342900" indent="-342900">
              <a:buFont typeface="Arial" panose="020B0604020202020204" pitchFamily="34" charset="0"/>
              <a:buChar char="•"/>
            </a:pPr>
            <a:r>
              <a:rPr lang="he-IL" dirty="0"/>
              <a:t>רצון "להיראות בוגר"</a:t>
            </a:r>
          </a:p>
          <a:p>
            <a:endParaRPr lang="en-US" dirty="0"/>
          </a:p>
        </p:txBody>
      </p:sp>
    </p:spTree>
    <p:extLst>
      <p:ext uri="{BB962C8B-B14F-4D97-AF65-F5344CB8AC3E}">
        <p14:creationId xmlns:p14="http://schemas.microsoft.com/office/powerpoint/2010/main" val="44620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נזקי העישון</a:t>
            </a:r>
            <a:endParaRPr lang="en-US" dirty="0"/>
          </a:p>
        </p:txBody>
      </p:sp>
      <p:grpSp>
        <p:nvGrpSpPr>
          <p:cNvPr id="4" name="Group 3"/>
          <p:cNvGrpSpPr>
            <a:grpSpLocks/>
          </p:cNvGrpSpPr>
          <p:nvPr/>
        </p:nvGrpSpPr>
        <p:grpSpPr bwMode="auto">
          <a:xfrm>
            <a:off x="1897379" y="2075571"/>
            <a:ext cx="8458201" cy="4008438"/>
            <a:chOff x="240" y="1200"/>
            <a:chExt cx="5328" cy="2525"/>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 y="1573"/>
              <a:ext cx="1955" cy="2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6"/>
            <p:cNvSpPr txBox="1">
              <a:spLocks noChangeArrowheads="1"/>
            </p:cNvSpPr>
            <p:nvPr/>
          </p:nvSpPr>
          <p:spPr bwMode="auto">
            <a:xfrm>
              <a:off x="528" y="1248"/>
              <a:ext cx="18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pPr rtl="0">
                <a:spcBef>
                  <a:spcPct val="0"/>
                </a:spcBef>
                <a:buFontTx/>
                <a:buNone/>
              </a:pPr>
              <a:r>
                <a:rPr lang="he-IL" altLang="he-IL" sz="2400" b="1">
                  <a:solidFill>
                    <a:srgbClr val="003399"/>
                  </a:solidFill>
                  <a:latin typeface="David" panose="020E0502060401010101" pitchFamily="34" charset="-79"/>
                  <a:cs typeface="David" panose="020E0502060401010101" pitchFamily="34" charset="-79"/>
                </a:rPr>
                <a:t>פגיעה במוח</a:t>
              </a:r>
              <a:r>
                <a:rPr lang="en-US" altLang="he-IL" sz="2400">
                  <a:solidFill>
                    <a:srgbClr val="66FF33"/>
                  </a:solidFill>
                  <a:latin typeface="Arial" panose="020B0604020202020204" pitchFamily="34" charset="0"/>
                  <a:cs typeface="Tahoma" panose="020B0604030504040204" pitchFamily="34" charset="0"/>
                </a:rPr>
                <a:t> </a:t>
              </a:r>
            </a:p>
          </p:txBody>
        </p:sp>
        <p:sp>
          <p:nvSpPr>
            <p:cNvPr id="7" name="Line 7"/>
            <p:cNvSpPr>
              <a:spLocks noChangeShapeType="1"/>
            </p:cNvSpPr>
            <p:nvPr/>
          </p:nvSpPr>
          <p:spPr bwMode="auto">
            <a:xfrm flipH="1">
              <a:off x="1584" y="1920"/>
              <a:ext cx="672" cy="0"/>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8" name="Line 8"/>
            <p:cNvSpPr>
              <a:spLocks noChangeShapeType="1"/>
            </p:cNvSpPr>
            <p:nvPr/>
          </p:nvSpPr>
          <p:spPr bwMode="auto">
            <a:xfrm flipH="1" flipV="1">
              <a:off x="2208" y="1488"/>
              <a:ext cx="192" cy="240"/>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9" name="Line 9"/>
            <p:cNvSpPr>
              <a:spLocks noChangeShapeType="1"/>
            </p:cNvSpPr>
            <p:nvPr/>
          </p:nvSpPr>
          <p:spPr bwMode="auto">
            <a:xfrm flipV="1">
              <a:off x="2544" y="1536"/>
              <a:ext cx="672" cy="624"/>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10" name="Text Box 10"/>
            <p:cNvSpPr txBox="1">
              <a:spLocks noChangeArrowheads="1"/>
            </p:cNvSpPr>
            <p:nvPr/>
          </p:nvSpPr>
          <p:spPr bwMode="auto">
            <a:xfrm>
              <a:off x="2928" y="1200"/>
              <a:ext cx="163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pPr algn="ctr" rtl="0">
                <a:spcBef>
                  <a:spcPct val="0"/>
                </a:spcBef>
                <a:buFontTx/>
                <a:buNone/>
              </a:pPr>
              <a:r>
                <a:rPr lang="he-IL" altLang="he-IL" sz="2400" b="1">
                  <a:solidFill>
                    <a:srgbClr val="003399"/>
                  </a:solidFill>
                  <a:latin typeface="David" panose="020E0502060401010101" pitchFamily="34" charset="-79"/>
                  <a:cs typeface="David" panose="020E0502060401010101" pitchFamily="34" charset="-79"/>
                </a:rPr>
                <a:t>פגיעה בחוש הטעם וחוש הריח</a:t>
              </a:r>
              <a:endParaRPr lang="en-US" altLang="he-IL" sz="2400" b="1">
                <a:solidFill>
                  <a:srgbClr val="003399"/>
                </a:solidFill>
                <a:latin typeface="Arial" panose="020B0604020202020204" pitchFamily="34" charset="0"/>
                <a:cs typeface="David" panose="020E0502060401010101" pitchFamily="34" charset="-79"/>
              </a:endParaRPr>
            </a:p>
          </p:txBody>
        </p:sp>
        <p:sp>
          <p:nvSpPr>
            <p:cNvPr id="11" name="Line 11"/>
            <p:cNvSpPr>
              <a:spLocks noChangeShapeType="1"/>
            </p:cNvSpPr>
            <p:nvPr/>
          </p:nvSpPr>
          <p:spPr bwMode="auto">
            <a:xfrm flipH="1">
              <a:off x="1440" y="2160"/>
              <a:ext cx="864" cy="0"/>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12" name="Line 12"/>
            <p:cNvSpPr>
              <a:spLocks noChangeShapeType="1"/>
            </p:cNvSpPr>
            <p:nvPr/>
          </p:nvSpPr>
          <p:spPr bwMode="auto">
            <a:xfrm flipV="1">
              <a:off x="2592" y="1872"/>
              <a:ext cx="1104" cy="576"/>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13" name="Text Box 13"/>
            <p:cNvSpPr txBox="1">
              <a:spLocks noChangeArrowheads="1"/>
            </p:cNvSpPr>
            <p:nvPr/>
          </p:nvSpPr>
          <p:spPr bwMode="auto">
            <a:xfrm>
              <a:off x="3408" y="177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pPr algn="ctr" rtl="0">
                <a:spcBef>
                  <a:spcPct val="0"/>
                </a:spcBef>
                <a:buFontTx/>
                <a:buNone/>
              </a:pPr>
              <a:r>
                <a:rPr lang="he-IL" altLang="he-IL" sz="2400" b="1">
                  <a:solidFill>
                    <a:srgbClr val="003399"/>
                  </a:solidFill>
                  <a:latin typeface="David" panose="020E0502060401010101" pitchFamily="34" charset="-79"/>
                  <a:cs typeface="David" panose="020E0502060401010101" pitchFamily="34" charset="-79"/>
                </a:rPr>
                <a:t>התקף לב</a:t>
              </a:r>
              <a:endParaRPr lang="en-US" altLang="he-IL" sz="2400" b="1">
                <a:solidFill>
                  <a:srgbClr val="003399"/>
                </a:solidFill>
                <a:latin typeface="Arial" panose="020B0604020202020204" pitchFamily="34" charset="0"/>
                <a:cs typeface="David" panose="020E0502060401010101" pitchFamily="34" charset="-79"/>
              </a:endParaRPr>
            </a:p>
          </p:txBody>
        </p:sp>
        <p:sp>
          <p:nvSpPr>
            <p:cNvPr id="14" name="Line 14"/>
            <p:cNvSpPr>
              <a:spLocks noChangeShapeType="1"/>
            </p:cNvSpPr>
            <p:nvPr/>
          </p:nvSpPr>
          <p:spPr bwMode="auto">
            <a:xfrm flipH="1">
              <a:off x="1536" y="2592"/>
              <a:ext cx="672" cy="0"/>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15" name="Text Box 15"/>
            <p:cNvSpPr txBox="1">
              <a:spLocks noChangeArrowheads="1"/>
            </p:cNvSpPr>
            <p:nvPr/>
          </p:nvSpPr>
          <p:spPr bwMode="auto">
            <a:xfrm>
              <a:off x="240" y="2448"/>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pPr>
                <a:spcBef>
                  <a:spcPct val="0"/>
                </a:spcBef>
                <a:buFontTx/>
                <a:buNone/>
              </a:pPr>
              <a:r>
                <a:rPr lang="he-IL" altLang="he-IL" sz="2400" b="1">
                  <a:solidFill>
                    <a:srgbClr val="003399"/>
                  </a:solidFill>
                  <a:latin typeface="David" panose="020E0502060401010101" pitchFamily="34" charset="-79"/>
                  <a:cs typeface="David" panose="020E0502060401010101" pitchFamily="34" charset="-79"/>
                </a:rPr>
                <a:t>פגיעה בריאות</a:t>
              </a:r>
              <a:r>
                <a:rPr lang="he-IL" altLang="he-IL" sz="2400">
                  <a:latin typeface="Arial" panose="020B0604020202020204" pitchFamily="34" charset="0"/>
                  <a:cs typeface="Tahoma" panose="020B0604030504040204" pitchFamily="34" charset="0"/>
                </a:rPr>
                <a:t> </a:t>
              </a:r>
              <a:endParaRPr lang="he-IL" altLang="he-IL" sz="2400">
                <a:latin typeface="Arial" panose="020B0604020202020204" pitchFamily="34" charset="0"/>
              </a:endParaRPr>
            </a:p>
          </p:txBody>
        </p:sp>
        <p:sp>
          <p:nvSpPr>
            <p:cNvPr id="16" name="Line 16"/>
            <p:cNvSpPr>
              <a:spLocks noChangeShapeType="1"/>
            </p:cNvSpPr>
            <p:nvPr/>
          </p:nvSpPr>
          <p:spPr bwMode="auto">
            <a:xfrm flipH="1">
              <a:off x="1488" y="2976"/>
              <a:ext cx="864" cy="0"/>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17" name="Line 17"/>
            <p:cNvSpPr>
              <a:spLocks noChangeShapeType="1"/>
            </p:cNvSpPr>
            <p:nvPr/>
          </p:nvSpPr>
          <p:spPr bwMode="auto">
            <a:xfrm flipV="1">
              <a:off x="2448" y="2736"/>
              <a:ext cx="1680" cy="528"/>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18" name="Text Box 18"/>
            <p:cNvSpPr txBox="1">
              <a:spLocks noChangeArrowheads="1"/>
            </p:cNvSpPr>
            <p:nvPr/>
          </p:nvSpPr>
          <p:spPr bwMode="auto">
            <a:xfrm>
              <a:off x="4080" y="2569"/>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pPr algn="ctr" rtl="0">
                <a:spcBef>
                  <a:spcPct val="0"/>
                </a:spcBef>
                <a:buFontTx/>
                <a:buNone/>
              </a:pPr>
              <a:r>
                <a:rPr lang="he-IL" altLang="he-IL" sz="2400" b="1" dirty="0">
                  <a:solidFill>
                    <a:srgbClr val="003399"/>
                  </a:solidFill>
                  <a:latin typeface="David" panose="020E0502060401010101" pitchFamily="34" charset="-79"/>
                  <a:cs typeface="David" panose="020E0502060401010101" pitchFamily="34" charset="-79"/>
                </a:rPr>
                <a:t>כושר גופני נפגע</a:t>
              </a:r>
              <a:endParaRPr lang="en-US" altLang="he-IL" sz="2400" b="1" dirty="0">
                <a:solidFill>
                  <a:srgbClr val="003399"/>
                </a:solidFill>
                <a:latin typeface="Arial" panose="020B0604020202020204" pitchFamily="34" charset="0"/>
                <a:cs typeface="David" panose="020E0502060401010101" pitchFamily="34" charset="-79"/>
              </a:endParaRPr>
            </a:p>
          </p:txBody>
        </p:sp>
        <p:sp>
          <p:nvSpPr>
            <p:cNvPr id="19" name="Line 19"/>
            <p:cNvSpPr>
              <a:spLocks noChangeShapeType="1"/>
            </p:cNvSpPr>
            <p:nvPr/>
          </p:nvSpPr>
          <p:spPr bwMode="auto">
            <a:xfrm flipV="1">
              <a:off x="2592" y="2304"/>
              <a:ext cx="1584" cy="384"/>
            </a:xfrm>
            <a:prstGeom prst="line">
              <a:avLst/>
            </a:prstGeom>
            <a:noFill/>
            <a:ln w="9525">
              <a:solidFill>
                <a:srgbClr val="FF9933"/>
              </a:solidFill>
              <a:round/>
              <a:headEnd/>
              <a:tailEnd/>
            </a:ln>
            <a:extLst>
              <a:ext uri="{909E8E84-426E-40DD-AFC4-6F175D3DCCD1}">
                <a14:hiddenFill xmlns:a14="http://schemas.microsoft.com/office/drawing/2010/main">
                  <a:noFill/>
                </a14:hiddenFill>
              </a:ext>
            </a:extLst>
          </p:spPr>
          <p:txBody>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endParaRPr lang="en-US"/>
            </a:p>
          </p:txBody>
        </p:sp>
        <p:sp>
          <p:nvSpPr>
            <p:cNvPr id="20" name="Text Box 20"/>
            <p:cNvSpPr txBox="1">
              <a:spLocks noChangeArrowheads="1"/>
            </p:cNvSpPr>
            <p:nvPr/>
          </p:nvSpPr>
          <p:spPr bwMode="auto">
            <a:xfrm>
              <a:off x="4272" y="2160"/>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he-IL"/>
              </a:defPPr>
              <a:lvl1pPr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anose="02020603050405020304" pitchFamily="18" charset="0"/>
                  <a:ea typeface="Times New Roman (Hebrew)" pitchFamily="18" charset="0"/>
                  <a:cs typeface="Times New Roman (Hebrew)"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itchFamily="18" charset="0"/>
                  <a:cs typeface="Times New Roman (Hebrew)" pitchFamily="18" charset="0"/>
                </a:defRPr>
              </a:lvl9pPr>
            </a:lstStyle>
            <a:p>
              <a:pPr>
                <a:spcBef>
                  <a:spcPct val="0"/>
                </a:spcBef>
                <a:buFontTx/>
                <a:buNone/>
              </a:pPr>
              <a:r>
                <a:rPr lang="he-IL" altLang="he-IL" sz="2400" b="1">
                  <a:solidFill>
                    <a:srgbClr val="003399"/>
                  </a:solidFill>
                  <a:latin typeface="David" panose="020E0502060401010101" pitchFamily="34" charset="-79"/>
                  <a:cs typeface="David" panose="020E0502060401010101" pitchFamily="34" charset="-79"/>
                </a:rPr>
                <a:t>פגיעה בכלי הדם</a:t>
              </a:r>
              <a:endParaRPr lang="he-IL" altLang="he-IL" sz="2400" b="1">
                <a:solidFill>
                  <a:srgbClr val="003399"/>
                </a:solidFill>
                <a:latin typeface="Arial" panose="020B0604020202020204" pitchFamily="34" charset="0"/>
                <a:cs typeface="David" panose="020E0502060401010101" pitchFamily="34" charset="-79"/>
              </a:endParaRPr>
            </a:p>
          </p:txBody>
        </p:sp>
      </p:grpSp>
    </p:spTree>
    <p:extLst>
      <p:ext uri="{BB962C8B-B14F-4D97-AF65-F5344CB8AC3E}">
        <p14:creationId xmlns:p14="http://schemas.microsoft.com/office/powerpoint/2010/main" val="79753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4000" dirty="0"/>
              <a:t>נזקי העישון- המשך</a:t>
            </a:r>
            <a:endParaRPr lang="en-US" sz="4000" dirty="0"/>
          </a:p>
        </p:txBody>
      </p:sp>
      <p:sp>
        <p:nvSpPr>
          <p:cNvPr id="3" name="Content Placeholder 2"/>
          <p:cNvSpPr>
            <a:spLocks noGrp="1"/>
          </p:cNvSpPr>
          <p:nvPr>
            <p:ph idx="1"/>
          </p:nvPr>
        </p:nvSpPr>
        <p:spPr/>
        <p:txBody>
          <a:bodyPr>
            <a:normAutofit/>
          </a:bodyPr>
          <a:lstStyle/>
          <a:p>
            <a:pPr>
              <a:lnSpc>
                <a:spcPct val="150000"/>
              </a:lnSpc>
            </a:pPr>
            <a:r>
              <a:rPr lang="he-IL" sz="2800" dirty="0"/>
              <a:t>עישון מגביר את הסיכויים לסרטן הריאות, סרטן התריסריון, סרטן הלבלב, סרטן שלפוחית השתן</a:t>
            </a:r>
            <a:r>
              <a:rPr lang="he-IL" sz="2800" dirty="0" smtClean="0"/>
              <a:t>, מיתרי </a:t>
            </a:r>
            <a:r>
              <a:rPr lang="he-IL" sz="2800" dirty="0"/>
              <a:t>הקול</a:t>
            </a:r>
            <a:r>
              <a:rPr lang="he-IL" sz="2800" dirty="0" smtClean="0"/>
              <a:t>. </a:t>
            </a:r>
          </a:p>
          <a:p>
            <a:pPr>
              <a:lnSpc>
                <a:spcPct val="150000"/>
              </a:lnSpc>
            </a:pPr>
            <a:r>
              <a:rPr lang="he-IL" sz="2800" dirty="0" smtClean="0"/>
              <a:t>כמו </a:t>
            </a:r>
            <a:r>
              <a:rPr lang="he-IL" sz="2800" dirty="0"/>
              <a:t>כן, הוא מגביר את הסיכויים לסרטן הלשון, השפתיים, החניכיים, הלוע והוושט.</a:t>
            </a:r>
            <a:endParaRPr lang="he-IL" sz="2800" dirty="0"/>
          </a:p>
        </p:txBody>
      </p:sp>
    </p:spTree>
    <p:extLst>
      <p:ext uri="{BB962C8B-B14F-4D97-AF65-F5344CB8AC3E}">
        <p14:creationId xmlns:p14="http://schemas.microsoft.com/office/powerpoint/2010/main" val="221695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סמים</a:t>
            </a:r>
            <a:endParaRPr lang="en-US" dirty="0"/>
          </a:p>
        </p:txBody>
      </p:sp>
      <p:sp>
        <p:nvSpPr>
          <p:cNvPr id="3" name="Content Placeholder 2"/>
          <p:cNvSpPr>
            <a:spLocks noGrp="1"/>
          </p:cNvSpPr>
          <p:nvPr>
            <p:ph idx="1"/>
          </p:nvPr>
        </p:nvSpPr>
        <p:spPr/>
        <p:txBody>
          <a:bodyPr/>
          <a:lstStyle/>
          <a:p>
            <a:r>
              <a:rPr lang="he-IL" sz="3600" b="1" dirty="0" smtClean="0"/>
              <a:t>הגדרה</a:t>
            </a:r>
          </a:p>
          <a:p>
            <a:r>
              <a:rPr lang="he-IL" dirty="0"/>
              <a:t>סמים </a:t>
            </a:r>
            <a:r>
              <a:rPr lang="he-IL" dirty="0"/>
              <a:t>הם חומרים המוכנסים לגוף שלא לצורך הזנה או ריפוי, ויש להם השפעה על הגוף והנפש. </a:t>
            </a:r>
            <a:endParaRPr lang="he-IL" dirty="0" smtClean="0"/>
          </a:p>
          <a:p>
            <a:r>
              <a:rPr lang="he-IL" dirty="0" smtClean="0"/>
              <a:t>ההשפעה </a:t>
            </a:r>
            <a:r>
              <a:rPr lang="he-IL" dirty="0"/>
              <a:t>שלהם על המוח משנה את התייחסות המשתמש אל הקורה סביבו, ללא יכולת של שליטה בשינוי זה. </a:t>
            </a:r>
          </a:p>
          <a:p>
            <a:endParaRPr lang="en-US" sz="3200" dirty="0">
              <a:effectLst>
                <a:outerShdw blurRad="38100" dist="38100" dir="2700000" algn="tl">
                  <a:srgbClr val="C0C0C0"/>
                </a:outerShdw>
              </a:effectLst>
            </a:endParaRPr>
          </a:p>
          <a:p>
            <a:endParaRPr lang="en-US" dirty="0"/>
          </a:p>
        </p:txBody>
      </p:sp>
    </p:spTree>
    <p:extLst>
      <p:ext uri="{BB962C8B-B14F-4D97-AF65-F5344CB8AC3E}">
        <p14:creationId xmlns:p14="http://schemas.microsoft.com/office/powerpoint/2010/main" val="369994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האזינו לשיר:</a:t>
            </a:r>
            <a:endParaRPr lang="en-US" dirty="0"/>
          </a:p>
        </p:txBody>
      </p:sp>
      <p:sp>
        <p:nvSpPr>
          <p:cNvPr id="3" name="Content Placeholder 2"/>
          <p:cNvSpPr>
            <a:spLocks noGrp="1"/>
          </p:cNvSpPr>
          <p:nvPr>
            <p:ph idx="1"/>
          </p:nvPr>
        </p:nvSpPr>
        <p:spPr/>
        <p:txBody>
          <a:bodyPr/>
          <a:lstStyle/>
          <a:p>
            <a:r>
              <a:rPr lang="en-US" dirty="0"/>
              <a:t>https://www.youtube.com/watch?v=KUmZp8pR1uc</a:t>
            </a:r>
          </a:p>
          <a:p>
            <a:r>
              <a:rPr lang="he-IL" dirty="0"/>
              <a:t>מה הקשר להתמכרות?</a:t>
            </a:r>
          </a:p>
          <a:p>
            <a:endParaRPr lang="en-US" dirty="0"/>
          </a:p>
        </p:txBody>
      </p:sp>
    </p:spTree>
    <p:extLst>
      <p:ext uri="{BB962C8B-B14F-4D97-AF65-F5344CB8AC3E}">
        <p14:creationId xmlns:p14="http://schemas.microsoft.com/office/powerpoint/2010/main" val="214391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4000" dirty="0"/>
              <a:t>על מה הסמים משפיעים כאשר הם מגיעים למוח?</a:t>
            </a:r>
            <a:endParaRPr lang="en-US" sz="40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he-IL" dirty="0"/>
              <a:t>תחושה ותפיסה: מקום גבוה עלול להראות נמוך, מכונית המתקרבת במהירות עלולה להראות רחוקה ובלתי מסוכנת. </a:t>
            </a:r>
          </a:p>
          <a:p>
            <a:pPr marL="342900" indent="-342900">
              <a:buFont typeface="Arial" panose="020B0604020202020204" pitchFamily="34" charset="0"/>
              <a:buChar char="•"/>
            </a:pPr>
            <a:endParaRPr lang="he-IL" dirty="0"/>
          </a:p>
          <a:p>
            <a:pPr marL="342900" indent="-342900">
              <a:buFont typeface="Arial" panose="020B0604020202020204" pitchFamily="34" charset="0"/>
              <a:buChar char="•"/>
            </a:pPr>
            <a:r>
              <a:rPr lang="he-IL" dirty="0"/>
              <a:t>מצב רוח וחשיבה: אדם יכול להגיע למצב של עליזות רבה או דיכאון קיצוני או להסיק ממצב נתון מסקנה בלתי הגיונית.</a:t>
            </a:r>
          </a:p>
          <a:p>
            <a:pPr marL="342900" indent="-342900">
              <a:buFont typeface="Arial" panose="020B0604020202020204" pitchFamily="34" charset="0"/>
              <a:buChar char="•"/>
            </a:pPr>
            <a:endParaRPr lang="he-IL" dirty="0"/>
          </a:p>
          <a:p>
            <a:pPr marL="342900" indent="-342900">
              <a:buFont typeface="Arial" panose="020B0604020202020204" pitchFamily="34" charset="0"/>
              <a:buChar char="•"/>
            </a:pPr>
            <a:r>
              <a:rPr lang="he-IL" dirty="0"/>
              <a:t>התנהגות: אדם עלול לאבד מעצורים מוסריים או להפוך אדיש לסובב אותו.</a:t>
            </a:r>
          </a:p>
          <a:p>
            <a:endParaRPr lang="en-US" dirty="0"/>
          </a:p>
        </p:txBody>
      </p:sp>
    </p:spTree>
    <p:extLst>
      <p:ext uri="{BB962C8B-B14F-4D97-AF65-F5344CB8AC3E}">
        <p14:creationId xmlns:p14="http://schemas.microsoft.com/office/powerpoint/2010/main" val="178764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סמים עלולים לגרום ל:</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he-IL" dirty="0"/>
              <a:t>תלות </a:t>
            </a:r>
            <a:r>
              <a:rPr lang="he-IL" dirty="0" smtClean="0"/>
              <a:t>גופנית - </a:t>
            </a:r>
            <a:r>
              <a:rPr lang="he-IL" dirty="0"/>
              <a:t>מצב שבו האדם פועל </a:t>
            </a:r>
            <a:r>
              <a:rPr lang="he-IL" dirty="0" smtClean="0"/>
              <a:t>באופן נורמאלי </a:t>
            </a:r>
            <a:r>
              <a:rPr lang="he-IL" dirty="0"/>
              <a:t>רק בנוכחות הסם. כאשר הסם אינו נלקח, היא מתבטאת בהפרעות פיזיות .</a:t>
            </a:r>
          </a:p>
          <a:p>
            <a:pPr marL="342900" indent="-342900">
              <a:buFont typeface="Arial" panose="020B0604020202020204" pitchFamily="34" charset="0"/>
              <a:buChar char="•"/>
            </a:pPr>
            <a:r>
              <a:rPr lang="he-IL" dirty="0" smtClean="0"/>
              <a:t>סבילות - </a:t>
            </a:r>
            <a:r>
              <a:rPr lang="he-IL" dirty="0"/>
              <a:t>מצב שבו האדם אינו מגיב עוד לכמות הסם שהורגל לקחת.הוא זקוק לכמות הולכת וגדלה של הסם כדי להרגיש את אותה ההשפעה.</a:t>
            </a:r>
          </a:p>
          <a:p>
            <a:pPr marL="342900" indent="-342900">
              <a:buFont typeface="Arial" panose="020B0604020202020204" pitchFamily="34" charset="0"/>
              <a:buChar char="•"/>
            </a:pPr>
            <a:r>
              <a:rPr lang="he-IL" dirty="0"/>
              <a:t>התמכרות </a:t>
            </a:r>
            <a:r>
              <a:rPr lang="he-IL" dirty="0" smtClean="0"/>
              <a:t>נפשית - </a:t>
            </a:r>
            <a:r>
              <a:rPr lang="he-IL" dirty="0"/>
              <a:t>מצב שבו האדם צורך סם מסוים באופן כפייתי. האדם מאבד שליטה ואינו מסוגל להגביל את צריכת הסם. התנהגות זו מקבלת חיזוקים חיוביים דוגמת הנאה. </a:t>
            </a:r>
          </a:p>
          <a:p>
            <a:endParaRPr lang="en-US" dirty="0"/>
          </a:p>
        </p:txBody>
      </p:sp>
    </p:spTree>
    <p:extLst>
      <p:ext uri="{BB962C8B-B14F-4D97-AF65-F5344CB8AC3E}">
        <p14:creationId xmlns:p14="http://schemas.microsoft.com/office/powerpoint/2010/main" val="1357955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דיאגנוזה-אבחנה</a:t>
            </a:r>
            <a:endParaRPr lang="en-US" dirty="0"/>
          </a:p>
        </p:txBody>
      </p:sp>
      <p:sp>
        <p:nvSpPr>
          <p:cNvPr id="3" name="Content Placeholder 2"/>
          <p:cNvSpPr>
            <a:spLocks noGrp="1"/>
          </p:cNvSpPr>
          <p:nvPr>
            <p:ph idx="1"/>
          </p:nvPr>
        </p:nvSpPr>
        <p:spPr/>
        <p:txBody>
          <a:bodyPr/>
          <a:lstStyle/>
          <a:p>
            <a:r>
              <a:rPr lang="he-IL" dirty="0"/>
              <a:t>כיצד רואים שהאדם </a:t>
            </a:r>
            <a:r>
              <a:rPr lang="he-IL" dirty="0" smtClean="0"/>
              <a:t>התמכר:</a:t>
            </a:r>
            <a:endParaRPr lang="he-IL" dirty="0"/>
          </a:p>
          <a:p>
            <a:r>
              <a:rPr lang="he-IL" dirty="0"/>
              <a:t>נורה אדומה: </a:t>
            </a:r>
            <a:endParaRPr lang="he-IL" dirty="0" smtClean="0"/>
          </a:p>
          <a:p>
            <a:pPr marL="544068" lvl="1" indent="-342900">
              <a:buClr>
                <a:srgbClr val="FF0000"/>
              </a:buClr>
              <a:buFont typeface="Arial" panose="020B0604020202020204" pitchFamily="34" charset="0"/>
              <a:buChar char="•"/>
            </a:pPr>
            <a:r>
              <a:rPr lang="he-IL" dirty="0" smtClean="0"/>
              <a:t>כספים שנעלמים (אם </a:t>
            </a:r>
            <a:r>
              <a:rPr lang="he-IL" dirty="0"/>
              <a:t>אתם בני משפחה או חברים של </a:t>
            </a:r>
            <a:r>
              <a:rPr lang="he-IL" dirty="0" smtClean="0"/>
              <a:t>המתמכר)</a:t>
            </a:r>
          </a:p>
          <a:p>
            <a:pPr marL="544068" lvl="1" indent="-342900">
              <a:buClr>
                <a:srgbClr val="FF0000"/>
              </a:buClr>
              <a:buFont typeface="Arial" panose="020B0604020202020204" pitchFamily="34" charset="0"/>
              <a:buChar char="•"/>
            </a:pPr>
            <a:r>
              <a:rPr lang="he-IL" dirty="0" smtClean="0"/>
              <a:t>תלות </a:t>
            </a:r>
            <a:r>
              <a:rPr lang="he-IL" dirty="0"/>
              <a:t>נפשית ופיזית בחומר </a:t>
            </a:r>
            <a:r>
              <a:rPr lang="he-IL" dirty="0" smtClean="0"/>
              <a:t>הממכר</a:t>
            </a:r>
          </a:p>
          <a:p>
            <a:pPr marL="544068" lvl="1" indent="-342900">
              <a:buClr>
                <a:srgbClr val="FF0000"/>
              </a:buClr>
              <a:buFont typeface="Arial" panose="020B0604020202020204" pitchFamily="34" charset="0"/>
              <a:buChar char="•"/>
            </a:pPr>
            <a:r>
              <a:rPr lang="he-IL" dirty="0" smtClean="0"/>
              <a:t>צורך </a:t>
            </a:r>
            <a:r>
              <a:rPr lang="he-IL" dirty="0"/>
              <a:t>בכמות גדולה יותר ובתדירות גבוהה יותר של החומר </a:t>
            </a:r>
            <a:r>
              <a:rPr lang="he-IL" dirty="0" smtClean="0"/>
              <a:t>הממכר</a:t>
            </a:r>
            <a:endParaRPr lang="he-IL" dirty="0"/>
          </a:p>
          <a:p>
            <a:r>
              <a:rPr lang="he-IL" dirty="0"/>
              <a:t>סימנים וסימפטומים המצוינים בתחילת המצגת מופיעים בפתאומיות. </a:t>
            </a:r>
          </a:p>
          <a:p>
            <a:endParaRPr lang="en-US" dirty="0"/>
          </a:p>
        </p:txBody>
      </p:sp>
    </p:spTree>
    <p:extLst>
      <p:ext uri="{BB962C8B-B14F-4D97-AF65-F5344CB8AC3E}">
        <p14:creationId xmlns:p14="http://schemas.microsoft.com/office/powerpoint/2010/main" val="202543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מניעה</a:t>
            </a:r>
            <a:endParaRPr lang="en-US" dirty="0"/>
          </a:p>
        </p:txBody>
      </p:sp>
      <p:sp>
        <p:nvSpPr>
          <p:cNvPr id="3" name="Content Placeholder 2"/>
          <p:cNvSpPr>
            <a:spLocks noGrp="1"/>
          </p:cNvSpPr>
          <p:nvPr>
            <p:ph idx="1"/>
          </p:nvPr>
        </p:nvSpPr>
        <p:spPr/>
        <p:txBody>
          <a:bodyPr/>
          <a:lstStyle/>
          <a:p>
            <a:pPr algn="ctr"/>
            <a:r>
              <a:rPr lang="he-IL" sz="3600" b="1" dirty="0"/>
              <a:t>אין דרך ברורה ובדוקה למנוע מאנשים להתמכר!!!</a:t>
            </a:r>
          </a:p>
          <a:p>
            <a:r>
              <a:rPr lang="he-IL" dirty="0"/>
              <a:t>לעומת זאת, ישנן תוכניות הסברה על התמכרויות: תוכניות במשרד החינוך, ותוכנית מניעה של הרשות הלאומית למלחמה בסמים. </a:t>
            </a:r>
          </a:p>
          <a:p>
            <a:endParaRPr lang="en-US" dirty="0"/>
          </a:p>
        </p:txBody>
      </p:sp>
    </p:spTree>
    <p:extLst>
      <p:ext uri="{BB962C8B-B14F-4D97-AF65-F5344CB8AC3E}">
        <p14:creationId xmlns:p14="http://schemas.microsoft.com/office/powerpoint/2010/main" val="166081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הטיפול </a:t>
            </a:r>
            <a:r>
              <a:rPr lang="he-IL" dirty="0" smtClean="0"/>
              <a:t>בהתמכרות</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he-IL" dirty="0" smtClean="0"/>
              <a:t>1. טיפול </a:t>
            </a:r>
            <a:r>
              <a:rPr lang="he-IL" dirty="0"/>
              <a:t>ב</a:t>
            </a:r>
            <a:r>
              <a:rPr lang="he-IL" b="1" dirty="0"/>
              <a:t>שיטה ההתנהגותית קוגניטיבית</a:t>
            </a:r>
            <a:r>
              <a:rPr lang="he-IL" dirty="0"/>
              <a:t>: טיפול זה עובד על שינוי ההתנהגות. לפי שיטת טיפול זו יעבדו המטפל והמטופל על שינוי דפוסי החשיבה וההתנהגות של המטופל אשר מביאים אותו בכל פעם מחדש להשתמש בחומר או לנהוג בהתנהגות ההתמכרותית. למשל: אדם שותה אלכוהול כאשר הוא מרגיש מדוכא. הוא אומר לעצמו: אני מדוכא, אני אשתה אלכוהול והאלכוהול ירגיע אותי.</a:t>
            </a:r>
          </a:p>
          <a:p>
            <a:pPr>
              <a:lnSpc>
                <a:spcPct val="150000"/>
              </a:lnSpc>
            </a:pPr>
            <a:r>
              <a:rPr lang="he-IL" dirty="0"/>
              <a:t>השיטה ההתנהגותית קוגניטיבית תנסה לעזור לו למצוא כיווני חשיבה אחרים ולהטמיע אותם כ"דפוס החשיבה האוטומטי" (הדבר הראשון שהאדם חושב עליו כאשר הוא במצוקה). למשל: אני מדוכא, אעסוק בספורט וזה ירגיע אותי, או אמצא את הדיבור הפנימי, מה אני יכול להגיד לעצמי כדי להירגע, וכך לא אזדקק למשהו חיצוני כדי להירגע.</a:t>
            </a:r>
          </a:p>
          <a:p>
            <a:endParaRPr lang="he-IL" dirty="0"/>
          </a:p>
          <a:p>
            <a:endParaRPr lang="en-US" dirty="0"/>
          </a:p>
        </p:txBody>
      </p:sp>
    </p:spTree>
    <p:extLst>
      <p:ext uri="{BB962C8B-B14F-4D97-AF65-F5344CB8AC3E}">
        <p14:creationId xmlns:p14="http://schemas.microsoft.com/office/powerpoint/2010/main" val="252088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הטיפול </a:t>
            </a:r>
            <a:r>
              <a:rPr lang="he-IL" dirty="0" smtClean="0"/>
              <a:t>בהתמכרות</a:t>
            </a:r>
            <a:endParaRPr lang="en-US" dirty="0"/>
          </a:p>
        </p:txBody>
      </p:sp>
      <p:sp>
        <p:nvSpPr>
          <p:cNvPr id="3" name="Content Placeholder 2"/>
          <p:cNvSpPr>
            <a:spLocks noGrp="1"/>
          </p:cNvSpPr>
          <p:nvPr>
            <p:ph idx="1"/>
          </p:nvPr>
        </p:nvSpPr>
        <p:spPr/>
        <p:txBody>
          <a:bodyPr>
            <a:normAutofit/>
          </a:bodyPr>
          <a:lstStyle/>
          <a:p>
            <a:pPr>
              <a:lnSpc>
                <a:spcPct val="150000"/>
              </a:lnSpc>
            </a:pPr>
            <a:r>
              <a:rPr lang="he-IL" dirty="0"/>
              <a:t>2. טיפול ב</a:t>
            </a:r>
            <a:r>
              <a:rPr lang="he-IL" b="1" dirty="0"/>
              <a:t>שיטה הפסיכותרפית</a:t>
            </a:r>
            <a:r>
              <a:rPr lang="he-IL" dirty="0"/>
              <a:t>: בשיטה זו מנסים המטפל והמטופל להעמיק אל תוך נפשו ועברו של המטופל (למשל,גמילה באמצעות דמיון מודרך). תהיה התייחסות למערכות היחסים בחייו של המטופל בעבר ובהווה, ניסיון להתחקות אחר הגורמים שהביאו את המטופל להתמכרות, ומה הוא יכול לעשות אחרת, לשנות, כדי להיגמל מן ההתמכרות.</a:t>
            </a:r>
          </a:p>
          <a:p>
            <a:pPr>
              <a:lnSpc>
                <a:spcPct val="150000"/>
              </a:lnSpc>
            </a:pPr>
            <a:endParaRPr lang="he-IL" dirty="0"/>
          </a:p>
        </p:txBody>
      </p:sp>
    </p:spTree>
    <p:extLst>
      <p:ext uri="{BB962C8B-B14F-4D97-AF65-F5344CB8AC3E}">
        <p14:creationId xmlns:p14="http://schemas.microsoft.com/office/powerpoint/2010/main" val="4073201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dirty="0">
                <a:cs typeface="Arial" panose="020B0604020202020204" pitchFamily="34" charset="0"/>
                <a:hlinkClick r:id="rId2"/>
              </a:rPr>
              <a:t>https://</a:t>
            </a:r>
            <a:r>
              <a:rPr lang="en-US" altLang="en-US" dirty="0" smtClean="0">
                <a:cs typeface="Arial" panose="020B0604020202020204" pitchFamily="34" charset="0"/>
                <a:hlinkClick r:id="rId2"/>
              </a:rPr>
              <a:t>www.youtube.com/watch?v=f2rS_bmilrU</a:t>
            </a:r>
            <a:endParaRPr lang="he-IL" altLang="en-US" dirty="0"/>
          </a:p>
        </p:txBody>
      </p:sp>
    </p:spTree>
    <p:extLst>
      <p:ext uri="{BB962C8B-B14F-4D97-AF65-F5344CB8AC3E}">
        <p14:creationId xmlns:p14="http://schemas.microsoft.com/office/powerpoint/2010/main" val="308413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השפעות ההתמכרות</a:t>
            </a:r>
            <a:endParaRPr lang="en-US" dirty="0"/>
          </a:p>
        </p:txBody>
      </p:sp>
      <p:sp>
        <p:nvSpPr>
          <p:cNvPr id="3" name="Content Placeholder 2"/>
          <p:cNvSpPr>
            <a:spLocks noGrp="1"/>
          </p:cNvSpPr>
          <p:nvPr>
            <p:ph idx="1"/>
          </p:nvPr>
        </p:nvSpPr>
        <p:spPr/>
        <p:txBody>
          <a:bodyPr/>
          <a:lstStyle/>
          <a:p>
            <a:pPr>
              <a:lnSpc>
                <a:spcPct val="150000"/>
              </a:lnSpc>
            </a:pPr>
            <a:r>
              <a:rPr lang="he-IL" dirty="0"/>
              <a:t>איימי וינהאוס- הייתה מכורה לשתיית אלכוהול במשך שנים רבות</a:t>
            </a:r>
            <a:r>
              <a:rPr lang="he-IL" dirty="0" smtClean="0"/>
              <a:t>.</a:t>
            </a:r>
          </a:p>
          <a:p>
            <a:pPr>
              <a:lnSpc>
                <a:spcPct val="150000"/>
              </a:lnSpc>
            </a:pPr>
            <a:endParaRPr lang="he-IL" dirty="0"/>
          </a:p>
          <a:p>
            <a:pPr>
              <a:lnSpc>
                <a:spcPct val="150000"/>
              </a:lnSpc>
            </a:pPr>
            <a:r>
              <a:rPr lang="he-IL" dirty="0" smtClean="0"/>
              <a:t>פרשת </a:t>
            </a:r>
            <a:r>
              <a:rPr lang="he-IL" dirty="0"/>
              <a:t>דניאל מעוז- רצח את הוריו כתוצאה מהתמכרות להימורים</a:t>
            </a:r>
          </a:p>
          <a:p>
            <a:pPr>
              <a:lnSpc>
                <a:spcPct val="150000"/>
              </a:lnSpc>
            </a:pPr>
            <a:r>
              <a:rPr lang="en-US" dirty="0"/>
              <a:t>https://news.walla.co.il/item/1871623</a:t>
            </a:r>
          </a:p>
          <a:p>
            <a:pPr>
              <a:lnSpc>
                <a:spcPct val="150000"/>
              </a:lnSpc>
            </a:pPr>
            <a:endParaRPr lang="en-US" dirty="0"/>
          </a:p>
          <a:p>
            <a:pPr>
              <a:lnSpc>
                <a:spcPct val="150000"/>
              </a:lnSpc>
            </a:pPr>
            <a:endParaRPr lang="he-IL" dirty="0"/>
          </a:p>
          <a:p>
            <a:pPr>
              <a:lnSpc>
                <a:spcPct val="150000"/>
              </a:lnSpc>
            </a:pPr>
            <a:endParaRPr lang="en-US" dirty="0"/>
          </a:p>
        </p:txBody>
      </p:sp>
    </p:spTree>
    <p:extLst>
      <p:ext uri="{BB962C8B-B14F-4D97-AF65-F5344CB8AC3E}">
        <p14:creationId xmlns:p14="http://schemas.microsoft.com/office/powerpoint/2010/main" val="391608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מהי התמכרות?</a:t>
            </a:r>
            <a:endParaRPr lang="en-US" dirty="0"/>
          </a:p>
        </p:txBody>
      </p:sp>
      <p:sp>
        <p:nvSpPr>
          <p:cNvPr id="3" name="Content Placeholder 2"/>
          <p:cNvSpPr>
            <a:spLocks noGrp="1"/>
          </p:cNvSpPr>
          <p:nvPr>
            <p:ph idx="1"/>
          </p:nvPr>
        </p:nvSpPr>
        <p:spPr/>
        <p:txBody>
          <a:bodyPr/>
          <a:lstStyle/>
          <a:p>
            <a:pPr marL="342900" indent="-342900">
              <a:lnSpc>
                <a:spcPct val="150000"/>
              </a:lnSpc>
              <a:buFont typeface="Arial" panose="020B0604020202020204" pitchFamily="34" charset="0"/>
              <a:buChar char="•"/>
            </a:pPr>
            <a:r>
              <a:rPr lang="he-IL" b="1" dirty="0"/>
              <a:t>התמכרות</a:t>
            </a:r>
            <a:r>
              <a:rPr lang="he-IL" dirty="0"/>
              <a:t> היא מצב של תלות פסיכולוגית, ובחלק מהמקרים גם גופנית, לחומר או לפעילות כלשהי. </a:t>
            </a:r>
          </a:p>
          <a:p>
            <a:pPr marL="342900" indent="-342900">
              <a:lnSpc>
                <a:spcPct val="150000"/>
              </a:lnSpc>
              <a:buFont typeface="Arial" panose="020B0604020202020204" pitchFamily="34" charset="0"/>
              <a:buChar char="•"/>
            </a:pPr>
            <a:r>
              <a:rPr lang="he-IL" dirty="0"/>
              <a:t>התמכרות מתאפיינת בהתנהגות כפייתית שנועדה להשיג את אותו גירוי, אשר ממשיכה גם כאשר היא מובילה להשלכות שליליות ובאה על חשבונם של צרכים חשובים אחרים, פסיכולוגיים וגופניים כאחד (לדוגמה שינה או יחסים חברתיים). </a:t>
            </a:r>
          </a:p>
          <a:p>
            <a:endParaRPr lang="en-US" dirty="0"/>
          </a:p>
        </p:txBody>
      </p:sp>
    </p:spTree>
    <p:extLst>
      <p:ext uri="{BB962C8B-B14F-4D97-AF65-F5344CB8AC3E}">
        <p14:creationId xmlns:p14="http://schemas.microsoft.com/office/powerpoint/2010/main" val="35070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מנגנון ההתמכרות במוח</a:t>
            </a:r>
            <a:endParaRPr lang="en-US" dirty="0"/>
          </a:p>
        </p:txBody>
      </p:sp>
      <p:sp>
        <p:nvSpPr>
          <p:cNvPr id="3" name="Content Placeholder 2"/>
          <p:cNvSpPr>
            <a:spLocks noGrp="1"/>
          </p:cNvSpPr>
          <p:nvPr>
            <p:ph idx="1"/>
          </p:nvPr>
        </p:nvSpPr>
        <p:spPr/>
        <p:txBody>
          <a:bodyPr>
            <a:normAutofit/>
          </a:bodyPr>
          <a:lstStyle/>
          <a:p>
            <a:pPr>
              <a:lnSpc>
                <a:spcPct val="150000"/>
              </a:lnSpc>
            </a:pPr>
            <a:r>
              <a:rPr lang="he-IL" dirty="0"/>
              <a:t>התמכרות באשר היא קשורה להפעלה של מערכת החיזוק במוח. זוהי מערכת של מסלולים עצביים אשר יוצרים תחושה של עונג בתגובה לגירויים חיצוניים שנתפסים כגירויים חיוביים ורצויים. הפעלת מערכת החיזוק מהווה סוג מסוים של למידה, שבעקבותיה גדלה המוטיבציה לחזור על ההתנהגות שהובילה להפעלת המערכת.</a:t>
            </a:r>
          </a:p>
          <a:p>
            <a:pPr>
              <a:lnSpc>
                <a:spcPct val="150000"/>
              </a:lnSpc>
            </a:pPr>
            <a:endParaRPr lang="he-IL" dirty="0"/>
          </a:p>
        </p:txBody>
      </p:sp>
    </p:spTree>
    <p:extLst>
      <p:ext uri="{BB962C8B-B14F-4D97-AF65-F5344CB8AC3E}">
        <p14:creationId xmlns:p14="http://schemas.microsoft.com/office/powerpoint/2010/main" val="140062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הדופמין </a:t>
            </a:r>
            <a:endParaRPr lang="en-US" dirty="0"/>
          </a:p>
        </p:txBody>
      </p:sp>
      <p:sp>
        <p:nvSpPr>
          <p:cNvPr id="3" name="Content Placeholder 2"/>
          <p:cNvSpPr>
            <a:spLocks noGrp="1"/>
          </p:cNvSpPr>
          <p:nvPr>
            <p:ph idx="1"/>
          </p:nvPr>
        </p:nvSpPr>
        <p:spPr/>
        <p:txBody>
          <a:bodyPr/>
          <a:lstStyle/>
          <a:p>
            <a:pPr marL="342900" indent="-342900">
              <a:lnSpc>
                <a:spcPct val="150000"/>
              </a:lnSpc>
              <a:buFont typeface="Arial" panose="020B0604020202020204" pitchFamily="34" charset="0"/>
              <a:buChar char="•"/>
            </a:pPr>
            <a:r>
              <a:rPr lang="he-IL" dirty="0"/>
              <a:t>אחת המערכות החשובות ביותר שמעורבות בתהליך ההתמכרות היא מערכת הפרשת הדופמין. לדופמין תפקיד חשוב מאוד כמתווך של עונג והנאה, והוא מופרש במצבים רבים כמו ארוחה טובה, יחסי מין או פעילות גופנית. שימוש בסמים גורם לגירוי יתר של מערכת הפרשת הדופמין, והצפת המוח בדופמין גורמת להנאה המוגברת מהשימוש בסם. הרצון לחזור על ההנאה הזו גורם ליצירת ההתמכרות.</a:t>
            </a:r>
          </a:p>
          <a:p>
            <a:pPr marL="342900" indent="-342900">
              <a:lnSpc>
                <a:spcPct val="150000"/>
              </a:lnSpc>
              <a:buFont typeface="Arial" panose="020B0604020202020204" pitchFamily="34" charset="0"/>
              <a:buChar char="•"/>
            </a:pPr>
            <a:r>
              <a:rPr lang="he-IL" dirty="0"/>
              <a:t>יש לציין שקיימים סמים שגורמים לגירוי מהיר וחזק יותר, ולכן נחשבים לממכרים יותר. כך לדוגמא, קוקאין והרואין ממכרים יותר מקפאין, ולכן גם הגמילה מהם קשה הרבה יותר.</a:t>
            </a:r>
          </a:p>
          <a:p>
            <a:pPr>
              <a:lnSpc>
                <a:spcPct val="150000"/>
              </a:lnSpc>
            </a:pPr>
            <a:endParaRPr lang="he-IL" dirty="0"/>
          </a:p>
        </p:txBody>
      </p:sp>
    </p:spTree>
    <p:extLst>
      <p:ext uri="{BB962C8B-B14F-4D97-AF65-F5344CB8AC3E}">
        <p14:creationId xmlns:p14="http://schemas.microsoft.com/office/powerpoint/2010/main" val="185694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הבדלים בין התמכרויות</a:t>
            </a:r>
            <a:endParaRPr lang="en-US" dirty="0"/>
          </a:p>
        </p:txBody>
      </p:sp>
      <p:sp>
        <p:nvSpPr>
          <p:cNvPr id="3" name="Content Placeholder 2"/>
          <p:cNvSpPr>
            <a:spLocks noGrp="1"/>
          </p:cNvSpPr>
          <p:nvPr>
            <p:ph idx="1"/>
          </p:nvPr>
        </p:nvSpPr>
        <p:spPr/>
        <p:txBody>
          <a:bodyPr/>
          <a:lstStyle/>
          <a:p>
            <a:pPr>
              <a:lnSpc>
                <a:spcPct val="150000"/>
              </a:lnSpc>
            </a:pPr>
            <a:r>
              <a:rPr lang="he-IL" dirty="0"/>
              <a:t>ההבדל בין התמכרות לסמים פסיכואקטיביים לבין התמכרויות אחרות הוא שסמים גורמים באופן פיזי להפעלתה של מערכת החיזוק - החומר הפסיכואקטיבי חודר את מחסום הדם-מוח ומשפיע ישירות על פעילותם של מעגלים עצביים בתוך המוח. בהתמכרויות אחרות לעומת זאת, המערכת המוחית מופעלת בתהליך טבעי בתגובה לגירויים שנתפסים כחיוביים, ללא התערבות של חומרים 'זרים' שחודרים לתוך המוח.</a:t>
            </a:r>
          </a:p>
          <a:p>
            <a:pPr>
              <a:lnSpc>
                <a:spcPct val="150000"/>
              </a:lnSpc>
            </a:pPr>
            <a:endParaRPr lang="he-IL" dirty="0"/>
          </a:p>
          <a:p>
            <a:pPr>
              <a:lnSpc>
                <a:spcPct val="150000"/>
              </a:lnSpc>
            </a:pPr>
            <a:endParaRPr lang="he-IL" dirty="0"/>
          </a:p>
        </p:txBody>
      </p:sp>
    </p:spTree>
    <p:extLst>
      <p:ext uri="{BB962C8B-B14F-4D97-AF65-F5344CB8AC3E}">
        <p14:creationId xmlns:p14="http://schemas.microsoft.com/office/powerpoint/2010/main" val="357486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תלות פיזית </a:t>
            </a:r>
            <a:endParaRPr lang="en-US" dirty="0"/>
          </a:p>
        </p:txBody>
      </p:sp>
      <p:sp>
        <p:nvSpPr>
          <p:cNvPr id="3" name="Content Placeholder 2"/>
          <p:cNvSpPr>
            <a:spLocks noGrp="1"/>
          </p:cNvSpPr>
          <p:nvPr>
            <p:ph idx="1"/>
          </p:nvPr>
        </p:nvSpPr>
        <p:spPr/>
        <p:txBody>
          <a:bodyPr/>
          <a:lstStyle/>
          <a:p>
            <a:pPr>
              <a:lnSpc>
                <a:spcPct val="150000"/>
              </a:lnSpc>
            </a:pPr>
            <a:r>
              <a:rPr lang="he-IL" dirty="0" smtClean="0"/>
              <a:t>התלות </a:t>
            </a:r>
            <a:r>
              <a:rPr lang="he-IL" dirty="0"/>
              <a:t>הגופנית שבהתמכרות מתפתחת על רקע שינויים פיזיולוגיים שגורמים לכך שהגוף חייב את הסם על מנת לתפקד באופן תקין. התלות הפיזית מתחילה לאחר ששימוש קבוע בסמים גורם לשינויים בצורה בה המוח מרגיש רוגע והנאה. במקרים אלה, מתפתח תהליך שבו המוח "לומד" שהסם הוא זה שגרם לגוף הרגשה טובה, ומתפתח מצב בו יש צורך עז בשימוש נוסף בסם. וכך, כל שימוש בסם גורם לשיפור תהליך "הלמידה" והצורך בסם עולה.</a:t>
            </a:r>
          </a:p>
          <a:p>
            <a:endParaRPr lang="en-US" dirty="0"/>
          </a:p>
        </p:txBody>
      </p:sp>
    </p:spTree>
    <p:extLst>
      <p:ext uri="{BB962C8B-B14F-4D97-AF65-F5344CB8AC3E}">
        <p14:creationId xmlns:p14="http://schemas.microsoft.com/office/powerpoint/2010/main" val="329713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תלות וסבילות</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he-IL" dirty="0" smtClean="0"/>
              <a:t>תלות</a:t>
            </a:r>
            <a:r>
              <a:rPr lang="en-US" dirty="0" smtClean="0"/>
              <a:t>drug </a:t>
            </a:r>
            <a:r>
              <a:rPr lang="en-US" dirty="0"/>
              <a:t>dependence) - </a:t>
            </a:r>
            <a:r>
              <a:rPr lang="he-IL" dirty="0" smtClean="0"/>
              <a:t>) התלות </a:t>
            </a:r>
            <a:r>
              <a:rPr lang="he-IL" dirty="0"/>
              <a:t>בסם יכולה להיות נפשית או גופנית. תלות נפשית היא מצב שבו האדם מרגיש אי-נוחות ועצבנות אם אינו נוטל מנת-סם.הרצון להימנע מההרגשה הלא-נוחה, גורם למשתמש לצרוך שוב ושוב את </a:t>
            </a:r>
            <a:r>
              <a:rPr lang="he-IL" dirty="0" smtClean="0"/>
              <a:t>הסם. </a:t>
            </a:r>
            <a:r>
              <a:rPr lang="en-US" dirty="0" smtClean="0"/>
              <a:t/>
            </a:r>
            <a:br>
              <a:rPr lang="en-US" dirty="0" smtClean="0"/>
            </a:br>
            <a:r>
              <a:rPr lang="he-IL" dirty="0" smtClean="0"/>
              <a:t>תלות </a:t>
            </a:r>
            <a:r>
              <a:rPr lang="he-IL" dirty="0"/>
              <a:t>גופנית היא מצב שבו חלו שינויים גופניים בעקבות שימוש מתמשך בסם, והגוף אינו מסוגל לתפקד כהלכה ללא הסם. הפסקת לקיחת הסם, גוררת אחריה תגובת נסיגה(</a:t>
            </a:r>
            <a:r>
              <a:rPr lang="en-US" dirty="0"/>
              <a:t>withdrawal) </a:t>
            </a:r>
            <a:r>
              <a:rPr lang="he-IL" dirty="0"/>
              <a:t>קשה וכואבת. בזמן נסיגה יכולים להופיע התכווצויות, דיכאון, אובדן הכרה ולעיתים מוות. חומרת התופעות משתנה בהתאם לסם ולכמות שנצרכה.</a:t>
            </a:r>
          </a:p>
          <a:p>
            <a:pPr marL="342900" indent="-342900">
              <a:buFont typeface="Arial" panose="020B0604020202020204" pitchFamily="34" charset="0"/>
              <a:buChar char="•"/>
            </a:pPr>
            <a:endParaRPr lang="he-IL" dirty="0"/>
          </a:p>
          <a:p>
            <a:pPr marL="342900" indent="-342900">
              <a:buFont typeface="Arial" panose="020B0604020202020204" pitchFamily="34" charset="0"/>
              <a:buChar char="•"/>
            </a:pPr>
            <a:r>
              <a:rPr lang="he-IL" dirty="0" smtClean="0"/>
              <a:t>סבילות</a:t>
            </a:r>
            <a:r>
              <a:rPr lang="en-US" dirty="0" smtClean="0"/>
              <a:t>Tolerance</a:t>
            </a:r>
            <a:r>
              <a:rPr lang="en-US" dirty="0"/>
              <a:t>) - </a:t>
            </a:r>
            <a:r>
              <a:rPr lang="he-IL" dirty="0" smtClean="0"/>
              <a:t>) בעקבות </a:t>
            </a:r>
            <a:r>
              <a:rPr lang="he-IL" dirty="0"/>
              <a:t>שימוש חוזר, הגוף מסתגל לנוכחות הסם. אותה כמות, שגרמה בעבר לתוצאות המבוקשות, אינה משפיעה עוד. על מנת להמשיך לחוש את השפעת הסם, המשתמש חייב להגדיל שוב ושוב את המנה שהוא צורך. המנות גדלות והולכות בהדרגה לכמות אשר מסכנת את חייו של המשתמש.</a:t>
            </a:r>
          </a:p>
          <a:p>
            <a:endParaRPr lang="en-US" dirty="0"/>
          </a:p>
        </p:txBody>
      </p:sp>
    </p:spTree>
    <p:extLst>
      <p:ext uri="{BB962C8B-B14F-4D97-AF65-F5344CB8AC3E}">
        <p14:creationId xmlns:p14="http://schemas.microsoft.com/office/powerpoint/2010/main" val="3466922189"/>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מצגות קמפוס</Template>
  <TotalTime>44</TotalTime>
  <Words>1142</Words>
  <Application>Microsoft Office PowerPoint</Application>
  <PresentationFormat>Widescreen</PresentationFormat>
  <Paragraphs>107</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David</vt:lpstr>
      <vt:lpstr>Tahoma</vt:lpstr>
      <vt:lpstr>Times New Roman</vt:lpstr>
      <vt:lpstr>Times New Roman (Hebrew)</vt:lpstr>
      <vt:lpstr>מצגות קמפוס</vt:lpstr>
      <vt:lpstr>התמכרות</vt:lpstr>
      <vt:lpstr>האזינו לשיר:</vt:lpstr>
      <vt:lpstr>השפעות ההתמכרות</vt:lpstr>
      <vt:lpstr>מהי התמכרות?</vt:lpstr>
      <vt:lpstr>מנגנון ההתמכרות במוח</vt:lpstr>
      <vt:lpstr>הדופמין </vt:lpstr>
      <vt:lpstr>הבדלים בין התמכרויות</vt:lpstr>
      <vt:lpstr>תלות פיזית </vt:lpstr>
      <vt:lpstr>תלות וסבילות</vt:lpstr>
      <vt:lpstr>אטיולוגיה- חקר הסיבה</vt:lpstr>
      <vt:lpstr>סביבה</vt:lpstr>
      <vt:lpstr>גנטיקה</vt:lpstr>
      <vt:lpstr>גורמים אישיותיים</vt:lpstr>
      <vt:lpstr>סימנים וסימפטומים של מתמכרים</vt:lpstr>
      <vt:lpstr>עישון</vt:lpstr>
      <vt:lpstr>הסיבות העיקריות לעישון</vt:lpstr>
      <vt:lpstr>נזקי העישון</vt:lpstr>
      <vt:lpstr>נזקי העישון- המשך</vt:lpstr>
      <vt:lpstr>סמים</vt:lpstr>
      <vt:lpstr>על מה הסמים משפיעים כאשר הם מגיעים למוח?</vt:lpstr>
      <vt:lpstr>סמים עלולים לגרום ל:</vt:lpstr>
      <vt:lpstr>דיאגנוזה-אבחנה</vt:lpstr>
      <vt:lpstr>מניעה</vt:lpstr>
      <vt:lpstr>הטיפול בהתמכרות</vt:lpstr>
      <vt:lpstr>הטיפול בהתמכרות</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Daniel Samokovlija</cp:lastModifiedBy>
  <cp:revision>10</cp:revision>
  <dcterms:created xsi:type="dcterms:W3CDTF">2020-05-21T11:17:02Z</dcterms:created>
  <dcterms:modified xsi:type="dcterms:W3CDTF">2020-06-30T12:02:57Z</dcterms:modified>
</cp:coreProperties>
</file>