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2" r:id="rId2"/>
    <p:sldId id="333" r:id="rId3"/>
    <p:sldId id="334" r:id="rId4"/>
    <p:sldId id="335" r:id="rId5"/>
    <p:sldId id="372" r:id="rId6"/>
    <p:sldId id="373" r:id="rId7"/>
    <p:sldId id="374" r:id="rId8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23" clrIdx="0"/>
  <p:cmAuthor id="1" name="אסף צ'רטקוף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26163"/>
    <a:srgbClr val="439337"/>
    <a:srgbClr val="295B21"/>
    <a:srgbClr val="87BC27"/>
    <a:srgbClr val="79B32D"/>
    <a:srgbClr val="724107"/>
    <a:srgbClr val="EEF1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4" autoAdjust="0"/>
    <p:restoredTop sz="95376" autoAdjust="0"/>
  </p:normalViewPr>
  <p:slideViewPr>
    <p:cSldViewPr snapToGrid="0">
      <p:cViewPr varScale="1">
        <p:scale>
          <a:sx n="70" d="100"/>
          <a:sy n="70" d="100"/>
        </p:scale>
        <p:origin x="1536" y="90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-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132E2-A084-45B9-8660-4FEC157DB0C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68AFC-ECEB-4F2F-8611-2A71CBEA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5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52018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D9349913-1ED4-42CF-A765-14932E9CC788}" type="slidenum">
              <a:r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D9349913-1ED4-42CF-A765-14932E9CC788}" type="slidenum">
              <a:r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" y="-67111"/>
            <a:ext cx="2595714" cy="587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95715" y="-8053"/>
            <a:ext cx="6548285" cy="5813542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2040" y="1122363"/>
            <a:ext cx="5136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2040" y="3602038"/>
            <a:ext cx="46789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" y="-1185"/>
            <a:ext cx="2170652" cy="56074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 hasCustomPrompt="1"/>
          </p:nvPr>
        </p:nvSpPr>
        <p:spPr>
          <a:xfrm>
            <a:off x="685800" y="2346178"/>
            <a:ext cx="77724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 hasCustomPrompt="1"/>
          </p:nvPr>
        </p:nvSpPr>
        <p:spPr>
          <a:xfrm>
            <a:off x="685800" y="4979507"/>
            <a:ext cx="77724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2170653" y="0"/>
            <a:ext cx="6973349" cy="5606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950" y="661115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9950" y="361634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61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3" y="-28762"/>
            <a:ext cx="628648" cy="583425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28739" y="-28762"/>
            <a:ext cx="8615261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963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0310"/>
            <a:ext cx="8128000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x-none" smtClean="0"/>
              <a:t>‹#›</a:t>
            </a:fld>
            <a:endParaRPr lang="x-non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03" y="5891806"/>
            <a:ext cx="1067276" cy="7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5" y="5921916"/>
            <a:ext cx="1317596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03" y="5924937"/>
            <a:ext cx="1421545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35" y="6390957"/>
            <a:ext cx="1265052" cy="272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4294967295"/>
          </p:nvPr>
        </p:nvSpPr>
        <p:spPr>
          <a:xfrm>
            <a:off x="2577465" y="313055"/>
            <a:ext cx="6297930" cy="1905000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02616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Designing and Building A </a:t>
            </a:r>
            <a:r>
              <a:rPr lang="en-US" sz="4400" b="1" dirty="0" smtClean="0">
                <a:solidFill>
                  <a:srgbClr val="02616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Simple Hydroponic </a:t>
            </a:r>
            <a:r>
              <a:rPr lang="en-US" sz="4400" b="1" dirty="0">
                <a:solidFill>
                  <a:srgbClr val="02616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System</a:t>
            </a:r>
            <a:endParaRPr lang="en-US" sz="4400" b="1" dirty="0">
              <a:solidFill>
                <a:srgbClr val="02616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4470" y="1831340"/>
            <a:ext cx="3423920" cy="3966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Hydroponic Systems</a:t>
            </a:r>
            <a:endParaRPr lang="en-US" dirty="0"/>
          </a:p>
        </p:txBody>
      </p:sp>
      <p:sp>
        <p:nvSpPr>
          <p:cNvPr id="26" name="מציין מיקום תוכן 2"/>
          <p:cNvSpPr>
            <a:spLocks noGrp="1"/>
          </p:cNvSpPr>
          <p:nvPr>
            <p:ph idx="1"/>
          </p:nvPr>
        </p:nvSpPr>
        <p:spPr>
          <a:xfrm>
            <a:off x="641961" y="1212881"/>
            <a:ext cx="8128000" cy="2661318"/>
          </a:xfrm>
        </p:spPr>
        <p:txBody>
          <a:bodyPr>
            <a:normAutofit fontScale="90000" lnSpcReduction="20000"/>
          </a:bodyPr>
          <a:lstStyle/>
          <a:p>
            <a:pPr marL="0" indent="0" algn="l" rtl="0">
              <a:buClr>
                <a:srgbClr val="026163"/>
              </a:buClr>
              <a:buSzPct val="110000"/>
              <a:buNone/>
            </a:pPr>
            <a:r>
              <a:rPr lang="en-US" b="0" i="0" u="none" baseline="0" dirty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 have seen that a hydroponic system is a technological solution enabling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supply of a plant’s basic needs without any soil (</a:t>
            </a:r>
            <a:r>
              <a:rPr lang="en-US" dirty="0" err="1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soilless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).</a:t>
            </a:r>
          </a:p>
          <a:p>
            <a:pPr marL="0" indent="0" algn="l" rtl="0">
              <a:buClr>
                <a:srgbClr val="026163"/>
              </a:buClr>
              <a:buSzPct val="110000"/>
              <a:buNone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 </a:t>
            </a:r>
            <a:r>
              <a:rPr lang="en-US" b="0" i="0" u="none" baseline="0" dirty="0" smtClean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are various kinds of hydroponic systems. In most commercial systems, there are air pumps or water pumps and therefore they are dependent on a regular supply of electricity.</a:t>
            </a:r>
            <a:endParaRPr lang="en-US" dirty="0" smtClean="0">
              <a:solidFill>
                <a:srgbClr val="595959"/>
              </a:solidFill>
            </a:endParaRPr>
          </a:p>
          <a:p>
            <a:pPr marL="0" indent="0" algn="l" rtl="0">
              <a:buClr>
                <a:srgbClr val="026163"/>
              </a:buClr>
              <a:buSzPct val="110000"/>
              <a:buNone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Clr>
                <a:srgbClr val="026163"/>
              </a:buClr>
              <a:buSzPct val="110000"/>
              <a:buNone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Clr>
                <a:srgbClr val="026163"/>
              </a:buClr>
              <a:buSzPct val="110000"/>
              <a:buNone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Clr>
                <a:srgbClr val="026163"/>
              </a:buClr>
              <a:buSzPct val="110000"/>
              <a:buNone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s://upload.wikimedia.org/wikipedia/commons/3/36/Hydroponics_%283318545927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306955"/>
            <a:ext cx="3855085" cy="3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File:Oaks Hydroponic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40" y="2307590"/>
            <a:ext cx="3839845" cy="34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A Simple Hydroponic System</a:t>
            </a:r>
            <a:endParaRPr lang="en-US" dirty="0"/>
          </a:p>
        </p:txBody>
      </p:sp>
      <p:sp>
        <p:nvSpPr>
          <p:cNvPr id="69" name="Content Placeholder 1"/>
          <p:cNvSpPr txBox="1"/>
          <p:nvPr/>
        </p:nvSpPr>
        <p:spPr>
          <a:xfrm>
            <a:off x="628650" y="1116106"/>
            <a:ext cx="8128000" cy="4706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" panose="05000000000000000000" pitchFamily="2" charset="2"/>
              <a:buNone/>
            </a:pPr>
            <a:r>
              <a:rPr lang="en-US" b="0" i="0" u="none" baseline="0" dirty="0">
                <a:solidFill>
                  <a:srgbClr val="595959"/>
                </a:solidFill>
              </a:rPr>
              <a:t>Is it possible to build a simple hydroponic system without electricity, made of readily-available materials or even of recycled materials?</a:t>
            </a:r>
          </a:p>
          <a:p>
            <a:pPr marL="0" indent="0" algn="l" rtl="0">
              <a:buNone/>
            </a:pPr>
            <a:r>
              <a:rPr lang="en-US" b="0" i="0" u="none" baseline="0" dirty="0">
                <a:solidFill>
                  <a:srgbClr val="595959"/>
                </a:solidFill>
              </a:rPr>
              <a:t>Do a Google image search for the </a:t>
            </a:r>
            <a:r>
              <a:rPr lang="en-US" b="0" i="0" u="none" baseline="0" dirty="0" smtClean="0">
                <a:solidFill>
                  <a:srgbClr val="595959"/>
                </a:solidFill>
              </a:rPr>
              <a:t>terms</a:t>
            </a:r>
            <a:r>
              <a:rPr lang="en-US" dirty="0">
                <a:solidFill>
                  <a:srgbClr val="595959"/>
                </a:solidFill>
              </a:rPr>
              <a:t>: "</a:t>
            </a:r>
            <a:r>
              <a:rPr lang="en-US" b="1" dirty="0">
                <a:solidFill>
                  <a:srgbClr val="595959"/>
                </a:solidFill>
              </a:rPr>
              <a:t>hydroponic bottle</a:t>
            </a:r>
            <a:r>
              <a:rPr lang="en-US" dirty="0">
                <a:solidFill>
                  <a:srgbClr val="595959"/>
                </a:solidFill>
              </a:rPr>
              <a:t>" and "</a:t>
            </a:r>
            <a:r>
              <a:rPr lang="en-US" b="1" dirty="0">
                <a:solidFill>
                  <a:srgbClr val="595959"/>
                </a:solidFill>
              </a:rPr>
              <a:t>hydroponic jar</a:t>
            </a:r>
            <a:r>
              <a:rPr lang="en-US" dirty="0">
                <a:solidFill>
                  <a:srgbClr val="595959"/>
                </a:solidFill>
              </a:rPr>
              <a:t>”.</a:t>
            </a: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he-IL" dirty="0" smtClean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he-IL" dirty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dirty="0" smtClean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he-IL" dirty="0" smtClean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dirty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b="1" i="0" u="none" baseline="0" dirty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endParaRPr lang="en-US" b="1" i="0" u="none" baseline="0" dirty="0">
              <a:solidFill>
                <a:srgbClr val="595959"/>
              </a:solidFill>
            </a:endParaRPr>
          </a:p>
          <a:p>
            <a:pPr marL="0" indent="0" algn="l" rtl="0">
              <a:buFont typeface="Wingdings" panose="05000000000000000000" pitchFamily="2" charset="2"/>
              <a:buNone/>
            </a:pPr>
            <a:r>
              <a:rPr lang="en-US" b="1" i="0" u="none" baseline="0" dirty="0">
                <a:solidFill>
                  <a:srgbClr val="595959"/>
                </a:solidFill>
              </a:rPr>
              <a:t>Would you be able to design and build similar systems or more original systems</a:t>
            </a:r>
            <a:r>
              <a:rPr lang="en-US" b="1" i="0" u="none" baseline="0" dirty="0" smtClean="0">
                <a:solidFill>
                  <a:srgbClr val="595959"/>
                </a:solidFill>
              </a:rPr>
              <a:t>?</a:t>
            </a:r>
            <a:endParaRPr lang="en-US" b="1" dirty="0">
              <a:solidFill>
                <a:srgbClr val="595959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10" y="2018030"/>
            <a:ext cx="3015615" cy="336931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0" y="2018030"/>
            <a:ext cx="268414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Group Activity:</a:t>
            </a:r>
            <a:r>
              <a:rPr lang="en-US" dirty="0"/>
              <a:t/>
            </a:r>
            <a:br>
              <a:rPr lang="en-US" dirty="0"/>
            </a:br>
            <a:r>
              <a:rPr lang="en-US" b="1" i="0" u="none" baseline="0" dirty="0"/>
              <a:t>Step 1 - </a:t>
            </a:r>
            <a:r>
              <a:rPr lang="en-US" b="1" i="0" u="none" baseline="0" dirty="0" smtClean="0"/>
              <a:t>Designing A</a:t>
            </a:r>
            <a:r>
              <a:rPr lang="en-US" b="1" i="0" u="none" baseline="0" dirty="0"/>
              <a:t> Simple Hydroponic System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Each group has to </a:t>
            </a:r>
            <a:r>
              <a:rPr lang="en-US" b="1" i="0" u="none" baseline="0" dirty="0">
                <a:solidFill>
                  <a:srgbClr val="595959"/>
                </a:solidFill>
              </a:rPr>
              <a:t>design and </a:t>
            </a:r>
            <a:r>
              <a:rPr lang="en-US" b="1" i="0" u="none" baseline="0" dirty="0" smtClean="0">
                <a:solidFill>
                  <a:srgbClr val="595959"/>
                </a:solidFill>
              </a:rPr>
              <a:t>draw </a:t>
            </a:r>
            <a:r>
              <a:rPr lang="en-US" b="0" i="0" u="none" baseline="0" dirty="0" smtClean="0">
                <a:solidFill>
                  <a:srgbClr val="595959"/>
                </a:solidFill>
              </a:rPr>
              <a:t>a </a:t>
            </a:r>
            <a:r>
              <a:rPr lang="en-US" b="0" i="0" u="none" baseline="0" dirty="0">
                <a:solidFill>
                  <a:srgbClr val="595959"/>
                </a:solidFill>
              </a:rPr>
              <a:t>simple hydroponic system in which at least one plant can be grown. </a:t>
            </a:r>
          </a:p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The system must </a:t>
            </a:r>
            <a:r>
              <a:rPr lang="en-US" b="0" i="0" u="none" baseline="0" dirty="0" smtClean="0">
                <a:solidFill>
                  <a:srgbClr val="595959"/>
                </a:solidFill>
              </a:rPr>
              <a:t>supply </a:t>
            </a:r>
            <a:r>
              <a:rPr lang="en-US" b="0" i="0" u="none" baseline="0" dirty="0">
                <a:solidFill>
                  <a:srgbClr val="595959"/>
                </a:solidFill>
              </a:rPr>
              <a:t>the plant </a:t>
            </a:r>
            <a:r>
              <a:rPr lang="en-US" b="0" i="0" u="none" baseline="0" dirty="0" smtClean="0">
                <a:solidFill>
                  <a:srgbClr val="595959"/>
                </a:solidFill>
              </a:rPr>
              <a:t>with as </a:t>
            </a:r>
            <a:r>
              <a:rPr lang="en-US" b="0" i="0" u="none" baseline="0" dirty="0">
                <a:solidFill>
                  <a:srgbClr val="595959"/>
                </a:solidFill>
              </a:rPr>
              <a:t>many  of its basic needs </a:t>
            </a:r>
            <a:r>
              <a:rPr lang="en-US" dirty="0">
                <a:solidFill>
                  <a:srgbClr val="595959"/>
                </a:solidFill>
                <a:sym typeface="+mn-ea"/>
              </a:rPr>
              <a:t>as possible</a:t>
            </a:r>
            <a:r>
              <a:rPr lang="en-US" b="0" i="0" u="none" baseline="0" dirty="0">
                <a:solidFill>
                  <a:srgbClr val="595959"/>
                </a:solidFill>
              </a:rPr>
              <a:t>.</a:t>
            </a:r>
          </a:p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The system can include water and a neutral growth medium. It canot include soil.</a:t>
            </a:r>
          </a:p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You can only use readily-available materials, preferably recycled materials. </a:t>
            </a:r>
          </a:p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You cannot use electrically-powered equipment.</a:t>
            </a:r>
          </a:p>
          <a:p>
            <a:pPr marL="0" indent="0" algn="l" rtl="0"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35" y="3579495"/>
            <a:ext cx="3094990" cy="209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Group Activity:</a:t>
            </a:r>
            <a:r>
              <a:rPr lang="en-US" dirty="0"/>
              <a:t/>
            </a:r>
            <a:br>
              <a:rPr lang="en-US" dirty="0"/>
            </a:br>
            <a:r>
              <a:rPr lang="en-US" b="1" i="0" u="none" baseline="0" dirty="0"/>
              <a:t>Step 2 - Building a Personal Hydroponic System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You </a:t>
            </a:r>
            <a:r>
              <a:rPr lang="en-US" b="0" i="0" u="none" baseline="0" dirty="0" smtClean="0">
                <a:solidFill>
                  <a:srgbClr val="595959"/>
                </a:solidFill>
              </a:rPr>
              <a:t>will now build </a:t>
            </a:r>
            <a:r>
              <a:rPr lang="en-US" b="0" i="0" u="none" baseline="0" dirty="0">
                <a:solidFill>
                  <a:srgbClr val="595959"/>
                </a:solidFill>
              </a:rPr>
              <a:t>the system your group has designed.</a:t>
            </a:r>
          </a:p>
          <a:p>
            <a:pPr algn="l" rtl="0" fontAlgn="base"/>
            <a:r>
              <a:rPr lang="en-US" b="0" i="0" u="none" baseline="0" dirty="0">
                <a:solidFill>
                  <a:srgbClr val="595959"/>
                </a:solidFill>
              </a:rPr>
              <a:t>While building the system, keep safety in mind - particularly when punching holes in the plastic containers.</a:t>
            </a:r>
          </a:p>
          <a:p>
            <a:pPr algn="l" rtl="0" fontAlgn="base"/>
            <a:r>
              <a:rPr lang="en-US" b="0" i="0" u="none" baseline="0" dirty="0" smtClean="0">
                <a:solidFill>
                  <a:srgbClr val="595959"/>
                </a:solidFill>
              </a:rPr>
              <a:t>[Plant </a:t>
            </a:r>
            <a:r>
              <a:rPr lang="en-US" b="0" i="0" u="none" baseline="0" dirty="0">
                <a:solidFill>
                  <a:srgbClr val="595959"/>
                </a:solidFill>
              </a:rPr>
              <a:t>a plant in your system and put it in a well-lit place to monitor its growth</a:t>
            </a:r>
            <a:r>
              <a:rPr lang="en-US" b="0" i="0" u="none" baseline="0" dirty="0" smtClean="0">
                <a:solidFill>
                  <a:srgbClr val="595959"/>
                </a:solidFill>
              </a:rPr>
              <a:t>.]</a:t>
            </a:r>
            <a:endParaRPr lang="en-US" b="0" i="0" u="none" baseline="0" dirty="0">
              <a:solidFill>
                <a:srgbClr val="595959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0" y="2849245"/>
            <a:ext cx="3956685" cy="2978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Group Activity:</a:t>
            </a:r>
            <a:r>
              <a:rPr lang="en-US" dirty="0"/>
              <a:t/>
            </a:r>
            <a:br>
              <a:rPr lang="en-US" dirty="0"/>
            </a:br>
            <a:r>
              <a:rPr lang="en-US" b="1" i="0" u="none" baseline="0" dirty="0"/>
              <a:t>Step 3 - Presentation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 fontAlgn="base"/>
            <a:r>
              <a:rPr lang="en-US" dirty="0"/>
              <a:t>Each group will present the systems it designed and built. The presentation will be in front of the class. </a:t>
            </a:r>
          </a:p>
          <a:p>
            <a:pPr algn="l" rtl="0"/>
            <a:r>
              <a:rPr lang="en-US" dirty="0"/>
              <a:t>The members of the group need to explain how their systems </a:t>
            </a:r>
            <a:r>
              <a:rPr lang="en-US" dirty="0" smtClean="0"/>
              <a:t>are able to supply the </a:t>
            </a:r>
            <a:r>
              <a:rPr lang="en-US" dirty="0"/>
              <a:t>plant’s basic </a:t>
            </a:r>
            <a:r>
              <a:rPr lang="en-US" dirty="0" smtClean="0"/>
              <a:t>needs.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Summary Discussion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28650" y="1450310"/>
            <a:ext cx="5806017" cy="4229037"/>
          </a:xfrm>
        </p:spPr>
        <p:txBody>
          <a:bodyPr/>
          <a:lstStyle/>
          <a:p>
            <a:pPr lvl="0" algn="l" rtl="0" fontAlgn="base"/>
            <a:r>
              <a:rPr lang="en-US" dirty="0">
                <a:solidFill>
                  <a:srgbClr val="595959"/>
                </a:solidFill>
              </a:rPr>
              <a:t>Do the systems that were built enable the plant to obtain each one of its basic needs: light, water, air (including to the roots), nutrients, anchorage, protection against pests and proper temperature?</a:t>
            </a:r>
          </a:p>
          <a:p>
            <a:pPr algn="l" rtl="0"/>
            <a:r>
              <a:rPr lang="en-US" dirty="0">
                <a:solidFill>
                  <a:srgbClr val="595959"/>
                </a:solidFill>
              </a:rPr>
              <a:t>What improvements can be made to the various systems to increase the efficiency of plant growth?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69372"/>
            <a:ext cx="2406650" cy="3609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בדיוק עירוני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בדיוק עירוני</Template>
  <TotalTime>0</TotalTime>
  <Words>286</Words>
  <Application>Microsoft Office PowerPoint</Application>
  <PresentationFormat>‫הצגה על המסך (4:3)</PresentationFormat>
  <Paragraphs>41</Paragraphs>
  <Slides>7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בדיוק עירוני</vt:lpstr>
      <vt:lpstr>מצגת של PowerPoint</vt:lpstr>
      <vt:lpstr>Hydroponic Systems</vt:lpstr>
      <vt:lpstr>A Simple Hydroponic System</vt:lpstr>
      <vt:lpstr>Group Activity: Step 1 - Designing A Simple Hydroponic System</vt:lpstr>
      <vt:lpstr>Group Activity: Step 2 - Building a Personal Hydroponic System</vt:lpstr>
      <vt:lpstr>Group Activity: Step 3 - Presentation</vt:lpstr>
      <vt:lpstr>Summary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חקלאות אורבנית – למה ואיך?</dc:title>
  <dc:creator>Hagit Matok</dc:creator>
  <cp:lastModifiedBy>Yael Barak</cp:lastModifiedBy>
  <cp:revision>183</cp:revision>
  <cp:lastPrinted>2023-02-21T07:29:00Z</cp:lastPrinted>
  <dcterms:created xsi:type="dcterms:W3CDTF">2020-02-25T13:39:00Z</dcterms:created>
  <dcterms:modified xsi:type="dcterms:W3CDTF">2023-03-15T09:04:14Z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AC59077237884C2E9B48CC8F953E21A8</vt:lpwstr>
  </property>
  <property fmtid="{D5CDD505-2E9C-101B-9397-08002B2CF9AE}" pid="3" name="KSOProductBuildVer">
    <vt:lpwstr>1033-11.2.0.11498</vt:lpwstr>
  </property>
</Properties>
</file>