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75" r:id="rId2"/>
    <p:sldId id="410" r:id="rId3"/>
    <p:sldId id="405" r:id="rId4"/>
    <p:sldId id="409" r:id="rId5"/>
    <p:sldId id="378" r:id="rId6"/>
    <p:sldId id="376" r:id="rId7"/>
    <p:sldId id="377" r:id="rId8"/>
    <p:sldId id="379" r:id="rId9"/>
    <p:sldId id="389" r:id="rId10"/>
    <p:sldId id="411" r:id="rId11"/>
    <p:sldId id="394" r:id="rId12"/>
    <p:sldId id="395" r:id="rId13"/>
    <p:sldId id="401" r:id="rId14"/>
    <p:sldId id="402" r:id="rId15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Oa8HMBLXus9ys1+u93cLVYGXp2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23" clrIdx="0"/>
  <p:cmAuthor id="1" name="אסף צ'רטקוף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3"/>
    <a:srgbClr val="76B22A"/>
    <a:srgbClr val="439337"/>
    <a:srgbClr val="295B21"/>
    <a:srgbClr val="87BC27"/>
    <a:srgbClr val="595959"/>
    <a:srgbClr val="79B32D"/>
    <a:srgbClr val="724107"/>
    <a:srgbClr val="EEF1F2"/>
    <a:srgbClr val="A6A6A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4" autoAdjust="0"/>
    <p:restoredTop sz="94086" autoAdjust="0"/>
  </p:normalViewPr>
  <p:slideViewPr>
    <p:cSldViewPr snapToGrid="0">
      <p:cViewPr varScale="1">
        <p:scale>
          <a:sx n="70" d="100"/>
          <a:sy n="70" d="100"/>
        </p:scale>
        <p:origin x="1536" y="90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-4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61" Type="http://customschemas.google.com/relationships/presentationmetadata" Target="metadata"/><Relationship Id="rId10" Type="http://schemas.openxmlformats.org/officeDocument/2006/relationships/slide" Target="slides/slide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C657C-06EB-4F05-958C-47646044AC7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5ED17-FF68-444F-B640-8AC5FC5FC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41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5112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0"/>
            <a:fld id="{A33A246B-6C08-4B3B-8070-6F1879AC9825}" type="slidenum">
              <a:r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347788"/>
            <a:ext cx="4846638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73788" y="5187735"/>
            <a:ext cx="5390305" cy="42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16574" y="10238852"/>
            <a:ext cx="2919748" cy="54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63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96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33A246B-6C08-4B3B-8070-6F1879AC9825}" type="slidenum">
              <a:r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5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0"/>
            <a:r>
              <a:rPr lang="en-US" b="0" i="0" u="none" baseline="0"/>
              <a:t>https://www.freepik.com/free-vector/time-management-concept-flat-composition-poster_4341393.htm#page=3&amp;query=%D7%A4planing+a+project&amp;position=22</a:t>
            </a:r>
          </a:p>
          <a:p>
            <a:endParaRPr lang="en-US" dirty="0"/>
          </a:p>
          <a:p>
            <a:pPr algn="r" rtl="0"/>
            <a:r>
              <a:rPr lang="en-US" b="0" i="0" u="none" baseline="0"/>
              <a:t>&lt;a href='https://www.freepik.com/vectors/infographic'&gt;Infographic vector created by macrovector - www.freepik.com&lt;/a&gt;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33A246B-6C08-4B3B-8070-6F1879AC9825}" type="slidenum">
              <a:r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40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0"/>
            <a:r>
              <a:rPr lang="en-US" b="0" i="0" u="none" baseline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33A246B-6C08-4B3B-8070-6F1879AC9825}" type="slidenum">
              <a:r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1" y="-67111"/>
            <a:ext cx="2595714" cy="5872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2595715" y="-8053"/>
            <a:ext cx="6548285" cy="5813542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2040" y="1122363"/>
            <a:ext cx="513616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2040" y="3602038"/>
            <a:ext cx="46789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083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542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2395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" y="-1185"/>
            <a:ext cx="2170652" cy="56074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29" name="כותרת 3"/>
          <p:cNvSpPr>
            <a:spLocks noGrp="1"/>
          </p:cNvSpPr>
          <p:nvPr>
            <p:ph type="ctrTitle"/>
          </p:nvPr>
        </p:nvSpPr>
        <p:spPr>
          <a:xfrm>
            <a:off x="685800" y="2346178"/>
            <a:ext cx="7772400" cy="1818860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0" name="כותרת משנה 4"/>
          <p:cNvSpPr>
            <a:spLocks noGrp="1"/>
          </p:cNvSpPr>
          <p:nvPr>
            <p:ph type="subTitle" idx="1"/>
          </p:nvPr>
        </p:nvSpPr>
        <p:spPr>
          <a:xfrm>
            <a:off x="685800" y="4979507"/>
            <a:ext cx="7772400" cy="536713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26163"/>
                </a:solidFill>
              </a:defRPr>
            </a:lvl1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2170653" y="0"/>
            <a:ext cx="6973349" cy="5606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602385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93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61115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50" y="361634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261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120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6094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15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2378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6848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5925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50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3" y="-28762"/>
            <a:ext cx="628648" cy="5834250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schemeClr val="tx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528739" y="-28762"/>
            <a:ext cx="8615261" cy="5834250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09963"/>
            <a:ext cx="8141311" cy="11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0310"/>
            <a:ext cx="8128000" cy="422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03" y="5891806"/>
            <a:ext cx="1067276" cy="7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5" y="5921916"/>
            <a:ext cx="1317596" cy="68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03" y="5924937"/>
            <a:ext cx="1421545" cy="7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35" y="6390957"/>
            <a:ext cx="1265052" cy="2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26163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>
          <p15:clr>
            <a:srgbClr val="F26B43"/>
          </p15:clr>
        </p15:guide>
        <p15:guide id="2" pos="5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s://www.freepik.com/premium-photo/young-friends-stacking-hands-together_6406166.htm#page=1&amp;query=hands%20together%20teens&amp;position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photos/team-group-people-motivation-386673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www.freepik.com/free-photo/business-executives-with-hand-stacked_1005993.htm#page=1&amp;query=hands%20together&amp;position=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21141" y="362607"/>
            <a:ext cx="6221923" cy="2402159"/>
          </a:xfrm>
        </p:spPr>
        <p:txBody>
          <a:bodyPr>
            <a:normAutofit fontScale="90000"/>
          </a:bodyPr>
          <a:lstStyle/>
          <a:p>
            <a:pPr rtl="0"/>
            <a:r>
              <a:rPr lang="en-US" b="1" i="0" u="none" baseline="0" dirty="0"/>
              <a:t>Bringing Urban Agriculture to the Community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3003" y="2423351"/>
            <a:ext cx="3418197" cy="33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How is the Idea For Our Initiative Selected?</a:t>
            </a:r>
          </a:p>
        </p:txBody>
      </p:sp>
      <p:grpSp>
        <p:nvGrpSpPr>
          <p:cNvPr id="4" name="קבוצה 19"/>
          <p:cNvGrpSpPr/>
          <p:nvPr/>
        </p:nvGrpSpPr>
        <p:grpSpPr>
          <a:xfrm>
            <a:off x="663929" y="990695"/>
            <a:ext cx="8097325" cy="4880134"/>
            <a:chOff x="885140" y="1361051"/>
            <a:chExt cx="8097325" cy="4880134"/>
          </a:xfrm>
        </p:grpSpPr>
        <p:grpSp>
          <p:nvGrpSpPr>
            <p:cNvPr id="5" name="קבוצה 14"/>
            <p:cNvGrpSpPr/>
            <p:nvPr/>
          </p:nvGrpSpPr>
          <p:grpSpPr>
            <a:xfrm>
              <a:off x="885140" y="1361051"/>
              <a:ext cx="8097325" cy="4880134"/>
              <a:chOff x="885140" y="1361051"/>
              <a:chExt cx="8097325" cy="4880134"/>
            </a:xfrm>
          </p:grpSpPr>
          <p:sp>
            <p:nvSpPr>
              <p:cNvPr id="10" name="מלבן עם פינה יחידה מעוגלת 11"/>
              <p:cNvSpPr/>
              <p:nvPr/>
            </p:nvSpPr>
            <p:spPr>
              <a:xfrm flipV="1">
                <a:off x="4838266" y="3819986"/>
                <a:ext cx="2752238" cy="1973638"/>
              </a:xfrm>
              <a:prstGeom prst="round1Rect">
                <a:avLst/>
              </a:prstGeom>
              <a:solidFill>
                <a:srgbClr val="FF3788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מלבן עם פינה יחידה מעוגלת 12"/>
              <p:cNvSpPr/>
              <p:nvPr/>
            </p:nvSpPr>
            <p:spPr>
              <a:xfrm flipH="1" flipV="1">
                <a:off x="2042317" y="3815955"/>
                <a:ext cx="2752238" cy="1973638"/>
              </a:xfrm>
              <a:prstGeom prst="round1Rect">
                <a:avLst/>
              </a:prstGeom>
              <a:solidFill>
                <a:schemeClr val="bg1">
                  <a:lumMod val="65000"/>
                  <a:alpha val="5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מלבן עם פינה יחידה מעוגלת 13"/>
              <p:cNvSpPr/>
              <p:nvPr/>
            </p:nvSpPr>
            <p:spPr>
              <a:xfrm flipH="1">
                <a:off x="2042317" y="1858297"/>
                <a:ext cx="2752238" cy="1973638"/>
              </a:xfrm>
              <a:prstGeom prst="round1Rect">
                <a:avLst/>
              </a:prstGeom>
              <a:solidFill>
                <a:srgbClr val="FFD243">
                  <a:alpha val="4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מלבן עם פינה יחידה מעוגלת 10"/>
              <p:cNvSpPr/>
              <p:nvPr/>
            </p:nvSpPr>
            <p:spPr>
              <a:xfrm>
                <a:off x="4838266" y="1858297"/>
                <a:ext cx="2752238" cy="1973638"/>
              </a:xfrm>
              <a:prstGeom prst="round1Rect">
                <a:avLst/>
              </a:prstGeom>
              <a:solidFill>
                <a:srgbClr val="1687C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חץ למעלה-למטה 3"/>
              <p:cNvSpPr/>
              <p:nvPr/>
            </p:nvSpPr>
            <p:spPr>
              <a:xfrm>
                <a:off x="4704152" y="1715459"/>
                <a:ext cx="252000" cy="4232953"/>
              </a:xfrm>
              <a:prstGeom prst="up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5" name="TextBox 5"/>
              <p:cNvSpPr txBox="1"/>
              <p:nvPr/>
            </p:nvSpPr>
            <p:spPr>
              <a:xfrm>
                <a:off x="4524747" y="1361051"/>
                <a:ext cx="6108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en-US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Easy</a:t>
                </a:r>
                <a:endParaRPr lang="en-US" b="1" dirty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7743343" y="3631289"/>
                <a:ext cx="1239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en-US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Innovative </a:t>
                </a:r>
                <a:endParaRPr lang="en-US" b="1" dirty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7" name="TextBox 7"/>
              <p:cNvSpPr txBox="1"/>
              <p:nvPr/>
            </p:nvSpPr>
            <p:spPr>
              <a:xfrm>
                <a:off x="4353998" y="5871853"/>
                <a:ext cx="946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en-US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Difficult</a:t>
                </a:r>
                <a:endParaRPr lang="en-US" b="1" dirty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885140" y="3631289"/>
                <a:ext cx="1027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en-US" b="1" dirty="0" smtClean="0">
                    <a:solidFill>
                      <a:srgbClr val="E7E6E6">
                        <a:lumMod val="50000"/>
                      </a:srgbClr>
                    </a:solidFill>
                  </a:rPr>
                  <a:t>Ordinary</a:t>
                </a:r>
                <a:endParaRPr lang="en-US" b="1" dirty="0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  <p:sp>
            <p:nvSpPr>
              <p:cNvPr id="19" name="חץ למעלה-למטה 9"/>
              <p:cNvSpPr/>
              <p:nvPr/>
            </p:nvSpPr>
            <p:spPr>
              <a:xfrm rot="16200000">
                <a:off x="4686031" y="902536"/>
                <a:ext cx="252000" cy="5862624"/>
              </a:xfrm>
              <a:prstGeom prst="upDown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endParaRPr lang="en-US">
                  <a:solidFill>
                    <a:srgbClr val="E7E6E6">
                      <a:lumMod val="50000"/>
                    </a:srgbClr>
                  </a:solidFill>
                </a:endParaRPr>
              </a:p>
            </p:txBody>
          </p:sp>
        </p:grpSp>
        <p:sp>
          <p:nvSpPr>
            <p:cNvPr id="6" name="TextBox 15"/>
            <p:cNvSpPr txBox="1"/>
            <p:nvPr/>
          </p:nvSpPr>
          <p:spPr>
            <a:xfrm>
              <a:off x="2071813" y="542026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b="1" dirty="0" smtClean="0">
                  <a:solidFill>
                    <a:srgbClr val="E7E6E6">
                      <a:lumMod val="25000"/>
                    </a:srgbClr>
                  </a:solidFill>
                </a:rPr>
                <a:t>LOW</a:t>
              </a:r>
              <a:endParaRPr lang="en-US" b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2058989" y="185829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b="1" dirty="0" smtClean="0">
                  <a:solidFill>
                    <a:srgbClr val="E7E6E6">
                      <a:lumMod val="25000"/>
                    </a:srgbClr>
                  </a:solidFill>
                </a:rPr>
                <a:t>NOW</a:t>
              </a:r>
              <a:endParaRPr lang="en-US" b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6819407" y="5440066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b="1" dirty="0" smtClean="0">
                  <a:solidFill>
                    <a:srgbClr val="E7E6E6">
                      <a:lumMod val="25000"/>
                    </a:srgbClr>
                  </a:solidFill>
                </a:rPr>
                <a:t>HOW</a:t>
              </a:r>
              <a:endParaRPr lang="en-US" b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  <p:sp>
          <p:nvSpPr>
            <p:cNvPr id="9" name="TextBox 18"/>
            <p:cNvSpPr txBox="1"/>
            <p:nvPr/>
          </p:nvSpPr>
          <p:spPr>
            <a:xfrm>
              <a:off x="6744908" y="1858297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b="1" dirty="0" smtClean="0">
                  <a:solidFill>
                    <a:srgbClr val="E7E6E6">
                      <a:lumMod val="25000"/>
                    </a:srgbClr>
                  </a:solidFill>
                </a:rPr>
                <a:t>WOW</a:t>
              </a:r>
              <a:endParaRPr lang="en-US" b="1" dirty="0">
                <a:solidFill>
                  <a:srgbClr val="E7E6E6">
                    <a:lumMod val="2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59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3" y="-7200"/>
            <a:ext cx="7886700" cy="1325563"/>
          </a:xfrm>
        </p:spPr>
        <p:txBody>
          <a:bodyPr/>
          <a:lstStyle/>
          <a:p>
            <a:pPr algn="l" rtl="0"/>
            <a:r>
              <a:rPr lang="en-US" b="1" i="0" u="none" baseline="0" dirty="0"/>
              <a:t>Bringing the Idea for the Class Initiative into Focus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2408" y="1084402"/>
            <a:ext cx="7886701" cy="1136469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lnSpc>
                <a:spcPct val="170000"/>
              </a:lnSpc>
              <a:buNone/>
            </a:pPr>
            <a:r>
              <a:rPr lang="en-US" sz="3300" b="0" i="0" u="none" baseline="0" dirty="0"/>
              <a:t>Let’s define, in detail, our idea, in order for it to serve as a sound basis for our further planning and execution.</a:t>
            </a:r>
          </a:p>
          <a:p>
            <a:pPr marL="0" indent="0" algn="l" rtl="0" fontAlgn="base">
              <a:lnSpc>
                <a:spcPct val="170000"/>
              </a:lnSpc>
              <a:buNone/>
            </a:pPr>
            <a:endParaRPr lang="en-US" sz="1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1745068" y="2078541"/>
            <a:ext cx="4787319" cy="3533850"/>
            <a:chOff x="2311437" y="2078541"/>
            <a:chExt cx="3804541" cy="3533850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755" y="3942664"/>
              <a:ext cx="1517904" cy="164592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2905376" y="4390504"/>
              <a:ext cx="1208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i="0" u="none" baseline="0" dirty="0" smtClean="0"/>
                <a:t>3. What </a:t>
              </a:r>
              <a:r>
                <a:rPr lang="en-US" b="1" i="0" u="none" baseline="0" dirty="0"/>
                <a:t>is the purpose?</a:t>
              </a:r>
              <a:endParaRPr lang="en-US" b="1" dirty="0"/>
            </a:p>
          </p:txBody>
        </p:sp>
        <p:pic>
          <p:nvPicPr>
            <p:cNvPr id="35" name="תמונה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175" y="2246566"/>
              <a:ext cx="1517904" cy="1645920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437" y="2078541"/>
              <a:ext cx="1517904" cy="16459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2466058" y="2578335"/>
              <a:ext cx="1208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i="0" u="none" baseline="0" dirty="0" smtClean="0"/>
                <a:t>1.</a:t>
              </a:r>
              <a:r>
                <a:rPr lang="en-US" b="1" i="0" u="none" dirty="0" smtClean="0"/>
                <a:t> </a:t>
              </a:r>
              <a:r>
                <a:rPr lang="en-US" b="1" i="0" u="none" baseline="0" dirty="0" smtClean="0"/>
                <a:t>Brief </a:t>
              </a:r>
              <a:r>
                <a:rPr lang="en-US" b="1" i="0" u="none" baseline="0" dirty="0"/>
                <a:t>description of the </a:t>
              </a:r>
              <a:r>
                <a:rPr lang="en-US" b="1" i="0" u="none" baseline="0" dirty="0" smtClean="0"/>
                <a:t>initiative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4598074" y="2694406"/>
              <a:ext cx="12086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i="0" u="none" baseline="0" dirty="0" smtClean="0"/>
                <a:t>2. In </a:t>
              </a:r>
              <a:r>
                <a:rPr lang="en-US" b="1" i="0" u="none" baseline="0" dirty="0"/>
                <a:t>what kind of community will we be operating in?</a:t>
              </a:r>
              <a:endParaRPr lang="en-US" b="1" dirty="0"/>
            </a:p>
          </p:txBody>
        </p:sp>
        <p:pic>
          <p:nvPicPr>
            <p:cNvPr id="40" name="תמונה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074" y="3966471"/>
              <a:ext cx="1517904" cy="164592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0C5D74F-E137-0C4D-9C85-10621D02BE5F}"/>
                </a:ext>
              </a:extLst>
            </p:cNvPr>
            <p:cNvSpPr txBox="1"/>
            <p:nvPr/>
          </p:nvSpPr>
          <p:spPr>
            <a:xfrm>
              <a:off x="4752696" y="4409156"/>
              <a:ext cx="1208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b="1" i="0" u="none" baseline="0" dirty="0" smtClean="0"/>
                <a:t>4. How </a:t>
              </a:r>
              <a:r>
                <a:rPr lang="en-US" b="1" i="0" u="none" baseline="0" dirty="0"/>
                <a:t>will we accomplish our purpose?</a:t>
              </a:r>
              <a:endParaRPr lang="en-US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98698" y="3313286"/>
            <a:ext cx="1775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6B22A"/>
                </a:solidFill>
                <a:latin typeface="Copperplate Gothic Light" panose="020E0507020206020404" pitchFamily="34" charset="0"/>
              </a:rPr>
              <a:t>Keep it simple!</a:t>
            </a:r>
            <a:endParaRPr lang="en-US" sz="3200" dirty="0">
              <a:solidFill>
                <a:srgbClr val="76B22A"/>
              </a:solidFill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6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050" y="0"/>
            <a:ext cx="7886700" cy="1325563"/>
          </a:xfrm>
        </p:spPr>
        <p:txBody>
          <a:bodyPr/>
          <a:lstStyle/>
          <a:p>
            <a:pPr algn="l" rtl="0"/>
            <a:r>
              <a:rPr lang="en-US" b="1" i="0" u="none" baseline="0"/>
              <a:t>Planning the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50" y="1191077"/>
            <a:ext cx="8229600" cy="468993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0" i="0" u="none" baseline="0" dirty="0"/>
              <a:t>The planning stage is a highly-important stage. </a:t>
            </a:r>
          </a:p>
          <a:p>
            <a:pPr marL="0" indent="0" algn="l" rtl="0">
              <a:buNone/>
            </a:pPr>
            <a:r>
              <a:rPr lang="en-US" sz="2000" b="0" i="0" u="none" baseline="0" dirty="0"/>
              <a:t>It includes, for example:</a:t>
            </a:r>
            <a:endParaRPr lang="en-US" sz="2000" dirty="0"/>
          </a:p>
          <a:p>
            <a:pPr lvl="1" algn="l" rtl="0"/>
            <a:r>
              <a:rPr lang="en-US" sz="1800" b="0" i="0" u="none" baseline="0" dirty="0"/>
              <a:t>A definition of all the required tasks </a:t>
            </a:r>
            <a:endParaRPr lang="en-US" sz="1800" dirty="0"/>
          </a:p>
          <a:p>
            <a:pPr lvl="1" algn="l" rtl="0"/>
            <a:r>
              <a:rPr lang="en-US" sz="1800" b="0" i="0" u="none" baseline="0" dirty="0"/>
              <a:t>Appointment of persons responsible for each task</a:t>
            </a:r>
          </a:p>
          <a:p>
            <a:pPr lvl="1" algn="l" rtl="0"/>
            <a:r>
              <a:rPr lang="en-US" sz="1800" b="0" i="0" u="none" baseline="0" dirty="0"/>
              <a:t>Setting a timetable</a:t>
            </a:r>
          </a:p>
          <a:p>
            <a:pPr lvl="1" algn="l" rtl="0"/>
            <a:r>
              <a:rPr lang="en-US" sz="1800" b="0" i="0" u="none" baseline="0" dirty="0"/>
              <a:t>Listing of the equipment, materials, and assistance </a:t>
            </a:r>
          </a:p>
          <a:p>
            <a:pPr lvl="1" algn="l" rtl="0"/>
            <a:r>
              <a:rPr lang="en-US" sz="1800" b="0" i="0" u="none" baseline="0" dirty="0"/>
              <a:t>Budgetary estimate and fundraising</a:t>
            </a:r>
          </a:p>
          <a:p>
            <a:pPr lvl="1" algn="l" rtl="0"/>
            <a:r>
              <a:rPr lang="en-US" sz="1800" b="0" i="0" u="none" baseline="0" dirty="0"/>
              <a:t>Etc.</a:t>
            </a:r>
            <a:endParaRPr lang="en-US" sz="1800" dirty="0"/>
          </a:p>
          <a:p>
            <a:pPr marL="457200" lvl="1" indent="0" algn="l" rtl="0">
              <a:buNone/>
            </a:pPr>
            <a:endParaRPr lang="en-US" sz="1800" dirty="0"/>
          </a:p>
          <a:p>
            <a:pPr marL="457200" lvl="1" indent="0" algn="l" rtl="0">
              <a:buNone/>
            </a:pPr>
            <a:endParaRPr lang="en-US" sz="1800" dirty="0"/>
          </a:p>
          <a:p>
            <a:pPr marL="457200" lvl="1" indent="0" algn="l" rtl="0">
              <a:buNone/>
            </a:pPr>
            <a:r>
              <a:rPr lang="en-US" sz="1800" b="0" i="0" u="none" baseline="0" dirty="0"/>
              <a:t>A complete, detailed plan will form a good, solid basis for carrying out the activity.</a:t>
            </a:r>
          </a:p>
          <a:p>
            <a:pPr marL="457200" lvl="1" indent="0" algn="l" rtl="0">
              <a:buNone/>
            </a:pPr>
            <a:r>
              <a:rPr lang="en-US" sz="1800" b="0" i="0" u="none" baseline="0" dirty="0"/>
              <a:t>By using a shared application, we will be able to track progress efficiently.</a:t>
            </a:r>
            <a:endParaRPr lang="en-US" sz="1800" dirty="0"/>
          </a:p>
          <a:p>
            <a:pPr lvl="1" algn="l" rtl="0"/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87ECE5-7AF6-9A4F-A284-8490DD907F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246" y="1325563"/>
            <a:ext cx="2787331" cy="210343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765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i="0" u="none" baseline="0"/>
              <a:t>Highlights for the Planning Stage: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300" y="1094084"/>
            <a:ext cx="6750050" cy="4689930"/>
          </a:xfrm>
        </p:spPr>
        <p:txBody>
          <a:bodyPr>
            <a:noAutofit/>
          </a:bodyPr>
          <a:lstStyle/>
          <a:p>
            <a:pPr algn="l" rtl="0" fontAlgn="base"/>
            <a:endParaRPr lang="en-US" sz="1800" dirty="0"/>
          </a:p>
          <a:p>
            <a:pPr algn="l" rtl="0" fontAlgn="base"/>
            <a:r>
              <a:rPr lang="en-US" sz="1800" b="0" i="0" u="none" baseline="0" dirty="0"/>
              <a:t>Coordinate a date for the initiative with all stakeholders.</a:t>
            </a:r>
            <a:endParaRPr lang="en-US" sz="1800" dirty="0"/>
          </a:p>
          <a:p>
            <a:pPr algn="l" rtl="0" fontAlgn="base"/>
            <a:r>
              <a:rPr lang="en-US" sz="1800" b="0" i="0" u="none" baseline="0" dirty="0"/>
              <a:t>Plan a timetable suitable for completing all the tasks.</a:t>
            </a:r>
          </a:p>
          <a:p>
            <a:pPr algn="l" rtl="0" fontAlgn="base"/>
            <a:r>
              <a:rPr lang="en-US" sz="1800" b="0" i="0" u="none" baseline="0" dirty="0"/>
              <a:t>Advertise the initiative in advance, in order to enable as many as possible members of the community to take part in it.</a:t>
            </a:r>
            <a:endParaRPr lang="en-US" dirty="0"/>
          </a:p>
          <a:p>
            <a:pPr algn="l" rtl="0" fontAlgn="base"/>
            <a:r>
              <a:rPr lang="en-US" sz="1800" b="0" i="0" u="none" baseline="0" dirty="0"/>
              <a:t>Requesting assistance from other persons from within and from outside the school as needed.</a:t>
            </a:r>
          </a:p>
          <a:p>
            <a:pPr algn="l" rtl="0" fontAlgn="base"/>
            <a:r>
              <a:rPr lang="en-US" b="0" i="0" u="none" baseline="0" dirty="0"/>
              <a:t>A clear assignment of roles.</a:t>
            </a:r>
          </a:p>
          <a:p>
            <a:pPr algn="l" rtl="0" fontAlgn="base"/>
            <a:r>
              <a:rPr lang="en-US" sz="1800" b="0" i="0" u="none" baseline="0" dirty="0"/>
              <a:t>Documentation of all stages in writing </a:t>
            </a:r>
            <a:br>
              <a:rPr lang="en-US" sz="1800" b="0" i="0" u="none" baseline="0" dirty="0"/>
            </a:br>
            <a:r>
              <a:rPr lang="en-US" sz="1800" b="0" i="0" u="none" baseline="0" dirty="0"/>
              <a:t>and photographically.</a:t>
            </a:r>
          </a:p>
          <a:p>
            <a:pPr marL="0" indent="0" algn="l" rtl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0" indent="0" algn="l" rtl="0">
              <a:lnSpc>
                <a:spcPct val="160000"/>
              </a:lnSpc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7321">
            <a:off x="5636359" y="2664531"/>
            <a:ext cx="3221892" cy="32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1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Carrying Out The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083" y="1096620"/>
            <a:ext cx="7681267" cy="134178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1800" b="0" i="0" u="none" baseline="0"/>
              <a:t>We have now reached the final, most important stage - carrying out the initiative.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1800" b="0" i="0" u="none" baseline="0"/>
              <a:t>It is important to track the planning schedule while at the same time to be prepared for unforeseen changes and to adjust the execution to these changes. </a:t>
            </a:r>
            <a:endParaRPr lang="en-US" sz="1800" dirty="0"/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b="0" i="0" u="none" baseline="0"/>
              <a:t>Good Luck!!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 b="1"/>
              <a:t/>
            </a:r>
            <a:br>
              <a:rPr lang="en-US" sz="1800" b="1"/>
            </a:br>
            <a:endParaRPr lang="en-US" sz="1800" b="1" dirty="0"/>
          </a:p>
        </p:txBody>
      </p:sp>
      <p:pic>
        <p:nvPicPr>
          <p:cNvPr id="2050" name="Picture 2" descr="Young friends stacking hands together Premium Ph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0137" y="2634706"/>
            <a:ext cx="2195480" cy="13993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siness executives with hand stacked Free Phot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0137" y="4267934"/>
            <a:ext cx="2195480" cy="15857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m, Group, People, Motivation, Teamwork, Togeth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050" y="4267934"/>
            <a:ext cx="2114288" cy="15857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31" y="2616051"/>
            <a:ext cx="2119707" cy="1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Group Game - What Do We All Have In Common?</a:t>
            </a:r>
            <a:endParaRPr lang="en-US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758397" y="1363992"/>
            <a:ext cx="7756953" cy="120786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0" i="0" u="none" baseline="0" dirty="0"/>
              <a:t>Break up into groups of 4-6 students.</a:t>
            </a:r>
          </a:p>
          <a:p>
            <a:pPr algn="l" rtl="0"/>
            <a:r>
              <a:rPr lang="en-US" b="0" i="0" u="none" baseline="0" dirty="0"/>
              <a:t>Write down as many things as possible that are common to </a:t>
            </a:r>
            <a:r>
              <a:rPr lang="en-US" b="1" i="0" u="sng" baseline="0" dirty="0"/>
              <a:t>all</a:t>
            </a:r>
            <a:r>
              <a:rPr lang="en-US" b="0" i="0" u="none" baseline="0" dirty="0"/>
              <a:t> the members in the group. </a:t>
            </a:r>
            <a:endParaRPr lang="en-US" dirty="0"/>
          </a:p>
          <a:p>
            <a:pPr marL="0" indent="0" algn="r" rtl="0">
              <a:buNone/>
            </a:pPr>
            <a:endParaRPr lang="en-US" dirty="0"/>
          </a:p>
          <a:p>
            <a:pPr marL="0" indent="0" algn="r" rtl="0">
              <a:buNone/>
            </a:pPr>
            <a:endParaRPr lang="en-US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717346"/>
            <a:ext cx="44862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7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4625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i="0" u="none" baseline="0" dirty="0"/>
              <a:t>What is a Community?</a:t>
            </a:r>
            <a:endParaRPr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99166" y="1112139"/>
            <a:ext cx="6334561" cy="271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l" rtl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r>
              <a:rPr lang="en-US" b="0" i="0" u="none" baseline="0" dirty="0"/>
              <a:t>“A group of individuals, who share certain common factors. For example: where they live, common interests, shared </a:t>
            </a:r>
            <a:r>
              <a:rPr lang="en-US" dirty="0" smtClean="0"/>
              <a:t>goals</a:t>
            </a:r>
            <a:r>
              <a:rPr lang="en-US" b="0" i="0" u="none" baseline="0" dirty="0" smtClean="0"/>
              <a:t>, </a:t>
            </a:r>
            <a:r>
              <a:rPr lang="en-US" b="0" i="0" u="none" baseline="0" dirty="0"/>
              <a:t>customs, beliefs, values, religion, social bonds”.</a:t>
            </a:r>
          </a:p>
          <a:p>
            <a:pPr marL="114300" indent="0" algn="l" rtl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endParaRPr lang="en-US" dirty="0"/>
          </a:p>
          <a:p>
            <a:pPr marL="114300" indent="0" algn="l" rtl="0">
              <a:lnSpc>
                <a:spcPct val="150000"/>
              </a:lnSpc>
              <a:buClrTx/>
              <a:buFont typeface="Wingdings" panose="05000000000000000000" pitchFamily="2" charset="2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מלבן 6"/>
          <p:cNvSpPr/>
          <p:nvPr/>
        </p:nvSpPr>
        <p:spPr>
          <a:xfrm>
            <a:off x="3864831" y="2807097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0"/>
            <a:r>
              <a:rPr lang="en-US" sz="1800" b="0" i="0" u="none" baseline="0" dirty="0"/>
              <a:t>An individual usually belongs to multiple different communities.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7" y="3176429"/>
            <a:ext cx="3858360" cy="25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0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i="0" u="none" baseline="0" dirty="0"/>
              <a:t>What do we Gain from the Community?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28649" y="1120152"/>
            <a:ext cx="8141311" cy="1818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lnSpc>
                <a:spcPct val="100000"/>
              </a:lnSpc>
              <a:buClrTx/>
              <a:buFont typeface="Wingdings" panose="05000000000000000000" pitchFamily="2" charset="2"/>
              <a:buNone/>
            </a:pPr>
            <a:r>
              <a:rPr lang="en-US" b="1" i="0" u="none" baseline="0"/>
              <a:t>Belonging</a:t>
            </a:r>
            <a:r>
              <a:rPr lang="en-US" b="0" i="0" u="none" baseline="0"/>
              <a:t> - a basic need of every person to belong to a group of people. </a:t>
            </a:r>
            <a:endParaRPr lang="en-US" b="1" dirty="0"/>
          </a:p>
          <a:p>
            <a:pPr marL="0" indent="0" algn="l" rtl="0" fontAlgn="base">
              <a:lnSpc>
                <a:spcPct val="100000"/>
              </a:lnSpc>
              <a:buClrTx/>
              <a:buFont typeface="Wingdings" panose="05000000000000000000" pitchFamily="2" charset="2"/>
              <a:buNone/>
            </a:pPr>
            <a:r>
              <a:rPr lang="en-US" b="1" i="0" u="none" baseline="0"/>
              <a:t>Identity</a:t>
            </a:r>
            <a:r>
              <a:rPr lang="en-US" b="0" i="0" u="none" baseline="0"/>
              <a:t> - identification with the norms, values and beliefs of a community.</a:t>
            </a:r>
            <a:endParaRPr lang="en-US" b="1" dirty="0"/>
          </a:p>
          <a:p>
            <a:pPr marL="0" indent="0" algn="l" rtl="0" fontAlgn="base">
              <a:lnSpc>
                <a:spcPct val="110000"/>
              </a:lnSpc>
              <a:buNone/>
            </a:pPr>
            <a:r>
              <a:rPr lang="en-US" b="1" i="0" u="none" baseline="0"/>
              <a:t>Fulfillment of personal needs</a:t>
            </a:r>
            <a:r>
              <a:rPr lang="en-US" b="0" i="0" u="none" baseline="0"/>
              <a:t> - such as socializing, recreational activities, areas of interest, medical services, food.</a:t>
            </a:r>
            <a:endParaRPr lang="en-US" b="1" dirty="0"/>
          </a:p>
          <a:p>
            <a:pPr marL="0" indent="0" algn="l" rtl="0">
              <a:lnSpc>
                <a:spcPct val="100000"/>
              </a:lnSpc>
              <a:buClrTx/>
              <a:buNone/>
            </a:pPr>
            <a:r>
              <a:rPr lang="en-US" b="1" i="0" u="none" baseline="0"/>
              <a:t>Meaning</a:t>
            </a:r>
            <a:r>
              <a:rPr lang="en-US" b="0" i="0" u="none" baseline="0"/>
              <a:t> - the desire and ability to contribute toward the community.</a:t>
            </a:r>
          </a:p>
          <a:p>
            <a:pPr marL="0" indent="0" algn="l" rtl="0">
              <a:lnSpc>
                <a:spcPct val="100000"/>
              </a:lnSpc>
              <a:buClrTx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B732B5-BD6F-414D-89EB-42082FE39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614" y="3024724"/>
            <a:ext cx="4447379" cy="27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2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947" y="377998"/>
            <a:ext cx="8205384" cy="1161169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i="0" u="none" baseline="0" dirty="0"/>
              <a:t>The Class Challenge: </a:t>
            </a:r>
            <a:r>
              <a:rPr lang="en-US" dirty="0"/>
              <a:t/>
            </a:r>
            <a:br>
              <a:rPr lang="en-US" dirty="0"/>
            </a:br>
            <a:r>
              <a:rPr lang="en-US" b="0" i="0" u="none" baseline="0" dirty="0"/>
              <a:t>Planning and executing an initiative related to urban agriculture within our community.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3244645" y="1697197"/>
            <a:ext cx="5512005" cy="3681735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u="none" baseline="0" dirty="0"/>
              <a:t>Having learned a bit about urban agriculture, we will try to contribute to our community on this matter.</a:t>
            </a:r>
            <a:endParaRPr lang="en-US" sz="2000" dirty="0"/>
          </a:p>
          <a:p>
            <a:pPr marL="0" indent="0" algn="l" rtl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u="none" baseline="0" dirty="0"/>
              <a:t>The stages: </a:t>
            </a:r>
          </a:p>
          <a:p>
            <a:pPr lvl="1" algn="l" rtl="0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baseline="0" dirty="0"/>
              <a:t>Choosing an idea </a:t>
            </a:r>
            <a:r>
              <a:rPr lang="en-US" sz="2000" b="0" i="0" u="none" baseline="0" dirty="0"/>
              <a:t>for an initiative</a:t>
            </a:r>
          </a:p>
          <a:p>
            <a:pPr lvl="1" algn="l" rtl="0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baseline="0" dirty="0"/>
              <a:t>Planning </a:t>
            </a:r>
          </a:p>
          <a:p>
            <a:pPr lvl="1" algn="l" rtl="0" fontAlgn="base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0" u="none" baseline="0" dirty="0"/>
              <a:t>Execution</a:t>
            </a:r>
            <a:r>
              <a:rPr lang="en-US" sz="2000" b="0" i="0" u="none" baseline="0" dirty="0"/>
              <a:t> within the community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947" y="2256987"/>
            <a:ext cx="1730565" cy="126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"/>
          <a:stretch/>
        </p:blipFill>
        <p:spPr>
          <a:xfrm>
            <a:off x="675947" y="3715625"/>
            <a:ext cx="1730565" cy="14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6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Game: Outside-the-Circle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43391" y="1303291"/>
            <a:ext cx="3828759" cy="4351338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0" i="0" u="none" baseline="0" dirty="0"/>
              <a:t>Each student will brainstorm as many ideas </a:t>
            </a:r>
            <a:r>
              <a:rPr lang="en-US" sz="2000" b="0" i="0" u="none" baseline="0"/>
              <a:t>as </a:t>
            </a:r>
            <a:r>
              <a:rPr lang="en-US" sz="2000" b="0" i="0" u="none" baseline="0" smtClean="0"/>
              <a:t>possible </a:t>
            </a:r>
            <a:r>
              <a:rPr lang="en-US" sz="2000" b="0" i="0" u="none" baseline="0" dirty="0"/>
              <a:t>for things that can be added to the circles to produce something new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i="0" u="none" baseline="0" dirty="0"/>
              <a:t>(for example: a magnifying glass) and draw them on the worksheet.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i="0" u="none" baseline="0" dirty="0"/>
              <a:t>Time allocated: 5 minutes.</a:t>
            </a:r>
          </a:p>
          <a:p>
            <a:pPr marL="0" indent="0" algn="l" rtl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 algn="l" rtl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marL="0" indent="0" algn="l" rtl="0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0" i="0" u="none" baseline="0" dirty="0"/>
              <a:t> </a:t>
            </a:r>
            <a:endParaRPr lang="en-US" sz="20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303291"/>
            <a:ext cx="4430110" cy="41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6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/>
              <a:t>Outside-the-Circle Ideas - Examples 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592" y="1091690"/>
            <a:ext cx="5583936" cy="47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b="1" i="0" u="none" baseline="0" dirty="0"/>
              <a:t>I’ve got an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70" y="1194935"/>
            <a:ext cx="7776080" cy="4489541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2000" b="0" i="0" u="none" baseline="0"/>
              <a:t>Suggest as many as possible ideas for community activities, which are related to urban agriculture or to the hydroponic garden.</a:t>
            </a:r>
            <a:endParaRPr lang="en-US" sz="2000" dirty="0"/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/>
              <a:t/>
            </a:r>
            <a:br>
              <a:rPr lang="en-US" sz="1800"/>
            </a:br>
            <a:r>
              <a:rPr lang="en-US" sz="1800" b="0" i="0" u="none" baseline="0"/>
              <a:t>While seeking the ideas, let’s try to keep </a:t>
            </a:r>
            <a:r>
              <a:rPr lang="en-US" b="0" i="0" u="none" baseline="0"/>
              <a:t>3 main questions in mind: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b="1" i="0" u="none" baseline="0"/>
              <a:t>What kind</a:t>
            </a:r>
            <a:r>
              <a:rPr lang="en-US" b="0" i="0" u="none" baseline="0"/>
              <a:t> of community will we be wanting to operate in?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b="1" i="0" u="none" baseline="0"/>
              <a:t>What </a:t>
            </a:r>
            <a:r>
              <a:rPr lang="en-US" b="0" i="0" u="none" baseline="0"/>
              <a:t>change will be brought about in the community due to our activity? </a:t>
            </a:r>
            <a:endParaRPr lang="en-US" dirty="0"/>
          </a:p>
          <a:p>
            <a:pPr algn="l" rtl="0">
              <a:lnSpc>
                <a:spcPct val="100000"/>
              </a:lnSpc>
              <a:spcBef>
                <a:spcPts val="0"/>
              </a:spcBef>
            </a:pPr>
            <a:r>
              <a:rPr lang="en-US" b="1" i="0" u="none" baseline="0"/>
              <a:t>How </a:t>
            </a:r>
            <a:r>
              <a:rPr lang="en-US" b="0" i="0" u="none" baseline="0"/>
              <a:t>will we carry it out? </a:t>
            </a:r>
            <a:endParaRPr lang="en-US" dirty="0"/>
          </a:p>
          <a:p>
            <a:pPr marL="0" indent="0" algn="l" rtl="0">
              <a:lnSpc>
                <a:spcPct val="100000"/>
              </a:lnSpc>
              <a:buNone/>
            </a:pPr>
            <a:endParaRPr lang="en-US" sz="1800" dirty="0"/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b="0" i="0" u="none" baseline="0"/>
              <a:t>Let’s write all the ideas on the whiteboard.</a:t>
            </a:r>
            <a:endParaRPr lang="en-US" sz="1800" dirty="0"/>
          </a:p>
        </p:txBody>
      </p:sp>
      <p:pic>
        <p:nvPicPr>
          <p:cNvPr id="5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4794" y="3718560"/>
            <a:ext cx="3647861" cy="20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16AE5A-491D-FE4D-8BAB-17EC91A675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0493" y="4623300"/>
            <a:ext cx="1475622" cy="148185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0" u="none" baseline="0" dirty="0"/>
              <a:t>How is the Idea For Our Initiative Selected?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0" i="0" u="none" baseline="0"/>
              <a:t>Among the ideas, let’s look for:</a:t>
            </a:r>
            <a:endParaRPr lang="en-US" sz="2000" dirty="0"/>
          </a:p>
          <a:p>
            <a:pPr algn="l" rtl="0"/>
            <a:r>
              <a:rPr lang="en-US" sz="2000" b="0" i="0" u="none" baseline="0"/>
              <a:t>An innovative idea that makes a contribution toward the community</a:t>
            </a:r>
          </a:p>
          <a:p>
            <a:pPr algn="l" rtl="0"/>
            <a:r>
              <a:rPr lang="en-US" sz="2000" b="0" i="0" u="none" baseline="0"/>
              <a:t>In idea we will be able to carry out within the time and under the conditions we have at our disposal</a:t>
            </a:r>
          </a:p>
          <a:p>
            <a:pPr marL="0" indent="0" algn="l" rtl="0">
              <a:buNone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577430-6695-F241-A70E-FD69E04AD9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76" y="2905309"/>
            <a:ext cx="1475622" cy="1503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1B7E57F-2E3D-9042-8044-BB527CEE01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502" y="3551155"/>
            <a:ext cx="1475622" cy="1503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62ECEC-1BAB-E444-ABC1-F12F1A5E15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58" y="3872550"/>
            <a:ext cx="1445342" cy="1472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38EA4D-41BD-9242-9D85-710F4FBA7B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5755" y="4302715"/>
            <a:ext cx="1475622" cy="14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83198"/>
      </p:ext>
    </p:extLst>
  </p:cSld>
  <p:clrMapOvr>
    <a:masterClrMapping/>
  </p:clrMapOvr>
</p:sld>
</file>

<file path=ppt/theme/theme1.xml><?xml version="1.0" encoding="utf-8"?>
<a:theme xmlns:a="http://schemas.openxmlformats.org/drawingml/2006/main" name="בדיוק עירוני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בדיוק עירוני" id="{228E7F86-FD1C-44E2-BC41-B4CEFAEFE64C}" vid="{A5884EDA-09D6-4AC4-98B8-D91A28CC6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בדיוק עירוני</Template>
  <TotalTime>8353</TotalTime>
  <Words>580</Words>
  <Application>Microsoft Office PowerPoint</Application>
  <PresentationFormat>‫הצגה על המסך (4:3)</PresentationFormat>
  <Paragraphs>91</Paragraphs>
  <Slides>14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Copperplate Gothic Light</vt:lpstr>
      <vt:lpstr>Wingdings</vt:lpstr>
      <vt:lpstr>בדיוק עירוני</vt:lpstr>
      <vt:lpstr>Bringing Urban Agriculture to the Community </vt:lpstr>
      <vt:lpstr>Group Game - What Do We All Have In Common?</vt:lpstr>
      <vt:lpstr>What is a Community?</vt:lpstr>
      <vt:lpstr>What do we Gain from the Community?</vt:lpstr>
      <vt:lpstr>The Class Challenge:  Planning and executing an initiative related to urban agriculture within our community.</vt:lpstr>
      <vt:lpstr>Game: Outside-the-Circle Ideas</vt:lpstr>
      <vt:lpstr>Outside-the-Circle Ideas - Examples </vt:lpstr>
      <vt:lpstr>I’ve got an Idea</vt:lpstr>
      <vt:lpstr>How is the Idea For Our Initiative Selected?</vt:lpstr>
      <vt:lpstr>How is the Idea For Our Initiative Selected?</vt:lpstr>
      <vt:lpstr>Bringing the Idea for the Class Initiative into Focus</vt:lpstr>
      <vt:lpstr>Planning the Initiative</vt:lpstr>
      <vt:lpstr>Highlights for the Planning Stage:</vt:lpstr>
      <vt:lpstr>Carrying Out The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חקלאות אורבנית – למה ואיך?</dc:title>
  <dc:creator>Hagit Matok</dc:creator>
  <cp:lastModifiedBy>Yael Barak</cp:lastModifiedBy>
  <cp:revision>192</cp:revision>
  <cp:lastPrinted>2023-02-21T07:32:34Z</cp:lastPrinted>
  <dcterms:created xsi:type="dcterms:W3CDTF">2020-02-25T13:39:01Z</dcterms:created>
  <dcterms:modified xsi:type="dcterms:W3CDTF">2023-03-14T08:18:56Z</dcterms:modified>
</cp:coreProperties>
</file>