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840857619"/>
      </p:ext>
    </p:extLst>
  </p:cSld>
  <p:clrMapOvr>
    <a:masterClrMapping/>
  </p:clrMapOvr>
  <p:extLst mod="1">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42046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157855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097280" y="220476"/>
            <a:ext cx="10058400" cy="14507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31292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360876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4195E-7B21-4793-9E6D-7DD1FAD7041C}"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09717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4195E-7B21-4793-9E6D-7DD1FAD7041C}"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8489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4195E-7B21-4793-9E6D-7DD1FAD7041C}"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255507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C4195E-7B21-4793-9E6D-7DD1FAD7041C}" type="datetimeFigureOut">
              <a:rPr lang="en-US" smtClean="0"/>
              <a:t>6/30/2020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752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C4195E-7B21-4793-9E6D-7DD1FAD7041C}" type="datetimeFigureOut">
              <a:rPr lang="en-US" smtClean="0"/>
              <a:t>6/30/2020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18686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4195E-7B21-4793-9E6D-7DD1FAD7041C}"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9364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C4195E-7B21-4793-9E6D-7DD1FAD7041C}" type="datetimeFigureOut">
              <a:rPr lang="en-US" smtClean="0"/>
              <a:t>6/30/2020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95F826-DB97-4715-A8E5-FBA13A8A72EC}" type="slidenum">
              <a:rPr lang="en-US" smtClean="0"/>
              <a:t>‹#›</a:t>
            </a:fld>
            <a:endParaRPr lang="en-US"/>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85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smtClean="0"/>
              <a:t>זנות</a:t>
            </a:r>
            <a:endParaRPr lang="en-US" dirty="0"/>
          </a:p>
        </p:txBody>
      </p:sp>
      <p:sp>
        <p:nvSpPr>
          <p:cNvPr id="3" name="Subtitle 2"/>
          <p:cNvSpPr>
            <a:spLocks noGrp="1"/>
          </p:cNvSpPr>
          <p:nvPr>
            <p:ph type="subTitle" idx="1"/>
          </p:nvPr>
        </p:nvSpPr>
        <p:spPr/>
        <p:txBody>
          <a:bodyPr/>
          <a:lstStyle/>
          <a:p>
            <a:r>
              <a:rPr lang="he-IL" smtClean="0"/>
              <a:t>שמרית כהן</a:t>
            </a:r>
            <a:r>
              <a:rPr lang="he-IL" smtClean="0"/>
              <a:t>-ברבי</a:t>
            </a:r>
            <a:endParaRPr lang="en-US"/>
          </a:p>
        </p:txBody>
      </p:sp>
    </p:spTree>
    <p:extLst>
      <p:ext uri="{BB962C8B-B14F-4D97-AF65-F5344CB8AC3E}">
        <p14:creationId xmlns:p14="http://schemas.microsoft.com/office/powerpoint/2010/main" val="41088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err="1" smtClean="0"/>
              <a:t>הקורטיזינה</a:t>
            </a:r>
            <a:r>
              <a:rPr lang="he-IL" dirty="0" smtClean="0"/>
              <a:t>- אירופה מאה 16 </a:t>
            </a:r>
            <a:endParaRPr lang="he-IL" dirty="0"/>
          </a:p>
        </p:txBody>
      </p:sp>
      <p:sp>
        <p:nvSpPr>
          <p:cNvPr id="3" name="מציין מיקום תוכן 2"/>
          <p:cNvSpPr>
            <a:spLocks noGrp="1"/>
          </p:cNvSpPr>
          <p:nvPr>
            <p:ph idx="1"/>
          </p:nvPr>
        </p:nvSpPr>
        <p:spPr/>
        <p:txBody>
          <a:bodyPr>
            <a:normAutofit fontScale="62500" lnSpcReduction="20000"/>
          </a:bodyPr>
          <a:lstStyle/>
          <a:p>
            <a:endParaRPr lang="he-IL" sz="1800" dirty="0"/>
          </a:p>
          <a:p>
            <a:endParaRPr lang="he-IL" sz="1800" dirty="0"/>
          </a:p>
          <a:p>
            <a:endParaRPr lang="he-IL" sz="1800" dirty="0"/>
          </a:p>
          <a:p>
            <a:endParaRPr lang="he-IL" sz="1800" dirty="0"/>
          </a:p>
          <a:p>
            <a:endParaRPr lang="he-IL" sz="1800" dirty="0"/>
          </a:p>
          <a:p>
            <a:endParaRPr lang="he-IL" sz="1800" dirty="0"/>
          </a:p>
          <a:p>
            <a:endParaRPr lang="he-IL" sz="1800" dirty="0"/>
          </a:p>
          <a:p>
            <a:endParaRPr lang="he-IL" sz="1800" dirty="0"/>
          </a:p>
          <a:p>
            <a:endParaRPr lang="he-IL" sz="1800" dirty="0"/>
          </a:p>
          <a:p>
            <a:endParaRPr lang="he-IL" sz="1800" dirty="0"/>
          </a:p>
          <a:p>
            <a:endParaRPr lang="he-IL" sz="1800" dirty="0"/>
          </a:p>
          <a:p>
            <a:endParaRPr lang="he-IL" sz="1800" dirty="0"/>
          </a:p>
          <a:p>
            <a:r>
              <a:rPr lang="he-IL" sz="1800" dirty="0"/>
              <a:t>אמניות-בדרניות-מארחות </a:t>
            </a:r>
            <a:r>
              <a:rPr lang="he-IL" sz="1800" dirty="0"/>
              <a:t>וזונות צמרת שהיו נפוצות </a:t>
            </a:r>
            <a:r>
              <a:rPr lang="he-IL" sz="1800" dirty="0"/>
              <a:t> באירופה </a:t>
            </a:r>
            <a:r>
              <a:rPr lang="he-IL" sz="1800" dirty="0"/>
              <a:t>בקרב החוגים החברתיים הגבוהים של אותה תקופה</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258" y="2166186"/>
            <a:ext cx="4102443" cy="307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44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הזנות בעת </a:t>
            </a:r>
            <a:r>
              <a:rPr lang="he-IL" dirty="0"/>
              <a:t>החדשה</a:t>
            </a:r>
            <a:endParaRPr lang="he-IL" dirty="0"/>
          </a:p>
        </p:txBody>
      </p:sp>
      <p:sp>
        <p:nvSpPr>
          <p:cNvPr id="3" name="מציין מיקום תוכן 2"/>
          <p:cNvSpPr>
            <a:spLocks noGrp="1"/>
          </p:cNvSpPr>
          <p:nvPr>
            <p:ph idx="1"/>
          </p:nvPr>
        </p:nvSpPr>
        <p:spPr>
          <a:xfrm>
            <a:off x="6034824" y="1819818"/>
            <a:ext cx="6087154" cy="5217443"/>
          </a:xfrm>
        </p:spPr>
        <p:txBody>
          <a:bodyPr>
            <a:normAutofit/>
          </a:bodyPr>
          <a:lstStyle/>
          <a:p>
            <a:pPr>
              <a:lnSpc>
                <a:spcPct val="150000"/>
              </a:lnSpc>
            </a:pPr>
            <a:r>
              <a:rPr lang="he-IL" dirty="0"/>
              <a:t>באירופה הזנות נהוגה ואף ממוסדת בחלק מהארצות. באמסטרדם שבהולנד רובע החלונות האדומים הוא רובע מפורסם ברחבי העולם כאזור שבו זונות יושבות וממתינות ללקוחות בחלון ראווה.</a:t>
            </a:r>
          </a:p>
          <a:p>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7" y="1819818"/>
            <a:ext cx="5976367" cy="447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4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515233" y="2529017"/>
            <a:ext cx="5498756" cy="2303807"/>
          </a:xfrm>
        </p:spPr>
        <p:txBody>
          <a:bodyPr>
            <a:normAutofit fontScale="92500"/>
          </a:bodyPr>
          <a:lstStyle/>
          <a:p>
            <a:pPr>
              <a:lnSpc>
                <a:spcPct val="150000"/>
              </a:lnSpc>
            </a:pPr>
            <a:r>
              <a:rPr lang="he-IL" sz="2400" dirty="0"/>
              <a:t>טעות מקובלת היא שביפן הזנות מתכנסת תחת מוסד הגיישה, אך לא כך. מעמד הגיישה אינו כולל שירותי מין באופן כללי, אף על פי שבעבר היו גיישות שמכרו את הזכות לבעילת הבתולין שלהן</a:t>
            </a:r>
          </a:p>
          <a:p>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5" y="2161250"/>
            <a:ext cx="4968552" cy="323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5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בעיות הנלוות </a:t>
            </a:r>
            <a:r>
              <a:rPr lang="he-IL" dirty="0"/>
              <a:t>לזנות</a:t>
            </a:r>
            <a:endParaRPr lang="he-IL" dirty="0"/>
          </a:p>
        </p:txBody>
      </p:sp>
      <p:sp>
        <p:nvSpPr>
          <p:cNvPr id="3" name="מציין מיקום תוכן 2"/>
          <p:cNvSpPr>
            <a:spLocks noGrp="1"/>
          </p:cNvSpPr>
          <p:nvPr>
            <p:ph idx="1"/>
          </p:nvPr>
        </p:nvSpPr>
        <p:spPr>
          <a:xfrm>
            <a:off x="5568778" y="2067697"/>
            <a:ext cx="5586902" cy="4058467"/>
          </a:xfrm>
        </p:spPr>
        <p:txBody>
          <a:bodyPr>
            <a:normAutofit fontScale="32500" lnSpcReduction="20000"/>
          </a:bodyPr>
          <a:lstStyle/>
          <a:p>
            <a:pPr>
              <a:lnSpc>
                <a:spcPct val="170000"/>
              </a:lnSpc>
            </a:pPr>
            <a:r>
              <a:rPr lang="he-IL" sz="5500" dirty="0"/>
              <a:t>העוסקים בזנות רחוב נאלצים לחפש לקוחות כשהם עומדים במקומות ציבוריים  כגון לאורך כבישים ראשיים. בתור שכאלו, העוסקים בזנות חשופים לסכנות רבות, ובמחקרים נימצא כי הסיכוי של זונה להיאנס, להירצח או למות מאיידס גבוה באופן משמעותי מזו של אישה ממוצעת.</a:t>
            </a:r>
          </a:p>
          <a:p>
            <a:endParaRPr lang="he-IL" dirty="0"/>
          </a:p>
          <a:p>
            <a:endParaRPr lang="he-IL" dirty="0" smtClean="0"/>
          </a:p>
          <a:p>
            <a:endParaRPr lang="he-IL" dirty="0"/>
          </a:p>
          <a:p>
            <a:endParaRPr lang="he-IL" dirty="0" smtClean="0"/>
          </a:p>
          <a:p>
            <a:endParaRPr lang="he-IL" dirty="0"/>
          </a:p>
          <a:p>
            <a:endParaRPr lang="he-IL" dirty="0" smtClean="0"/>
          </a:p>
          <a:p>
            <a:r>
              <a:rPr lang="he-IL" dirty="0" smtClean="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79" y="2217302"/>
            <a:ext cx="5040560" cy="390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72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01362" y="1941168"/>
            <a:ext cx="10554317" cy="4220735"/>
          </a:xfrm>
        </p:spPr>
        <p:txBody>
          <a:bodyPr>
            <a:noAutofit/>
          </a:bodyPr>
          <a:lstStyle/>
          <a:p>
            <a:r>
              <a:rPr lang="he-IL" dirty="0"/>
              <a:t>קיימים גם מקומות (שאינם חוקיים ברוב </a:t>
            </a:r>
            <a:r>
              <a:rPr lang="he-IL" dirty="0" smtClean="0"/>
              <a:t>הארצות) הנקראים </a:t>
            </a:r>
            <a:r>
              <a:rPr lang="he-IL" dirty="0"/>
              <a:t>בתי בושת. בשנים האחרונות נפוצו בישראל הביטויים "דירה דיסקרטית", "מכון ליווי", "מכון בריאות" ו"מכון עיסוי" שהם שמות כיסוי לבית בושת ואין התחשבות באוכלוסיה המקומית</a:t>
            </a:r>
            <a:r>
              <a:rPr lang="he-IL" dirty="0" smtClean="0"/>
              <a:t>.</a:t>
            </a:r>
            <a:endParaRPr lang="he-IL" dirty="0"/>
          </a:p>
          <a:p>
            <a:r>
              <a:rPr lang="he-IL" dirty="0"/>
              <a:t>יש </a:t>
            </a:r>
            <a:r>
              <a:rPr lang="he-IL" dirty="0"/>
              <a:t>הטוענים כי זנות גורמת, בין היתר, להפצת מחלות </a:t>
            </a:r>
            <a:r>
              <a:rPr lang="he-IL" dirty="0" smtClean="0"/>
              <a:t>מין. מחקרים </a:t>
            </a:r>
            <a:r>
              <a:rPr lang="he-IL" dirty="0"/>
              <a:t>מצביעים כי העיסוק בזנות גורם לנזקים נפשיים רבים</a:t>
            </a:r>
            <a:r>
              <a:rPr lang="he-IL" dirty="0" smtClean="0"/>
              <a:t>.</a:t>
            </a:r>
            <a:endParaRPr lang="he-IL" dirty="0"/>
          </a:p>
          <a:p>
            <a:r>
              <a:rPr lang="he-IL" dirty="0" smtClean="0"/>
              <a:t>נשים </a:t>
            </a:r>
            <a:r>
              <a:rPr lang="he-IL" dirty="0"/>
              <a:t>העוסקות בזנות נחשפות באופן תדיר לאלימות מילולית </a:t>
            </a:r>
            <a:r>
              <a:rPr lang="he-IL" dirty="0" smtClean="0"/>
              <a:t>ופיזית. </a:t>
            </a:r>
          </a:p>
          <a:p>
            <a:r>
              <a:rPr lang="he-IL" dirty="0" smtClean="0"/>
              <a:t>אחוז הנשים </a:t>
            </a:r>
            <a:r>
              <a:rPr lang="he-IL" dirty="0"/>
              <a:t>בזנות נופלות קורבן לקללות ודיבור מנמיך ומשפיל, לאונס, למעשי שוד חמושים או לתקיפות, גבוה בהרבה מאחוז הנשים שאינן עוסקות בזנות הנופלות קורבן לעבירות </a:t>
            </a:r>
            <a:r>
              <a:rPr lang="he-IL" dirty="0" smtClean="0"/>
              <a:t>אלה.</a:t>
            </a:r>
            <a:endParaRPr lang="he-IL" dirty="0"/>
          </a:p>
          <a:p>
            <a:r>
              <a:rPr lang="he-IL" dirty="0"/>
              <a:t>שורה של בעיות גופניות המאפיינות את העיסוק בזנות: מחלות מין, בעיות גניקולוגיות, בעיות בבריאות הפה </a:t>
            </a:r>
            <a:r>
              <a:rPr lang="he-IL" dirty="0" smtClean="0"/>
              <a:t>ועוד.</a:t>
            </a:r>
          </a:p>
          <a:p>
            <a:r>
              <a:rPr lang="he-IL" dirty="0" smtClean="0"/>
              <a:t>הקלון </a:t>
            </a:r>
            <a:r>
              <a:rPr lang="he-IL" dirty="0"/>
              <a:t>החברתי הוא מחיר חברתי ותדמיתי כבד ביותר המושת על אישה בזנות, קלון זה מוטל על ידי החברה, ואין הוא מוגבל בזמן. קיומו הופך את הנשים בזנות </a:t>
            </a:r>
            <a:r>
              <a:rPr lang="he-IL" dirty="0" smtClean="0"/>
              <a:t>ל"אחרות"</a:t>
            </a:r>
            <a:endParaRPr lang="he-IL" dirty="0"/>
          </a:p>
        </p:txBody>
      </p:sp>
      <p:sp>
        <p:nvSpPr>
          <p:cNvPr id="4" name="כותרת 1"/>
          <p:cNvSpPr>
            <a:spLocks noGrp="1"/>
          </p:cNvSpPr>
          <p:nvPr>
            <p:ph type="title"/>
          </p:nvPr>
        </p:nvSpPr>
        <p:spPr>
          <a:xfrm>
            <a:off x="1097280" y="220476"/>
            <a:ext cx="10058400" cy="1450757"/>
          </a:xfrm>
        </p:spPr>
        <p:txBody>
          <a:bodyPr>
            <a:normAutofit/>
          </a:bodyPr>
          <a:lstStyle/>
          <a:p>
            <a:r>
              <a:rPr lang="he-IL" dirty="0"/>
              <a:t>בעיות הנלוות </a:t>
            </a:r>
            <a:r>
              <a:rPr lang="he-IL" dirty="0"/>
              <a:t>לזנות</a:t>
            </a:r>
            <a:endParaRPr lang="he-IL" dirty="0"/>
          </a:p>
        </p:txBody>
      </p:sp>
    </p:spTree>
    <p:extLst>
      <p:ext uri="{BB962C8B-B14F-4D97-AF65-F5344CB8AC3E}">
        <p14:creationId xmlns:p14="http://schemas.microsoft.com/office/powerpoint/2010/main" val="387892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981200" y="1812324"/>
            <a:ext cx="8229600" cy="4313840"/>
          </a:xfrm>
        </p:spPr>
        <p:txBody>
          <a:bodyPr>
            <a:normAutofit fontScale="25000" lnSpcReduction="20000"/>
          </a:bodyPr>
          <a:lstStyle/>
          <a:p>
            <a:r>
              <a:rPr lang="he-IL" dirty="0" smtClean="0"/>
              <a:t> </a:t>
            </a:r>
          </a:p>
          <a:p>
            <a:r>
              <a:rPr lang="he-IL" sz="5400" b="1" dirty="0">
                <a:solidFill>
                  <a:srgbClr val="C00000"/>
                </a:solidFill>
              </a:rPr>
              <a:t>הפמיניזם הרדיקלי </a:t>
            </a:r>
          </a:p>
          <a:p>
            <a:pPr>
              <a:lnSpc>
                <a:spcPct val="170000"/>
              </a:lnSpc>
            </a:pPr>
            <a:r>
              <a:rPr lang="he-IL" sz="6400" dirty="0" smtClean="0"/>
              <a:t>זנות </a:t>
            </a:r>
            <a:r>
              <a:rPr lang="he-IL" sz="6400" dirty="0"/>
              <a:t>היא אונס לכל דבר. </a:t>
            </a:r>
            <a:r>
              <a:rPr lang="he-IL" sz="6400" dirty="0"/>
              <a:t>הזנות היא חלק מתוך חווית חיים נשית, שכוללת בתוכה דיכוי, השפלות, הטרדות ותקיפות. זנות נובעת מהשילוב שבין דחיקת נשים ממקורות הכנסה והשכלה, לבין ההחפצה המתמדת של נשים והתעללויות מיניות.</a:t>
            </a:r>
          </a:p>
          <a:p>
            <a:pPr>
              <a:lnSpc>
                <a:spcPct val="170000"/>
              </a:lnSpc>
            </a:pPr>
            <a:r>
              <a:rPr lang="he-IL" sz="6400" dirty="0"/>
              <a:t>רוב העוסקים בזנות הן נשים. רבות מהן בחרו לעסוק בזנות כי סבלו מהתעללות מינית בעברן, או ממצוקה כלכלית בהווה, או שילוב של שני הדברים. מכאן שזנות היא לא בחירה </a:t>
            </a:r>
            <a:r>
              <a:rPr lang="he-IL" sz="6400" dirty="0" err="1"/>
              <a:t>אמיתית</a:t>
            </a:r>
            <a:r>
              <a:rPr lang="he-IL" sz="6400" dirty="0"/>
              <a:t>, אלא שחזור של טראומה מינית בחברה שמנצלת מין וכסף כדי לשלוט בנשים. יש למנוע את הזנות. הזנות מזיקה לעוסקות בה בכך שהיא חושפת אותן למחלות, לאלימות פיזית ומינית, לבעיות נפשיות שונות וכתוצאה מכך גם לסמים. הזנות מזיקה גם לנשים אחרות משום שהיא מסייעת </a:t>
            </a:r>
            <a:r>
              <a:rPr lang="he-IL" sz="6400" dirty="0" err="1"/>
              <a:t>להחפצת</a:t>
            </a:r>
            <a:r>
              <a:rPr lang="he-IL" sz="6400" dirty="0"/>
              <a:t> הנשים.  ישנן שתי קבוצות של נשים: הרעיות הטובות והזונות, ולכן קיומה של זנות מסייע לחברה לחנך נשים להתנהג בצייתנות וכניעות, על מנת שלא יחשבו כמי שחצו את הקו האסור.</a:t>
            </a:r>
          </a:p>
          <a:p>
            <a:r>
              <a:rPr lang="he-IL" sz="4900" dirty="0">
                <a:solidFill>
                  <a:srgbClr val="C00000"/>
                </a:solidFill>
              </a:rPr>
              <a:t> </a:t>
            </a:r>
            <a:endParaRPr lang="he-IL" sz="4900" dirty="0"/>
          </a:p>
        </p:txBody>
      </p:sp>
      <p:sp>
        <p:nvSpPr>
          <p:cNvPr id="5" name="כותרת 1"/>
          <p:cNvSpPr txBox="1">
            <a:spLocks/>
          </p:cNvSpPr>
          <p:nvPr/>
        </p:nvSpPr>
        <p:spPr>
          <a:xfrm>
            <a:off x="1249680" y="372876"/>
            <a:ext cx="10058400" cy="1450757"/>
          </a:xfrm>
          <a:prstGeom prst="rect">
            <a:avLst/>
          </a:prstGeom>
        </p:spPr>
        <p:txBody>
          <a:bodyPr vert="horz" lIns="91440" tIns="45720" rIns="91440" bIns="45720" rtlCol="0" anchor="b">
            <a:normAutofit/>
          </a:bodyPr>
          <a:lst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a:lstStyle>
          <a:p>
            <a:r>
              <a:rPr lang="he-IL" smtClean="0"/>
              <a:t>זנות ופמיניזם - מחלוקת</a:t>
            </a:r>
            <a:endParaRPr lang="he-IL" dirty="0"/>
          </a:p>
        </p:txBody>
      </p:sp>
    </p:spTree>
    <p:extLst>
      <p:ext uri="{BB962C8B-B14F-4D97-AF65-F5344CB8AC3E}">
        <p14:creationId xmlns:p14="http://schemas.microsoft.com/office/powerpoint/2010/main" val="346283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זנות ופמיניזם - מחלוקת</a:t>
            </a:r>
            <a:endParaRPr lang="he-IL" dirty="0"/>
          </a:p>
        </p:txBody>
      </p:sp>
      <p:sp>
        <p:nvSpPr>
          <p:cNvPr id="3" name="מציין מיקום תוכן 2"/>
          <p:cNvSpPr>
            <a:spLocks noGrp="1"/>
          </p:cNvSpPr>
          <p:nvPr>
            <p:ph idx="1"/>
          </p:nvPr>
        </p:nvSpPr>
        <p:spPr/>
        <p:txBody>
          <a:bodyPr>
            <a:normAutofit/>
          </a:bodyPr>
          <a:lstStyle/>
          <a:p>
            <a:r>
              <a:rPr lang="he-IL" dirty="0">
                <a:solidFill>
                  <a:srgbClr val="C00000"/>
                </a:solidFill>
              </a:rPr>
              <a:t>זרמים אחרים בתנועה </a:t>
            </a:r>
            <a:r>
              <a:rPr lang="he-IL" dirty="0" smtClean="0">
                <a:solidFill>
                  <a:srgbClr val="C00000"/>
                </a:solidFill>
              </a:rPr>
              <a:t>הפמיניסטית</a:t>
            </a:r>
          </a:p>
          <a:p>
            <a:pPr>
              <a:lnSpc>
                <a:spcPct val="150000"/>
              </a:lnSpc>
            </a:pPr>
            <a:r>
              <a:rPr lang="he-IL" dirty="0" smtClean="0"/>
              <a:t>זנות </a:t>
            </a:r>
            <a:r>
              <a:rPr lang="he-IL" dirty="0"/>
              <a:t>דבר חיובי. </a:t>
            </a:r>
            <a:r>
              <a:rPr lang="he-IL" dirty="0" smtClean="0"/>
              <a:t>פתח </a:t>
            </a:r>
            <a:r>
              <a:rPr lang="he-IL" dirty="0"/>
              <a:t>השתכרות ואף עצמאות לנשים בחברה שהיא פטריאכלית </a:t>
            </a:r>
            <a:r>
              <a:rPr lang="he-IL" dirty="0" smtClean="0"/>
              <a:t>במהותה</a:t>
            </a:r>
            <a:r>
              <a:rPr lang="he-IL" dirty="0" smtClean="0"/>
              <a:t>. זנות </a:t>
            </a:r>
            <a:r>
              <a:rPr lang="he-IL" dirty="0"/>
              <a:t>היא ביטוי לחופש המיני של האישה ולעצמאותה </a:t>
            </a:r>
            <a:r>
              <a:rPr lang="he-IL" dirty="0" smtClean="0"/>
              <a:t>לגופה</a:t>
            </a:r>
            <a:r>
              <a:rPr lang="he-IL" dirty="0" smtClean="0"/>
              <a:t>. זונות </a:t>
            </a:r>
            <a:r>
              <a:rPr lang="he-IL" dirty="0" smtClean="0"/>
              <a:t>רבות טוענות שהן </a:t>
            </a:r>
            <a:r>
              <a:rPr lang="he-IL" dirty="0"/>
              <a:t>עוסקות במקצוע מתוך בחירה </a:t>
            </a:r>
            <a:r>
              <a:rPr lang="he-IL" dirty="0" smtClean="0"/>
              <a:t>חופשית. </a:t>
            </a:r>
            <a:r>
              <a:rPr lang="he-IL" dirty="0" err="1" smtClean="0"/>
              <a:t>הפמניזם</a:t>
            </a:r>
            <a:r>
              <a:rPr lang="he-IL" dirty="0" smtClean="0"/>
              <a:t> </a:t>
            </a:r>
            <a:r>
              <a:rPr lang="he-IL" dirty="0"/>
              <a:t>הרדיקלי עושה מה שעשו גברים במהלך השנים - מתערב ברצונותיהן של נשים, </a:t>
            </a:r>
            <a:r>
              <a:rPr lang="he-IL" dirty="0" smtClean="0"/>
              <a:t>ומבקש </a:t>
            </a:r>
            <a:r>
              <a:rPr lang="he-IL" dirty="0"/>
              <a:t>למנוע מהן עצמאות כלכלית. </a:t>
            </a:r>
          </a:p>
          <a:p>
            <a:endParaRPr lang="he-IL" dirty="0"/>
          </a:p>
          <a:p>
            <a:r>
              <a:rPr lang="he-IL" dirty="0"/>
              <a:t> </a:t>
            </a:r>
          </a:p>
          <a:p>
            <a:endParaRPr lang="he-IL" dirty="0"/>
          </a:p>
        </p:txBody>
      </p:sp>
    </p:spTree>
    <p:extLst>
      <p:ext uri="{BB962C8B-B14F-4D97-AF65-F5344CB8AC3E}">
        <p14:creationId xmlns:p14="http://schemas.microsoft.com/office/powerpoint/2010/main" val="258504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182130" y="2034746"/>
            <a:ext cx="9609438" cy="4091418"/>
          </a:xfrm>
        </p:spPr>
        <p:txBody>
          <a:bodyPr>
            <a:noAutofit/>
          </a:bodyPr>
          <a:lstStyle/>
          <a:p>
            <a:pPr algn="ctr"/>
            <a:r>
              <a:rPr lang="he-IL" sz="4800" dirty="0"/>
              <a:t>שתי </a:t>
            </a:r>
            <a:r>
              <a:rPr lang="he-IL" sz="4800" dirty="0"/>
              <a:t>העמדות הפמיניסטיות </a:t>
            </a:r>
            <a:r>
              <a:rPr lang="he-IL" sz="4800" dirty="0" smtClean="0"/>
              <a:t>מכירות </a:t>
            </a:r>
            <a:r>
              <a:rPr lang="he-IL" sz="4800" dirty="0"/>
              <a:t>בכך שהזונה אינה צריכה לשאת באחריות פלילית, ושמוסד הסרסרות הוא מסוכן.</a:t>
            </a:r>
          </a:p>
          <a:p>
            <a:pPr algn="ctr"/>
            <a:endParaRPr lang="he-IL" sz="6000" dirty="0"/>
          </a:p>
        </p:txBody>
      </p:sp>
    </p:spTree>
    <p:extLst>
      <p:ext uri="{BB962C8B-B14F-4D97-AF65-F5344CB8AC3E}">
        <p14:creationId xmlns:p14="http://schemas.microsoft.com/office/powerpoint/2010/main" val="228972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מאפייני העוסקים </a:t>
            </a:r>
            <a:r>
              <a:rPr lang="he-IL" dirty="0"/>
              <a:t>בזנות</a:t>
            </a:r>
            <a:endParaRPr lang="he-IL" dirty="0"/>
          </a:p>
        </p:txBody>
      </p:sp>
      <p:sp>
        <p:nvSpPr>
          <p:cNvPr id="3" name="מציין מיקום תוכן 2"/>
          <p:cNvSpPr>
            <a:spLocks noGrp="1"/>
          </p:cNvSpPr>
          <p:nvPr>
            <p:ph idx="1"/>
          </p:nvPr>
        </p:nvSpPr>
        <p:spPr>
          <a:xfrm>
            <a:off x="1981200" y="2191265"/>
            <a:ext cx="9174480" cy="3934899"/>
          </a:xfrm>
        </p:spPr>
        <p:txBody>
          <a:bodyPr>
            <a:normAutofit/>
          </a:bodyPr>
          <a:lstStyle/>
          <a:p>
            <a:r>
              <a:rPr lang="he-IL" sz="3000" dirty="0"/>
              <a:t>לפי מחקרים בארצות הברית, הסיכוי של ילדים שחוו הזנחה או התעללות, ובמיוחד כאלו שחוו התעללות מינית, לעסוק בזנות הוא גבוה בהרבה לעומת ילדים שלא חוו התעללות.</a:t>
            </a:r>
          </a:p>
        </p:txBody>
      </p:sp>
    </p:spTree>
    <p:extLst>
      <p:ext uri="{BB962C8B-B14F-4D97-AF65-F5344CB8AC3E}">
        <p14:creationId xmlns:p14="http://schemas.microsoft.com/office/powerpoint/2010/main" val="393672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981200" y="1853515"/>
            <a:ext cx="9090454" cy="4272650"/>
          </a:xfrm>
        </p:spPr>
        <p:txBody>
          <a:bodyPr>
            <a:normAutofit fontScale="47500" lnSpcReduction="20000"/>
          </a:bodyPr>
          <a:lstStyle/>
          <a:p>
            <a:endParaRPr lang="he-IL" dirty="0" smtClean="0"/>
          </a:p>
          <a:p>
            <a:pPr>
              <a:lnSpc>
                <a:spcPct val="170000"/>
              </a:lnSpc>
            </a:pPr>
            <a:r>
              <a:rPr lang="he-IL" sz="4000" dirty="0"/>
              <a:t>בישראל הזנות עצמה, כלומר מתן שירותי מין תמורת תשלום, חוקית, אבל השידול לזנות אינו חוקי. </a:t>
            </a:r>
          </a:p>
          <a:p>
            <a:pPr>
              <a:lnSpc>
                <a:spcPct val="170000"/>
              </a:lnSpc>
            </a:pPr>
            <a:r>
              <a:rPr lang="he-IL" sz="4000" dirty="0" smtClean="0"/>
              <a:t>אין </a:t>
            </a:r>
            <a:r>
              <a:rPr lang="he-IL" sz="4000" dirty="0"/>
              <a:t>איסור על השימוש בשירותי זנות, למעט זנות של קטין. </a:t>
            </a:r>
          </a:p>
          <a:p>
            <a:pPr>
              <a:lnSpc>
                <a:spcPct val="170000"/>
              </a:lnSpc>
            </a:pPr>
            <a:r>
              <a:rPr lang="he-IL" sz="4000" dirty="0" smtClean="0"/>
              <a:t>אסורה </a:t>
            </a:r>
            <a:r>
              <a:rPr lang="he-IL" sz="4000" dirty="0"/>
              <a:t>הפעלתם של בתי בושת ומכוני ליווי המספקים שירותי מין בתשלום, ואסור פרסום שירותי </a:t>
            </a:r>
            <a:r>
              <a:rPr lang="he-IL" sz="4000" dirty="0" smtClean="0"/>
              <a:t>זנות. </a:t>
            </a:r>
            <a:r>
              <a:rPr lang="he-IL" sz="4000" dirty="0"/>
              <a:t>חרף זאת מתפרסמות במגזינים המחולקים בפיצוציות ובאתרי האינטרנט שלהם </a:t>
            </a:r>
            <a:r>
              <a:rPr lang="he-IL" sz="4000" dirty="0" smtClean="0"/>
              <a:t>וב-"כרטיסי ביקור" המפוזרים </a:t>
            </a:r>
            <a:r>
              <a:rPr lang="he-IL" sz="4000" dirty="0"/>
              <a:t>בערים מודעות הרומזות לשירותי זנות.</a:t>
            </a:r>
          </a:p>
          <a:p>
            <a:pPr>
              <a:lnSpc>
                <a:spcPct val="170000"/>
              </a:lnSpc>
            </a:pPr>
            <a:r>
              <a:rPr lang="he-IL" sz="4000" dirty="0" smtClean="0"/>
              <a:t>החוק  </a:t>
            </a:r>
            <a:r>
              <a:rPr lang="he-IL" sz="4000" dirty="0"/>
              <a:t>קובע פעולות הקשורות לזנות כעבירה פלילית, בהן: סרסרות למעשי זנות, ניצול קטינים לזנות, גרימה לעזיבת המדינה לשם </a:t>
            </a:r>
            <a:r>
              <a:rPr lang="he-IL" sz="4000" dirty="0" smtClean="0"/>
              <a:t>זנות.</a:t>
            </a:r>
            <a:endParaRPr lang="he-IL" sz="4000" dirty="0"/>
          </a:p>
          <a:p>
            <a:endParaRPr lang="he-IL" sz="4000" dirty="0"/>
          </a:p>
        </p:txBody>
      </p:sp>
      <p:sp>
        <p:nvSpPr>
          <p:cNvPr id="4" name="כותרת 1"/>
          <p:cNvSpPr txBox="1">
            <a:spLocks/>
          </p:cNvSpPr>
          <p:nvPr/>
        </p:nvSpPr>
        <p:spPr>
          <a:xfrm>
            <a:off x="1097280" y="220476"/>
            <a:ext cx="10058400" cy="1450757"/>
          </a:xfrm>
          <a:prstGeom prst="rect">
            <a:avLst/>
          </a:prstGeom>
        </p:spPr>
        <p:txBody>
          <a:bodyPr vert="horz" lIns="91440" tIns="45720" rIns="91440" bIns="45720" rtlCol="0" anchor="b">
            <a:normAutofit/>
          </a:bodyPr>
          <a:lst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a:lstStyle>
          <a:p>
            <a:r>
              <a:rPr lang="he-IL" dirty="0" smtClean="0"/>
              <a:t>החוק בישראל</a:t>
            </a:r>
            <a:endParaRPr lang="he-IL" dirty="0"/>
          </a:p>
        </p:txBody>
      </p:sp>
    </p:spTree>
    <p:extLst>
      <p:ext uri="{BB962C8B-B14F-4D97-AF65-F5344CB8AC3E}">
        <p14:creationId xmlns:p14="http://schemas.microsoft.com/office/powerpoint/2010/main" val="193129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הגדרה</a:t>
            </a:r>
            <a:endParaRPr lang="en-US" dirty="0"/>
          </a:p>
        </p:txBody>
      </p:sp>
      <p:sp>
        <p:nvSpPr>
          <p:cNvPr id="3" name="Content Placeholder 2"/>
          <p:cNvSpPr>
            <a:spLocks noGrp="1"/>
          </p:cNvSpPr>
          <p:nvPr>
            <p:ph idx="1"/>
          </p:nvPr>
        </p:nvSpPr>
        <p:spPr/>
        <p:txBody>
          <a:bodyPr/>
          <a:lstStyle/>
          <a:p>
            <a:r>
              <a:rPr lang="he-IL" dirty="0"/>
              <a:t>זנות היא קיום פעילות מינית תמורת תשלום(אתנן) </a:t>
            </a:r>
          </a:p>
          <a:p>
            <a:r>
              <a:rPr lang="he-IL" dirty="0"/>
              <a:t>מרבית העוסקים במקצוע זה הן נשים, אך קיימת גם זנות גברית. </a:t>
            </a:r>
          </a:p>
          <a:p>
            <a:r>
              <a:rPr lang="he-IL" dirty="0"/>
              <a:t>הזנות מכונה "המקצוע העתיק ביותר בעולם".</a:t>
            </a:r>
          </a:p>
          <a:p>
            <a:endParaRPr lang="en-US" dirty="0"/>
          </a:p>
        </p:txBody>
      </p:sp>
    </p:spTree>
    <p:extLst>
      <p:ext uri="{BB962C8B-B14F-4D97-AF65-F5344CB8AC3E}">
        <p14:creationId xmlns:p14="http://schemas.microsoft.com/office/powerpoint/2010/main" val="143107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u="sng" dirty="0" smtClean="0"/>
              <a:t/>
            </a:r>
            <a:br>
              <a:rPr lang="he-IL" u="sng" dirty="0" smtClean="0"/>
            </a:br>
            <a:r>
              <a:rPr lang="he-IL" dirty="0"/>
              <a:t>הזנות </a:t>
            </a:r>
            <a:r>
              <a:rPr lang="he-IL" dirty="0"/>
              <a:t>בעת </a:t>
            </a:r>
            <a:r>
              <a:rPr lang="he-IL" dirty="0"/>
              <a:t>העתיקה</a:t>
            </a:r>
            <a:endParaRPr lang="he-IL" dirty="0"/>
          </a:p>
        </p:txBody>
      </p:sp>
      <p:sp>
        <p:nvSpPr>
          <p:cNvPr id="3" name="מציין מיקום תוכן 2"/>
          <p:cNvSpPr>
            <a:spLocks noGrp="1"/>
          </p:cNvSpPr>
          <p:nvPr>
            <p:ph idx="1"/>
          </p:nvPr>
        </p:nvSpPr>
        <p:spPr/>
        <p:txBody>
          <a:bodyPr>
            <a:normAutofit/>
          </a:bodyPr>
          <a:lstStyle/>
          <a:p>
            <a:pPr>
              <a:lnSpc>
                <a:spcPct val="150000"/>
              </a:lnSpc>
            </a:pPr>
            <a:r>
              <a:rPr lang="he-IL" dirty="0" smtClean="0"/>
              <a:t>מקובלת בתרבויות רבות, מוזכרת כבר בסוף האלף השלישי לפני הספירה בספר "עלילות </a:t>
            </a:r>
            <a:r>
              <a:rPr lang="he-IL" dirty="0" err="1" smtClean="0"/>
              <a:t>גיגלמיש</a:t>
            </a:r>
            <a:r>
              <a:rPr lang="he-IL" dirty="0" smtClean="0"/>
              <a:t>". בספר זה ממלאת זונה בשם </a:t>
            </a:r>
            <a:r>
              <a:rPr lang="he-IL" dirty="0" err="1" smtClean="0"/>
              <a:t>שׁמְחָ'ת</a:t>
            </a:r>
            <a:r>
              <a:rPr lang="he-IL" dirty="0" smtClean="0"/>
              <a:t> תפקיד מרכזי בתהליך חניכותו וחברותו של הצייד </a:t>
            </a:r>
            <a:r>
              <a:rPr lang="he-IL" dirty="0" err="1" smtClean="0"/>
              <a:t>אֶנְכִּדו</a:t>
            </a:r>
            <a:r>
              <a:rPr lang="he-IL" dirty="0" smtClean="0"/>
              <a:t>ּ הפרא. לאחר שבילו במשך שישה ימים ושבעה לילות גילה </a:t>
            </a:r>
            <a:r>
              <a:rPr lang="he-IL" dirty="0" err="1" smtClean="0"/>
              <a:t>אֶנְכִּדו</a:t>
            </a:r>
            <a:r>
              <a:rPr lang="he-IL" dirty="0" smtClean="0"/>
              <a:t>ּ כי איבד את כוחו הפיזי החייתי אך זכה בחכמתה. משל ל'תירבות' היצריות באמצעות המיניות.</a:t>
            </a:r>
          </a:p>
          <a:p>
            <a:endParaRPr lang="he-IL" dirty="0"/>
          </a:p>
        </p:txBody>
      </p:sp>
    </p:spTree>
    <p:extLst>
      <p:ext uri="{BB962C8B-B14F-4D97-AF65-F5344CB8AC3E}">
        <p14:creationId xmlns:p14="http://schemas.microsoft.com/office/powerpoint/2010/main" val="44839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זנות במצרים הפרעונית</a:t>
            </a:r>
          </a:p>
        </p:txBody>
      </p:sp>
      <p:sp>
        <p:nvSpPr>
          <p:cNvPr id="3" name="מציין מיקום תוכן 2"/>
          <p:cNvSpPr>
            <a:spLocks noGrp="1"/>
          </p:cNvSpPr>
          <p:nvPr>
            <p:ph idx="1"/>
          </p:nvPr>
        </p:nvSpPr>
        <p:spPr/>
        <p:txBody>
          <a:bodyPr>
            <a:normAutofit/>
          </a:bodyPr>
          <a:lstStyle/>
          <a:p>
            <a:pPr>
              <a:lnSpc>
                <a:spcPct val="150000"/>
              </a:lnSpc>
            </a:pPr>
            <a:r>
              <a:rPr lang="he-IL" dirty="0" smtClean="0"/>
              <a:t>רקדניות </a:t>
            </a:r>
            <a:r>
              <a:rPr lang="he-IL" dirty="0" smtClean="0"/>
              <a:t>וזמרות הופיעו בעירום בפני קהל. מגעים מיניים בזמן קיום פולחנים ובתי עינוגים, </a:t>
            </a:r>
            <a:r>
              <a:rPr lang="he-IL" dirty="0" smtClean="0">
                <a:effectLst>
                  <a:outerShdw blurRad="38100" dist="38100" dir="2700000" algn="tl">
                    <a:srgbClr val="000000">
                      <a:alpha val="43137"/>
                    </a:srgbClr>
                  </a:outerShdw>
                </a:effectLst>
              </a:rPr>
              <a:t>אך לא הוכח ששירותים ניתנו תמורת תשלום. </a:t>
            </a:r>
            <a:r>
              <a:rPr lang="he-IL" dirty="0" smtClean="0"/>
              <a:t>הדוגמה המפורשת הראשונה המתארת קיום יחסי מין תמורת תשלום במצרים העתיקה שהמלך המצרי חוּפוּ, שהיה להוט לסיים את בניית הפירמידה שתכנן, שלח את בתו לעבוד בבית זונות כדי לממן את בנייתה</a:t>
            </a:r>
          </a:p>
          <a:p>
            <a:pPr>
              <a:lnSpc>
                <a:spcPct val="150000"/>
              </a:lnSpc>
            </a:pPr>
            <a:endParaRPr lang="he-IL" dirty="0"/>
          </a:p>
        </p:txBody>
      </p:sp>
    </p:spTree>
    <p:extLst>
      <p:ext uri="{BB962C8B-B14F-4D97-AF65-F5344CB8AC3E}">
        <p14:creationId xmlns:p14="http://schemas.microsoft.com/office/powerpoint/2010/main" val="75820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הזנות </a:t>
            </a:r>
            <a:r>
              <a:rPr lang="he-IL" dirty="0" smtClean="0"/>
              <a:t>בתנ"ך</a:t>
            </a:r>
            <a:endParaRPr lang="he-IL" dirty="0"/>
          </a:p>
        </p:txBody>
      </p:sp>
      <p:sp>
        <p:nvSpPr>
          <p:cNvPr id="3" name="מציין מיקום תוכן 2"/>
          <p:cNvSpPr>
            <a:spLocks noGrp="1"/>
          </p:cNvSpPr>
          <p:nvPr>
            <p:ph idx="1"/>
          </p:nvPr>
        </p:nvSpPr>
        <p:spPr/>
        <p:txBody>
          <a:bodyPr>
            <a:normAutofit fontScale="85000" lnSpcReduction="20000"/>
          </a:bodyPr>
          <a:lstStyle/>
          <a:p>
            <a:pPr>
              <a:lnSpc>
                <a:spcPct val="150000"/>
              </a:lnSpc>
            </a:pPr>
            <a:r>
              <a:rPr lang="he-IL" dirty="0" smtClean="0"/>
              <a:t>בתקופת האבות זונות היו יושבות בצדי דרכים.</a:t>
            </a:r>
          </a:p>
          <a:p>
            <a:pPr>
              <a:lnSpc>
                <a:spcPct val="150000"/>
              </a:lnSpc>
            </a:pPr>
            <a:r>
              <a:rPr lang="he-IL" dirty="0" smtClean="0"/>
              <a:t>המקרא אוסר על אב להוריד את בתו לזנות. </a:t>
            </a:r>
          </a:p>
          <a:p>
            <a:pPr>
              <a:lnSpc>
                <a:spcPct val="150000"/>
              </a:lnSpc>
            </a:pPr>
            <a:r>
              <a:rPr lang="he-IL" dirty="0" smtClean="0"/>
              <a:t>בספר ויקרא העונש על בת כהן שהחלה לזנות היה שריפה באש. </a:t>
            </a:r>
          </a:p>
          <a:p>
            <a:pPr>
              <a:lnSpc>
                <a:spcPct val="150000"/>
              </a:lnSpc>
            </a:pPr>
            <a:r>
              <a:rPr lang="he-IL" dirty="0" smtClean="0"/>
              <a:t>בין הנשים שהיו אסורות בחיתון עם הכהן היו הזונה, והגרושה. </a:t>
            </a:r>
          </a:p>
          <a:p>
            <a:pPr>
              <a:lnSpc>
                <a:spcPct val="150000"/>
              </a:lnSpc>
            </a:pPr>
            <a:r>
              <a:rPr lang="he-IL" dirty="0" smtClean="0"/>
              <a:t>רחב הזונה, שסייעה ליהושע בן נון לכבוש את עיר החומה יריחו אף כי ניתנו פירושים אחרים מדרך הפשט, חז"ל סברו שמדובר בזונה ממש.</a:t>
            </a:r>
          </a:p>
          <a:p>
            <a:pPr>
              <a:lnSpc>
                <a:spcPct val="150000"/>
              </a:lnSpc>
            </a:pPr>
            <a:r>
              <a:rPr lang="he-IL" dirty="0" smtClean="0"/>
              <a:t>אף שבמקרא אין איסור מפורש, שאומר שאסור לבקר אצל זונה, בספר עמוס מתואר חטא של הליכת אב ובנו ביחד לבקר אצל הנערה, מכאן אפשר ללמוד שהזנות מגונה.</a:t>
            </a:r>
            <a:endParaRPr lang="he-IL" dirty="0"/>
          </a:p>
        </p:txBody>
      </p:sp>
    </p:spTree>
    <p:extLst>
      <p:ext uri="{BB962C8B-B14F-4D97-AF65-F5344CB8AC3E}">
        <p14:creationId xmlns:p14="http://schemas.microsoft.com/office/powerpoint/2010/main" val="47662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זנות פולחנית</a:t>
            </a:r>
          </a:p>
        </p:txBody>
      </p:sp>
      <p:sp>
        <p:nvSpPr>
          <p:cNvPr id="3" name="מציין מיקום תוכן 2"/>
          <p:cNvSpPr>
            <a:spLocks noGrp="1"/>
          </p:cNvSpPr>
          <p:nvPr>
            <p:ph idx="1"/>
          </p:nvPr>
        </p:nvSpPr>
        <p:spPr/>
        <p:txBody>
          <a:bodyPr>
            <a:normAutofit/>
          </a:bodyPr>
          <a:lstStyle/>
          <a:p>
            <a:pPr>
              <a:lnSpc>
                <a:spcPct val="150000"/>
              </a:lnSpc>
            </a:pPr>
            <a:r>
              <a:rPr lang="he-IL" dirty="0" smtClean="0"/>
              <a:t>בימי קדם הייתה נהוגה במקביל לזנות הרגילה גם זנות פולחנית. מדובר בקיום יחסי מין עם </a:t>
            </a:r>
            <a:r>
              <a:rPr lang="he-IL" dirty="0" err="1" smtClean="0"/>
              <a:t>כהנים</a:t>
            </a:r>
            <a:r>
              <a:rPr lang="he-IL" dirty="0" smtClean="0"/>
              <a:t> </a:t>
            </a:r>
            <a:r>
              <a:rPr lang="he-IL" dirty="0" err="1" smtClean="0"/>
              <a:t>וכהנות</a:t>
            </a:r>
            <a:r>
              <a:rPr lang="he-IL" dirty="0" smtClean="0"/>
              <a:t> של אלים מסוימים. המטרה הייתה למשוך אנשים למקדש, או להתקרב לאל באופן פיסי דרך משרתיו. </a:t>
            </a:r>
          </a:p>
          <a:p>
            <a:pPr>
              <a:lnSpc>
                <a:spcPct val="150000"/>
              </a:lnSpc>
            </a:pPr>
            <a:r>
              <a:rPr lang="he-IL" dirty="0"/>
              <a:t>הזונה המקראית גם הייתה קרויה גם קדשה, וגבר העוסק בזנות ("ג'יגולו") נקרא קדש </a:t>
            </a:r>
            <a:r>
              <a:rPr lang="he-IL" dirty="0">
                <a:solidFill>
                  <a:srgbClr val="C00000"/>
                </a:solidFill>
              </a:rPr>
              <a:t>במקרא יש איסור להיות קדשה או קדש. </a:t>
            </a:r>
          </a:p>
          <a:p>
            <a:pPr>
              <a:lnSpc>
                <a:spcPct val="150000"/>
              </a:lnSpc>
            </a:pPr>
            <a:endParaRPr lang="he-IL" dirty="0"/>
          </a:p>
          <a:p>
            <a:pPr>
              <a:lnSpc>
                <a:spcPct val="150000"/>
              </a:lnSpc>
            </a:pPr>
            <a:endParaRPr lang="he-IL" dirty="0"/>
          </a:p>
        </p:txBody>
      </p:sp>
    </p:spTree>
    <p:extLst>
      <p:ext uri="{BB962C8B-B14F-4D97-AF65-F5344CB8AC3E}">
        <p14:creationId xmlns:p14="http://schemas.microsoft.com/office/powerpoint/2010/main" val="30164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זנות ביוון העתיקה</a:t>
            </a:r>
          </a:p>
        </p:txBody>
      </p:sp>
      <p:sp>
        <p:nvSpPr>
          <p:cNvPr id="3" name="מציין מיקום תוכן 2"/>
          <p:cNvSpPr>
            <a:spLocks noGrp="1"/>
          </p:cNvSpPr>
          <p:nvPr>
            <p:ph idx="1"/>
          </p:nvPr>
        </p:nvSpPr>
        <p:spPr/>
        <p:txBody>
          <a:bodyPr>
            <a:normAutofit/>
          </a:bodyPr>
          <a:lstStyle/>
          <a:p>
            <a:pPr>
              <a:lnSpc>
                <a:spcPct val="150000"/>
              </a:lnSpc>
            </a:pPr>
            <a:r>
              <a:rPr lang="he-IL" dirty="0" smtClean="0"/>
              <a:t>לזנות הייתה השפעה רבה על אוכלוסיית יוון העתיקה ועל פעילותה הכלכלית. הזנות הייתה חוקית, ולא נחשבה כבלתי מוסרית; בתי זונות היו קיימים בכל עיר ועיר, לעיני כל. סולון, המחוקק האתונאי, אף קבע תעריפים רשמיים לבתי הזונות ופיקח על המחירים של השירות ועל רמתו. </a:t>
            </a:r>
            <a:endParaRPr lang="he-IL" dirty="0" smtClean="0"/>
          </a:p>
          <a:p>
            <a:pPr>
              <a:lnSpc>
                <a:spcPct val="150000"/>
              </a:lnSpc>
            </a:pPr>
            <a:r>
              <a:rPr lang="he-IL" dirty="0" smtClean="0"/>
              <a:t>הזנות </a:t>
            </a:r>
            <a:r>
              <a:rPr lang="he-IL" dirty="0" smtClean="0"/>
              <a:t>כללה זונות משני המינים, אם כי הלקוחות היו בעיקר גברים.</a:t>
            </a:r>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95" y="3617752"/>
            <a:ext cx="3437191" cy="246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66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974854"/>
            <a:ext cx="8229600" cy="706090"/>
          </a:xfrm>
        </p:spPr>
        <p:txBody>
          <a:bodyPr>
            <a:normAutofit/>
          </a:bodyPr>
          <a:lstStyle/>
          <a:p>
            <a:r>
              <a:rPr lang="he-IL" dirty="0"/>
              <a:t>זנות באימפריה </a:t>
            </a:r>
            <a:r>
              <a:rPr lang="he-IL" dirty="0" smtClean="0"/>
              <a:t>הרומית</a:t>
            </a:r>
            <a:endParaRPr lang="he-IL" dirty="0"/>
          </a:p>
        </p:txBody>
      </p:sp>
      <p:sp>
        <p:nvSpPr>
          <p:cNvPr id="3" name="מציין מיקום תוכן 2"/>
          <p:cNvSpPr>
            <a:spLocks noGrp="1"/>
          </p:cNvSpPr>
          <p:nvPr>
            <p:ph idx="1"/>
          </p:nvPr>
        </p:nvSpPr>
        <p:spPr>
          <a:xfrm>
            <a:off x="1981200" y="2014725"/>
            <a:ext cx="8229600" cy="3900044"/>
          </a:xfrm>
        </p:spPr>
        <p:txBody>
          <a:bodyPr>
            <a:normAutofit/>
          </a:bodyPr>
          <a:lstStyle/>
          <a:p>
            <a:r>
              <a:rPr lang="he-IL" dirty="0" smtClean="0"/>
              <a:t> הרומאים פיתחו את נושא הזנות, ואף עשו מהנושא עסק כלכלי, משום שמיקמו בתי זונות בסמוך לשווקים, וכך היה אפשר לשלב מסחר בתענוגות. </a:t>
            </a:r>
          </a:p>
          <a:p>
            <a:r>
              <a:rPr lang="he-IL" dirty="0" smtClean="0"/>
              <a:t>בשרידי העיר </a:t>
            </a:r>
            <a:r>
              <a:rPr lang="he-IL" dirty="0" err="1" smtClean="0"/>
              <a:t>פומפיי</a:t>
            </a:r>
            <a:r>
              <a:rPr lang="he-IL" dirty="0" smtClean="0"/>
              <a:t> אשר נחרבה בהתפרצות וולקנית, נמצאו עדויות לשירותי הזנות במקום. בחלק מבתיה של העיר נמצאו חדרוני אירוח שהציעו שירותי מין בתשלום לעשירי העיר ולמבקרים. את </a:t>
            </a:r>
            <a:r>
              <a:rPr lang="he-IL" dirty="0" err="1" smtClean="0"/>
              <a:t>פחותי</a:t>
            </a:r>
            <a:r>
              <a:rPr lang="he-IL" dirty="0" smtClean="0"/>
              <a:t> האמצעים שימש "בית הזונות הגדול". בית זה נשתמר באופן כמעט מושלם והוא מוכר בזכות ציורי הקיר הארוטיים, המיטות ופינות ההתייחדות.</a:t>
            </a:r>
          </a:p>
          <a:p>
            <a:r>
              <a:rPr lang="he-IL" dirty="0" smtClean="0"/>
              <a:t>הרומאים פיקחו באדיקות על הזונות, לרבות רישום מלא במשטרה, והעיסוק בזנות הותר רק על-פי רישיון שניתן תמורת תשלום. הזונות היו חייבות לעטות לבוש מיוחד ולצבוע את שערן לצהוב, או לחבוש פאה צהובה. מי שנרשמה פעם כזונה, לא יכלה לשנות את מעמדה. הזונות היו לרוב שפחות שהובאו מרחבי האימפריה בכיבושיהם. על נשים מקרב האצולה נאסר לעבוד בזנות</a:t>
            </a:r>
            <a:r>
              <a:rPr lang="he-IL" dirty="0" smtClean="0"/>
              <a:t>.</a:t>
            </a:r>
            <a:endParaRPr lang="he-IL" dirty="0" smtClean="0"/>
          </a:p>
        </p:txBody>
      </p:sp>
    </p:spTree>
    <p:extLst>
      <p:ext uri="{BB962C8B-B14F-4D97-AF65-F5344CB8AC3E}">
        <p14:creationId xmlns:p14="http://schemas.microsoft.com/office/powerpoint/2010/main" val="217808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ציור קיר </a:t>
            </a:r>
            <a:r>
              <a:rPr lang="he-IL" dirty="0" err="1" smtClean="0"/>
              <a:t>מפומפיי</a:t>
            </a:r>
            <a:r>
              <a:rPr lang="he-IL" dirty="0" smtClean="0"/>
              <a:t>- מאה 1 לספירה</a:t>
            </a:r>
            <a:endParaRPr lang="he-IL"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1785" y="2204865"/>
            <a:ext cx="3963313" cy="313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637333"/>
      </p:ext>
    </p:extLst>
  </p:cSld>
  <p:clrMapOvr>
    <a:masterClrMapping/>
  </p:clrMapOvr>
</p:sld>
</file>

<file path=ppt/theme/theme1.xml><?xml version="1.0" encoding="utf-8"?>
<a:theme xmlns:a="http://schemas.openxmlformats.org/drawingml/2006/main" name="מצגות קמפוס">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מצגות קמפוס" id="{E693CF45-7A1A-4041-A430-EC7555623299}" vid="{BB2ABCE7-DEDE-4117-B870-9DF266F2FE73}"/>
    </a:ext>
  </a:extLst>
</a:theme>
</file>

<file path=docProps/app.xml><?xml version="1.0" encoding="utf-8"?>
<Properties xmlns="http://schemas.openxmlformats.org/officeDocument/2006/extended-properties" xmlns:vt="http://schemas.openxmlformats.org/officeDocument/2006/docPropsVTypes">
  <Template>מצגות קמפוס</Template>
  <TotalTime>14</TotalTime>
  <Words>1201</Words>
  <Application>Microsoft Office PowerPoint</Application>
  <PresentationFormat>Widescreen</PresentationFormat>
  <Paragraphs>81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מצגות קמפוס</vt:lpstr>
      <vt:lpstr>זנות</vt:lpstr>
      <vt:lpstr>הגדרה</vt:lpstr>
      <vt:lpstr> הזנות בעת העתיקה</vt:lpstr>
      <vt:lpstr>זנות במצרים הפרעונית</vt:lpstr>
      <vt:lpstr>הזנות בתנ"ך</vt:lpstr>
      <vt:lpstr>זנות פולחנית</vt:lpstr>
      <vt:lpstr>זנות ביוון העתיקה</vt:lpstr>
      <vt:lpstr>זנות באימפריה הרומית</vt:lpstr>
      <vt:lpstr>ציור קיר מפומפיי- מאה 1 לספירה</vt:lpstr>
      <vt:lpstr>הקורטיזינה- אירופה מאה 16 </vt:lpstr>
      <vt:lpstr>הזנות בעת החדשה</vt:lpstr>
      <vt:lpstr>PowerPoint Presentation</vt:lpstr>
      <vt:lpstr>בעיות הנלוות לזנות</vt:lpstr>
      <vt:lpstr>בעיות הנלוות לזנות</vt:lpstr>
      <vt:lpstr>PowerPoint Presentation</vt:lpstr>
      <vt:lpstr>זנות ופמיניזם - מחלוקת</vt:lpstr>
      <vt:lpstr>PowerPoint Presentation</vt:lpstr>
      <vt:lpstr>מאפייני העוסקים בזנות</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Samokovlija</dc:creator>
  <cp:lastModifiedBy>Daniel Samokovlija</cp:lastModifiedBy>
  <cp:revision>4</cp:revision>
  <dcterms:created xsi:type="dcterms:W3CDTF">2020-05-21T11:17:02Z</dcterms:created>
  <dcterms:modified xsi:type="dcterms:W3CDTF">2020-06-30T11:28:18Z</dcterms:modified>
</cp:coreProperties>
</file>