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54"/>
  </p:notesMasterIdLst>
  <p:sldIdLst>
    <p:sldId id="292" r:id="rId5"/>
    <p:sldId id="293" r:id="rId6"/>
    <p:sldId id="294" r:id="rId7"/>
    <p:sldId id="295" r:id="rId8"/>
    <p:sldId id="296" r:id="rId9"/>
    <p:sldId id="297" r:id="rId10"/>
    <p:sldId id="298" r:id="rId11"/>
    <p:sldId id="299" r:id="rId12"/>
    <p:sldId id="300" r:id="rId13"/>
    <p:sldId id="301" r:id="rId14"/>
    <p:sldId id="302" r:id="rId15"/>
    <p:sldId id="303" r:id="rId16"/>
    <p:sldId id="336" r:id="rId17"/>
    <p:sldId id="337" r:id="rId18"/>
    <p:sldId id="338" r:id="rId19"/>
    <p:sldId id="304" r:id="rId20"/>
    <p:sldId id="340" r:id="rId21"/>
    <p:sldId id="305" r:id="rId22"/>
    <p:sldId id="356" r:id="rId23"/>
    <p:sldId id="344" r:id="rId24"/>
    <p:sldId id="306" r:id="rId25"/>
    <p:sldId id="345" r:id="rId26"/>
    <p:sldId id="346" r:id="rId27"/>
    <p:sldId id="347" r:id="rId28"/>
    <p:sldId id="348" r:id="rId29"/>
    <p:sldId id="357" r:id="rId30"/>
    <p:sldId id="350" r:id="rId31"/>
    <p:sldId id="349" r:id="rId32"/>
    <p:sldId id="351" r:id="rId33"/>
    <p:sldId id="318" r:id="rId34"/>
    <p:sldId id="341" r:id="rId35"/>
    <p:sldId id="319" r:id="rId36"/>
    <p:sldId id="320" r:id="rId37"/>
    <p:sldId id="321" r:id="rId38"/>
    <p:sldId id="352" r:id="rId39"/>
    <p:sldId id="354" r:id="rId40"/>
    <p:sldId id="322" r:id="rId41"/>
    <p:sldId id="323" r:id="rId42"/>
    <p:sldId id="343" r:id="rId43"/>
    <p:sldId id="355" r:id="rId44"/>
    <p:sldId id="325" r:id="rId45"/>
    <p:sldId id="326" r:id="rId46"/>
    <p:sldId id="327" r:id="rId47"/>
    <p:sldId id="328" r:id="rId48"/>
    <p:sldId id="329" r:id="rId49"/>
    <p:sldId id="342" r:id="rId50"/>
    <p:sldId id="330" r:id="rId51"/>
    <p:sldId id="331" r:id="rId52"/>
    <p:sldId id="332" r:id="rId5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0" userDrawn="1">
          <p15:clr>
            <a:srgbClr val="A4A3A4"/>
          </p15:clr>
        </p15:guide>
        <p15:guide id="2" pos="3863" userDrawn="1">
          <p15:clr>
            <a:srgbClr val="A4A3A4"/>
          </p15:clr>
        </p15:guide>
        <p15:guide id="3" pos="73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63"/>
    <a:srgbClr val="F069A0"/>
    <a:srgbClr val="03CCDC"/>
    <a:srgbClr val="D8EBFD"/>
    <a:srgbClr val="FFC902"/>
    <a:srgbClr val="FFB7BA"/>
    <a:srgbClr val="FFFFFF"/>
    <a:srgbClr val="5A5A5A"/>
    <a:srgbClr val="007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70042" autoAdjust="0"/>
  </p:normalViewPr>
  <p:slideViewPr>
    <p:cSldViewPr snapToGrid="0" showGuides="1">
      <p:cViewPr varScale="1">
        <p:scale>
          <a:sx n="40" d="100"/>
          <a:sy n="40" d="100"/>
        </p:scale>
        <p:origin x="1002" y="60"/>
      </p:cViewPr>
      <p:guideLst>
        <p:guide orient="horz" pos="2500"/>
        <p:guide pos="3863"/>
        <p:guide pos="73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E8529-001B-4749-A460-794EFD66BD3C}"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BD50B-51B4-42D5-A158-FA93B6C3DE0A}" type="slidenum">
              <a:rPr lang="en-US" smtClean="0"/>
              <a:t>‹#›</a:t>
            </a:fld>
            <a:endParaRPr lang="en-US"/>
          </a:p>
        </p:txBody>
      </p:sp>
    </p:spTree>
    <p:extLst>
      <p:ext uri="{BB962C8B-B14F-4D97-AF65-F5344CB8AC3E}">
        <p14:creationId xmlns:p14="http://schemas.microsoft.com/office/powerpoint/2010/main" val="1765731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an.org.il/content/kan-news/local/77605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g1Isoh3-S-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a:lnSpc>
                <a:spcPct val="150000"/>
              </a:lnSpc>
              <a:buNone/>
            </a:pPr>
            <a:r>
              <a:rPr lang="he-IL" sz="1200" dirty="0"/>
              <a:t>בשנת 1961, בין קרחוני אנטארקטיקה, במקום שבו שלג הוא אורח קבוע והרוחות סביב, עבד ד"ר אנטון </a:t>
            </a:r>
            <a:r>
              <a:rPr lang="he-IL" sz="1200" dirty="0" err="1"/>
              <a:t>רוגוזוב</a:t>
            </a:r>
            <a:r>
              <a:rPr lang="he-IL" sz="1200" dirty="0"/>
              <a:t> </a:t>
            </a:r>
            <a:br>
              <a:rPr lang="en-US" sz="1200" dirty="0"/>
            </a:br>
            <a:r>
              <a:rPr lang="he-IL" sz="1200" dirty="0"/>
              <a:t>כרופא היחיד בצוות של 13 חוקרים בתחנת המחקר הסובייטית </a:t>
            </a:r>
            <a:r>
              <a:rPr lang="he-IL" sz="1200" dirty="0" err="1"/>
              <a:t>נובולזרבסקאיה</a:t>
            </a:r>
            <a:r>
              <a:rPr lang="he-IL" sz="1200" dirty="0"/>
              <a:t>. בתנאים הקיצוניים של אנטארקטיקה, הוא היה אחראי לטיפול רפואי בכל חברי הצוות. </a:t>
            </a:r>
          </a:p>
          <a:p>
            <a:pPr marL="0" indent="0" algn="r">
              <a:lnSpc>
                <a:spcPct val="150000"/>
              </a:lnSpc>
              <a:buNone/>
            </a:pPr>
            <a:r>
              <a:rPr lang="he-IL" sz="1200" dirty="0"/>
              <a:t>אבל באפריל של אותה שנה, קרה משהו שלא היה מוכן לו—הוא עצמו הפך לחולה, ולא היה מי שיציל אותו.</a:t>
            </a:r>
          </a:p>
          <a:p>
            <a:pPr algn="r"/>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2</a:t>
            </a:fld>
            <a:endParaRPr lang="he-IL"/>
          </a:p>
        </p:txBody>
      </p:sp>
    </p:spTree>
    <p:extLst>
      <p:ext uri="{BB962C8B-B14F-4D97-AF65-F5344CB8AC3E}">
        <p14:creationId xmlns:p14="http://schemas.microsoft.com/office/powerpoint/2010/main" val="309351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dirty="0">
                <a:solidFill>
                  <a:srgbClr val="545454"/>
                </a:solidFill>
                <a:effectLst/>
                <a:latin typeface="Calibri" panose="020F0502020204030204" pitchFamily="34" charset="0"/>
              </a:rPr>
              <a:t>מעבר לצרכים שעלו בעקבות </a:t>
            </a:r>
            <a:r>
              <a:rPr lang="he-IL" sz="1800" b="0" i="0" u="none" strike="noStrike" dirty="0" err="1">
                <a:solidFill>
                  <a:srgbClr val="545454"/>
                </a:solidFill>
                <a:effectLst/>
                <a:latin typeface="Calibri" panose="020F0502020204030204" pitchFamily="34" charset="0"/>
              </a:rPr>
              <a:t>מגיפת</a:t>
            </a:r>
            <a:r>
              <a:rPr lang="he-IL" sz="1800" b="0" i="0" u="none" strike="noStrike" dirty="0">
                <a:solidFill>
                  <a:srgbClr val="545454"/>
                </a:solidFill>
                <a:effectLst/>
                <a:latin typeface="Calibri" panose="020F0502020204030204" pitchFamily="34" charset="0"/>
              </a:rPr>
              <a:t> הקורונה, יש צרכים חשובים נוספים, למשל:</a:t>
            </a:r>
            <a:endParaRPr lang="en-US" sz="1800" dirty="0">
              <a:solidFill>
                <a:srgbClr val="1155CC"/>
              </a:solidFill>
              <a:effectLst/>
              <a:latin typeface="Arial" panose="020B0604020202020204" pitchFamily="34" charset="0"/>
              <a:ea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55CC"/>
                </a:solidFill>
                <a:effectLst/>
                <a:latin typeface="Arial" panose="020B0604020202020204" pitchFamily="34" charset="0"/>
                <a:ea typeface="Arial" panose="020B0604020202020204" pitchFamily="34" charset="0"/>
                <a:hlinkClick r:id="rId3"/>
              </a:rPr>
              <a:t>https://www.kan.org.il/content/kan-news/local/776058/</a:t>
            </a:r>
            <a:endParaRPr lang="en-US" sz="1800" dirty="0">
              <a:effectLst/>
              <a:latin typeface="Arial" panose="020B0604020202020204" pitchFamily="34" charset="0"/>
              <a:ea typeface="Arial" panose="020B0604020202020204" pitchFamily="34" charset="0"/>
            </a:endParaRPr>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12</a:t>
            </a:fld>
            <a:endParaRPr lang="he-IL"/>
          </a:p>
        </p:txBody>
      </p:sp>
    </p:spTree>
    <p:extLst>
      <p:ext uri="{BB962C8B-B14F-4D97-AF65-F5344CB8AC3E}">
        <p14:creationId xmlns:p14="http://schemas.microsoft.com/office/powerpoint/2010/main" val="28488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9C4D6-16CD-C768-9CCE-26E22EC43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A0DE0-B536-FA9F-B810-01989D292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06111-B9F8-2189-D28B-4BDFBCC47CD4}"/>
              </a:ext>
            </a:extLst>
          </p:cNvPr>
          <p:cNvSpPr>
            <a:spLocks noGrp="1"/>
          </p:cNvSpPr>
          <p:nvPr>
            <p:ph type="body" idx="1"/>
          </p:nvPr>
        </p:nvSpPr>
        <p:spPr/>
        <p:txBody>
          <a:bodyPr/>
          <a:lstStyle/>
          <a:p>
            <a:r>
              <a:rPr lang="en-US"/>
              <a:t>https://www.ynet.co.il/health/article/rkbutjcf1l</a:t>
            </a:r>
            <a:endParaRPr lang="he-IL" dirty="0"/>
          </a:p>
        </p:txBody>
      </p:sp>
      <p:sp>
        <p:nvSpPr>
          <p:cNvPr id="4" name="Slide Number Placeholder 3">
            <a:extLst>
              <a:ext uri="{FF2B5EF4-FFF2-40B4-BE49-F238E27FC236}">
                <a16:creationId xmlns:a16="http://schemas.microsoft.com/office/drawing/2014/main" id="{7DF85DA7-0D8E-D758-A9DC-93C9CC3676E6}"/>
              </a:ext>
            </a:extLst>
          </p:cNvPr>
          <p:cNvSpPr>
            <a:spLocks noGrp="1"/>
          </p:cNvSpPr>
          <p:nvPr>
            <p:ph type="sldNum" sz="quarter" idx="5"/>
          </p:nvPr>
        </p:nvSpPr>
        <p:spPr/>
        <p:txBody>
          <a:bodyPr/>
          <a:lstStyle/>
          <a:p>
            <a:fld id="{058CA20E-CCEB-488C-9A09-74592BB252E7}" type="slidenum">
              <a:rPr lang="he-IL" smtClean="0"/>
              <a:t>13</a:t>
            </a:fld>
            <a:endParaRPr lang="he-IL"/>
          </a:p>
        </p:txBody>
      </p:sp>
    </p:spTree>
    <p:extLst>
      <p:ext uri="{BB962C8B-B14F-4D97-AF65-F5344CB8AC3E}">
        <p14:creationId xmlns:p14="http://schemas.microsoft.com/office/powerpoint/2010/main" val="4269324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C7DB-BE04-E6F6-1E2A-FA42BFE26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16E55-5391-5DEE-942E-E49D06F54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95FFF-BF4D-15C8-174E-626588F01CC6}"/>
              </a:ext>
            </a:extLst>
          </p:cNvPr>
          <p:cNvSpPr>
            <a:spLocks noGrp="1"/>
          </p:cNvSpPr>
          <p:nvPr>
            <p:ph type="body" idx="1"/>
          </p:nvPr>
        </p:nvSpPr>
        <p:spPr/>
        <p:txBody>
          <a:bodyPr/>
          <a:lstStyle/>
          <a:p>
            <a:pPr algn="r" rtl="1"/>
            <a:endParaRPr lang="he-IL" dirty="0"/>
          </a:p>
          <a:p>
            <a:r>
              <a:rPr lang="en-US"/>
              <a:t>https://www.ima.org.il/medicinesite/Article.aspx?NewspaperArticleId=3835</a:t>
            </a:r>
            <a:endParaRPr lang="he-IL" dirty="0"/>
          </a:p>
        </p:txBody>
      </p:sp>
      <p:sp>
        <p:nvSpPr>
          <p:cNvPr id="4" name="Slide Number Placeholder 3">
            <a:extLst>
              <a:ext uri="{FF2B5EF4-FFF2-40B4-BE49-F238E27FC236}">
                <a16:creationId xmlns:a16="http://schemas.microsoft.com/office/drawing/2014/main" id="{ED450295-D731-E187-4218-AFAA528A060E}"/>
              </a:ext>
            </a:extLst>
          </p:cNvPr>
          <p:cNvSpPr>
            <a:spLocks noGrp="1"/>
          </p:cNvSpPr>
          <p:nvPr>
            <p:ph type="sldNum" sz="quarter" idx="5"/>
          </p:nvPr>
        </p:nvSpPr>
        <p:spPr/>
        <p:txBody>
          <a:bodyPr/>
          <a:lstStyle/>
          <a:p>
            <a:fld id="{058CA20E-CCEB-488C-9A09-74592BB252E7}" type="slidenum">
              <a:rPr lang="he-IL" smtClean="0"/>
              <a:t>14</a:t>
            </a:fld>
            <a:endParaRPr lang="he-IL"/>
          </a:p>
        </p:txBody>
      </p:sp>
    </p:spTree>
    <p:extLst>
      <p:ext uri="{BB962C8B-B14F-4D97-AF65-F5344CB8AC3E}">
        <p14:creationId xmlns:p14="http://schemas.microsoft.com/office/powerpoint/2010/main" val="210765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B09C-DB77-B33D-C624-F8C795CC7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0DFD2-3F61-EBAB-0351-A0B18C3CF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73526-8AB6-B44C-36E1-F42BAAC982A8}"/>
              </a:ext>
            </a:extLst>
          </p:cNvPr>
          <p:cNvSpPr>
            <a:spLocks noGrp="1"/>
          </p:cNvSpPr>
          <p:nvPr>
            <p:ph type="body" idx="1"/>
          </p:nvPr>
        </p:nvSpPr>
        <p:spPr/>
        <p:txBody>
          <a:bodyPr/>
          <a:lstStyle/>
          <a:p>
            <a:pPr marL="0" indent="0" algn="r" rtl="1">
              <a:lnSpc>
                <a:spcPct val="150000"/>
              </a:lnSpc>
              <a:buFont typeface="+mj-lt"/>
              <a:buNone/>
            </a:pPr>
            <a:r>
              <a:rPr lang="he-IL" sz="1200" dirty="0"/>
              <a:t>למשל:</a:t>
            </a:r>
          </a:p>
          <a:p>
            <a:pPr marL="514350" indent="-514350" algn="r" rtl="1">
              <a:lnSpc>
                <a:spcPct val="150000"/>
              </a:lnSpc>
              <a:buFont typeface="+mj-lt"/>
              <a:buAutoNum type="arabicPeriod"/>
            </a:pPr>
            <a:endParaRPr lang="he-IL" sz="1200" dirty="0"/>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lang="he-IL" sz="1200" dirty="0"/>
              <a:t>חוסר נגישות בפריפריה ובמקרים נדירים שדורשים מומחה– רפואה מרחוק מאפשרת לתושבים באזורים מרוחקים או חולים עם מחלות נדירות לקבל ייעוץ ממומחים ללא תלות במיקום גיאוגרפי.</a:t>
            </a:r>
          </a:p>
          <a:p>
            <a:pPr marL="514350" indent="-514350" algn="r" rtl="1">
              <a:lnSpc>
                <a:spcPct val="150000"/>
              </a:lnSpc>
              <a:buFont typeface="+mj-lt"/>
              <a:buAutoNum type="arabicPeriod"/>
            </a:pPr>
            <a:r>
              <a:rPr lang="he-IL" sz="1200" dirty="0"/>
              <a:t>אנשים עם קשיי ניידות – </a:t>
            </a:r>
            <a:r>
              <a:rPr lang="he-IL" sz="1800" b="0" i="0" u="none" strike="noStrike" dirty="0">
                <a:solidFill>
                  <a:srgbClr val="545454"/>
                </a:solidFill>
                <a:effectLst/>
                <a:latin typeface="Calibri" panose="020F0502020204030204" pitchFamily="34" charset="0"/>
              </a:rPr>
              <a:t>רפואה מרחוק </a:t>
            </a:r>
            <a:r>
              <a:rPr lang="he-IL" sz="1200" dirty="0"/>
              <a:t>נותנת מענה לנכים, חולים שזקוקים לבידוד, והורים שמתקשים להגיע למרפאה.</a:t>
            </a:r>
          </a:p>
          <a:p>
            <a:pPr marL="514350" indent="-514350" algn="r" rtl="1">
              <a:lnSpc>
                <a:spcPct val="150000"/>
              </a:lnSpc>
              <a:buFont typeface="+mj-lt"/>
              <a:buAutoNum type="arabicPeriod"/>
            </a:pPr>
            <a:r>
              <a:rPr lang="he-IL" sz="1200" dirty="0"/>
              <a:t>צורך בתגובה מהירה במקרי חירום – </a:t>
            </a:r>
            <a:r>
              <a:rPr lang="he-IL" sz="1800" b="0" i="0" u="none" strike="noStrike" dirty="0">
                <a:solidFill>
                  <a:srgbClr val="545454"/>
                </a:solidFill>
                <a:effectLst/>
                <a:latin typeface="Calibri" panose="020F0502020204030204" pitchFamily="34" charset="0"/>
              </a:rPr>
              <a:t>רפואה מרחוק </a:t>
            </a:r>
            <a:r>
              <a:rPr lang="he-IL" sz="1200" dirty="0"/>
              <a:t>מספקת ייעוץ מידי, מסייעת בקבלת החלטות דחופות, ויכולה להציל חיים.</a:t>
            </a:r>
          </a:p>
          <a:p>
            <a:pPr marL="514350" indent="-514350" algn="r" rtl="1">
              <a:lnSpc>
                <a:spcPct val="150000"/>
              </a:lnSpc>
              <a:buFont typeface="+mj-lt"/>
              <a:buAutoNum type="arabicPeriod"/>
            </a:pPr>
            <a:r>
              <a:rPr lang="he-IL" sz="1200" dirty="0"/>
              <a:t>פוטנציאל הדבקה וסיכון הצוותים הרפואיים – </a:t>
            </a:r>
            <a:r>
              <a:rPr lang="he-IL" sz="1800" b="0" i="0" u="none" strike="noStrike" dirty="0">
                <a:solidFill>
                  <a:srgbClr val="545454"/>
                </a:solidFill>
                <a:effectLst/>
                <a:latin typeface="Calibri" panose="020F0502020204030204" pitchFamily="34" charset="0"/>
              </a:rPr>
              <a:t>רפואה מרחוק </a:t>
            </a:r>
            <a:r>
              <a:rPr lang="he-IL" sz="1200" dirty="0"/>
              <a:t>מפחיתה חשיפה למחלות מדבקות, כפי שנעשה בתקופת הקורונה.</a:t>
            </a:r>
          </a:p>
          <a:p>
            <a:pPr algn="r" rtl="1"/>
            <a:endParaRPr lang="he-IL" dirty="0"/>
          </a:p>
          <a:p>
            <a:endParaRPr lang="he-IL" dirty="0"/>
          </a:p>
        </p:txBody>
      </p:sp>
      <p:sp>
        <p:nvSpPr>
          <p:cNvPr id="4" name="Slide Number Placeholder 3">
            <a:extLst>
              <a:ext uri="{FF2B5EF4-FFF2-40B4-BE49-F238E27FC236}">
                <a16:creationId xmlns:a16="http://schemas.microsoft.com/office/drawing/2014/main" id="{1C0F3B71-C3E2-2117-9854-D4DD7BF9B4DE}"/>
              </a:ext>
            </a:extLst>
          </p:cNvPr>
          <p:cNvSpPr>
            <a:spLocks noGrp="1"/>
          </p:cNvSpPr>
          <p:nvPr>
            <p:ph type="sldNum" sz="quarter" idx="5"/>
          </p:nvPr>
        </p:nvSpPr>
        <p:spPr/>
        <p:txBody>
          <a:bodyPr/>
          <a:lstStyle/>
          <a:p>
            <a:fld id="{058CA20E-CCEB-488C-9A09-74592BB252E7}" type="slidenum">
              <a:rPr lang="he-IL" smtClean="0"/>
              <a:t>15</a:t>
            </a:fld>
            <a:endParaRPr lang="he-IL"/>
          </a:p>
        </p:txBody>
      </p:sp>
    </p:spTree>
    <p:extLst>
      <p:ext uri="{BB962C8B-B14F-4D97-AF65-F5344CB8AC3E}">
        <p14:creationId xmlns:p14="http://schemas.microsoft.com/office/powerpoint/2010/main" val="423039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800" b="0" i="0" u="none" strike="noStrike" dirty="0">
                <a:solidFill>
                  <a:srgbClr val="545454"/>
                </a:solidFill>
                <a:effectLst/>
                <a:latin typeface="Calibri" panose="020F0502020204030204" pitchFamily="34" charset="0"/>
              </a:rPr>
              <a:t>דוגמאות:</a:t>
            </a:r>
            <a:endParaRPr lang="he-IL" b="0" dirty="0">
              <a:effectLst/>
            </a:endParaRPr>
          </a:p>
          <a:p>
            <a:pPr algn="r" rtl="1" fontAlgn="base">
              <a:buFont typeface="Arial" panose="020B0604020202020204" pitchFamily="34" charset="0"/>
              <a:buChar char="•"/>
            </a:pPr>
            <a:r>
              <a:rPr lang="he-IL" sz="1800" b="0" i="0" u="none" strike="noStrike" dirty="0">
                <a:solidFill>
                  <a:srgbClr val="545454"/>
                </a:solidFill>
                <a:effectLst/>
                <a:latin typeface="Calibri" panose="020F0502020204030204" pitchFamily="34" charset="0"/>
              </a:rPr>
              <a:t>ליה, ילדה בת 6 עם מערכת חיסון חלשה, מפתחת חום גבוה ושיעול. הוריה חוששים לקחת אותה למיון מחשש להדבקה במחלות נוספות, אך גם לא בטוחים אם מצבה מצריך טיפול דחוף.</a:t>
            </a:r>
          </a:p>
          <a:p>
            <a:pPr algn="r" rtl="1" fontAlgn="base">
              <a:buFont typeface="Arial" panose="020B0604020202020204" pitchFamily="34" charset="0"/>
              <a:buChar char="•"/>
            </a:pPr>
            <a:r>
              <a:rPr lang="he-IL" sz="1800" b="0" i="0" u="none" strike="noStrike" dirty="0">
                <a:solidFill>
                  <a:srgbClr val="545454"/>
                </a:solidFill>
                <a:effectLst/>
                <a:latin typeface="Calibri" panose="020F0502020204030204" pitchFamily="34" charset="0"/>
              </a:rPr>
              <a:t>נעמה, אישה בת 70 מתל אביב, מתקשה ללכת בשל מחלת פרקים חריפה. כל ביקור במרפאה דורש ממנה להתאמץ רבות, להזמין מונית ולחכות שעות בתור, מה שגורם לה לוותר לעיתים על טיפול רפואי הכרחי.</a:t>
            </a:r>
          </a:p>
          <a:p>
            <a:pPr algn="r" rtl="1" fontAlgn="base">
              <a:buFont typeface="Arial" panose="020B0604020202020204" pitchFamily="34" charset="0"/>
              <a:buChar char="•"/>
            </a:pPr>
            <a:r>
              <a:rPr lang="he-IL" sz="1800" b="0" i="0" u="none" strike="noStrike" dirty="0">
                <a:solidFill>
                  <a:srgbClr val="545454"/>
                </a:solidFill>
                <a:effectLst/>
                <a:latin typeface="Calibri" panose="020F0502020204030204" pitchFamily="34" charset="0"/>
              </a:rPr>
              <a:t>יוסי, חייל המשרת בבסיס מבודד בדרום הארץ, מתחיל לחוש חולשה וסחרחורות. המרפאה הצבאית המקומית אינה מצוידת בבדיקות הנדרשות, והרופא היחיד במקום מתקשה לקבוע את האבחנה ללא ייעוץ נוסף.</a:t>
            </a:r>
          </a:p>
          <a:p>
            <a:pPr algn="r" rtl="1" fontAlgn="base">
              <a:buFont typeface="Arial" panose="020B0604020202020204" pitchFamily="34" charset="0"/>
              <a:buChar char="•"/>
            </a:pPr>
            <a:endParaRPr lang="he-IL" sz="1800" b="0" i="0" u="none" strike="noStrike" dirty="0">
              <a:solidFill>
                <a:srgbClr val="545454"/>
              </a:solidFill>
              <a:effectLst/>
              <a:latin typeface="Calibri" panose="020F0502020204030204" pitchFamily="34" charset="0"/>
            </a:endParaRPr>
          </a:p>
          <a:p>
            <a:pPr algn="r" rtl="1" fontAlgn="base">
              <a:buFont typeface="Arial" panose="020B0604020202020204" pitchFamily="34" charset="0"/>
              <a:buNone/>
            </a:pPr>
            <a:r>
              <a:rPr lang="he-IL" sz="1800" b="0" i="0" u="none" strike="noStrike" dirty="0">
                <a:solidFill>
                  <a:srgbClr val="545454"/>
                </a:solidFill>
                <a:effectLst/>
                <a:latin typeface="Calibri" panose="020F0502020204030204" pitchFamily="34" charset="0"/>
              </a:rPr>
              <a:t>בקשו ממספר תלמידים לשתף תשובות במליאה.</a:t>
            </a:r>
          </a:p>
          <a:p>
            <a:endParaRPr lang="he-IL" dirty="0"/>
          </a:p>
        </p:txBody>
      </p:sp>
      <p:sp>
        <p:nvSpPr>
          <p:cNvPr id="4" name="Slide Number Placeholder 3"/>
          <p:cNvSpPr>
            <a:spLocks noGrp="1"/>
          </p:cNvSpPr>
          <p:nvPr>
            <p:ph type="sldNum" sz="quarter" idx="5"/>
          </p:nvPr>
        </p:nvSpPr>
        <p:spPr/>
        <p:txBody>
          <a:bodyPr/>
          <a:lstStyle/>
          <a:p>
            <a:fld id="{596BD50B-51B4-42D5-A158-FA93B6C3DE0A}" type="slidenum">
              <a:rPr lang="en-US" smtClean="0"/>
              <a:t>16</a:t>
            </a:fld>
            <a:endParaRPr lang="en-US"/>
          </a:p>
        </p:txBody>
      </p:sp>
    </p:spTree>
    <p:extLst>
      <p:ext uri="{BB962C8B-B14F-4D97-AF65-F5344CB8AC3E}">
        <p14:creationId xmlns:p14="http://schemas.microsoft.com/office/powerpoint/2010/main" val="1012892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i="0" u="none" strike="noStrike" dirty="0">
                <a:solidFill>
                  <a:srgbClr val="000000"/>
                </a:solidFill>
                <a:effectLst/>
                <a:latin typeface="Calibri" panose="020F0502020204030204" pitchFamily="34" charset="0"/>
              </a:rPr>
              <a:t>Tele</a:t>
            </a:r>
            <a:r>
              <a:rPr lang="he-IL" sz="1200" b="0" i="0" u="none" strike="noStrike" dirty="0">
                <a:solidFill>
                  <a:srgbClr val="000000"/>
                </a:solidFill>
                <a:effectLst/>
                <a:latin typeface="Calibri" panose="020F0502020204030204" pitchFamily="34" charset="0"/>
              </a:rPr>
              <a:t> – רחוק, ממרחק. כמו טלסקופ. </a:t>
            </a:r>
          </a:p>
          <a:p>
            <a:pPr algn="r" rtl="1"/>
            <a:endParaRPr lang="he-IL" sz="1200" b="0" i="0" u="none" strike="noStrike" dirty="0">
              <a:solidFill>
                <a:srgbClr val="000000"/>
              </a:solidFill>
              <a:effectLst/>
              <a:latin typeface="Calibri" panose="020F0502020204030204" pitchFamily="34" charset="0"/>
            </a:endParaRPr>
          </a:p>
          <a:p>
            <a:pPr algn="r" rtl="1"/>
            <a:endParaRPr lang="he-IL" sz="1200" b="0" i="0" u="none" strike="noStrike" dirty="0">
              <a:solidFill>
                <a:srgbClr val="000000"/>
              </a:solidFill>
              <a:effectLst/>
              <a:latin typeface="Calibri" panose="020F0502020204030204" pitchFamily="34" charset="0"/>
            </a:endParaRPr>
          </a:p>
          <a:p>
            <a:pPr algn="r" rtl="1"/>
            <a:r>
              <a:rPr lang="he-IL" sz="1200" b="0" i="0" u="none" strike="noStrike" dirty="0">
                <a:solidFill>
                  <a:srgbClr val="000000"/>
                </a:solidFill>
                <a:effectLst/>
                <a:latin typeface="Calibri" panose="020F0502020204030204" pitchFamily="34" charset="0"/>
              </a:rPr>
              <a:t>למרות האתגרים הטכנולוגיים והכלכליים, טלה-רפואה מציעה פתרון חשוב במקומות שבהם אין גישה למומחים, ומאפשרת הכשרה והדרכה איכותית גם באזורים מרוחקים או מתפתחים.</a:t>
            </a:r>
            <a:endParaRPr lang="he-IL" b="0" dirty="0">
              <a:effectLst/>
            </a:endParaRPr>
          </a:p>
          <a:p>
            <a:br>
              <a:rPr lang="he-IL" dirty="0"/>
            </a:br>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18</a:t>
            </a:fld>
            <a:endParaRPr lang="he-IL"/>
          </a:p>
        </p:txBody>
      </p:sp>
    </p:spTree>
    <p:extLst>
      <p:ext uri="{BB962C8B-B14F-4D97-AF65-F5344CB8AC3E}">
        <p14:creationId xmlns:p14="http://schemas.microsoft.com/office/powerpoint/2010/main" val="311422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7F3F-196E-5561-A05E-A0F01BFF4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8DC2D-CE87-351C-8E81-D9619E4EB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AD9BC-B602-844B-7DE7-AB918FFDDC44}"/>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4A75D97A-B2EC-29DE-6562-D2590DEDF277}"/>
              </a:ext>
            </a:extLst>
          </p:cNvPr>
          <p:cNvSpPr>
            <a:spLocks noGrp="1"/>
          </p:cNvSpPr>
          <p:nvPr>
            <p:ph type="sldNum" sz="quarter" idx="5"/>
          </p:nvPr>
        </p:nvSpPr>
        <p:spPr/>
        <p:txBody>
          <a:bodyPr/>
          <a:lstStyle/>
          <a:p>
            <a:fld id="{058CA20E-CCEB-488C-9A09-74592BB252E7}" type="slidenum">
              <a:rPr lang="he-IL" smtClean="0"/>
              <a:t>19</a:t>
            </a:fld>
            <a:endParaRPr lang="he-IL"/>
          </a:p>
        </p:txBody>
      </p:sp>
    </p:spTree>
    <p:extLst>
      <p:ext uri="{BB962C8B-B14F-4D97-AF65-F5344CB8AC3E}">
        <p14:creationId xmlns:p14="http://schemas.microsoft.com/office/powerpoint/2010/main" val="300362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3EED-C62A-4046-CCCA-297639FEF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4D36C-92A4-81AB-C7FB-9BF5236A2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CE556-4235-83C3-C5BA-6E3A40A624C0}"/>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E9F0E12E-C510-6F93-7304-2280B2352DB7}"/>
              </a:ext>
            </a:extLst>
          </p:cNvPr>
          <p:cNvSpPr>
            <a:spLocks noGrp="1"/>
          </p:cNvSpPr>
          <p:nvPr>
            <p:ph type="sldNum" sz="quarter" idx="5"/>
          </p:nvPr>
        </p:nvSpPr>
        <p:spPr/>
        <p:txBody>
          <a:bodyPr/>
          <a:lstStyle/>
          <a:p>
            <a:fld id="{058CA20E-CCEB-488C-9A09-74592BB252E7}" type="slidenum">
              <a:rPr lang="he-IL" smtClean="0"/>
              <a:t>20</a:t>
            </a:fld>
            <a:endParaRPr lang="he-IL"/>
          </a:p>
        </p:txBody>
      </p:sp>
    </p:spTree>
    <p:extLst>
      <p:ext uri="{BB962C8B-B14F-4D97-AF65-F5344CB8AC3E}">
        <p14:creationId xmlns:p14="http://schemas.microsoft.com/office/powerpoint/2010/main" val="3288902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למשל:</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ליה – ילדה עם מערכת חיסון חלשה והורים החוששים להדבקה</a:t>
            </a:r>
            <a:br>
              <a:rPr lang="he-IL" dirty="0"/>
            </a:br>
            <a:r>
              <a:rPr lang="he-IL" dirty="0"/>
              <a:t>הוריה של ליה יכולים להיעזר בשירותי רפואה מרחוק כדי להתייעץ עם רופא ילדים דרך שיחת וידאו, לתאר את הסימפטומים ולקבל הנחיות להמשך טיפול. אם יש צורך, הרופא יכול להפנות אותם לבדיקה או לרשום טיפול תרופתי, וכל זאת מבלי להוציא את ליה מהבית ולסכן אותה בהדבקה.</a:t>
            </a:r>
          </a:p>
          <a:p>
            <a:pPr algn="r" rtl="1"/>
            <a:r>
              <a:rPr lang="he-IL" b="1" dirty="0"/>
              <a:t>נעמה – קושי בהגעה למרפאה בשל מחלת פרקים</a:t>
            </a:r>
            <a:br>
              <a:rPr lang="he-IL" dirty="0"/>
            </a:br>
            <a:r>
              <a:rPr lang="he-IL" dirty="0"/>
              <a:t>באמצעות רפואה מרחוק, נעמה יכולה לקיים שיחות וידאו עם הרופא שלה מהבית, לקבל ייעוץ רפואי מותאם למצבה, ולבצע מעקבים שגרתיים ללא צורך בנסיעות מתישות. בנוסף, היא יכולה לקבל מרשמים דיגיטליים ולשלוח בדיקות לבדיקת מעבדה באמצעות שירותי איסוף מבית המטופל.</a:t>
            </a:r>
          </a:p>
          <a:p>
            <a:pPr algn="r" rtl="1"/>
            <a:r>
              <a:rPr lang="he-IL" b="1" dirty="0"/>
              <a:t>יוסי – חייל בבסיס מבודד ללא גישה למומחה</a:t>
            </a:r>
            <a:br>
              <a:rPr lang="he-IL" dirty="0"/>
            </a:br>
            <a:r>
              <a:rPr lang="he-IL" dirty="0"/>
              <a:t>באמצעות רפואה מרחוק, הרופא הצבאי בבסיס יכול להתייעץ בזמן אמת עם מומחה דרך שיחת וידאו, להעביר לו מידע רפואי רלוונטי (כגון תוצאות בדיקות ותמונות רפואיות), ולקבל הנחיות לטיפול ראשוני או צורך בהמשך בירור רפואי.</a:t>
            </a:r>
          </a:p>
          <a:p>
            <a:pPr algn="r" rtl="1"/>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21</a:t>
            </a:fld>
            <a:endParaRPr lang="he-IL"/>
          </a:p>
        </p:txBody>
      </p:sp>
    </p:spTree>
    <p:extLst>
      <p:ext uri="{BB962C8B-B14F-4D97-AF65-F5344CB8AC3E}">
        <p14:creationId xmlns:p14="http://schemas.microsoft.com/office/powerpoint/2010/main" val="2460729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F44B-6672-7AE9-D142-C23EC5CAD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6F700-ECBE-70CD-D2A5-9460BC648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7EDA4-EBB6-169C-3079-8FD689A3087A}"/>
              </a:ext>
            </a:extLst>
          </p:cNvPr>
          <p:cNvSpPr>
            <a:spLocks noGrp="1"/>
          </p:cNvSpPr>
          <p:nvPr>
            <p:ph type="body" idx="1"/>
          </p:nvPr>
        </p:nvSpPr>
        <p:spPr/>
        <p:txBody>
          <a:bodyPr/>
          <a:lstStyle/>
          <a:p>
            <a:pPr marL="0" indent="0" algn="r" rtl="1">
              <a:lnSpc>
                <a:spcPct val="150000"/>
              </a:lnSpc>
              <a:buFont typeface="+mj-lt"/>
              <a:buNone/>
            </a:pPr>
            <a:r>
              <a:rPr lang="he-IL" sz="1200" dirty="0"/>
              <a:t>למורה: אספו מהתלמידים את התשובות שלהם, התייחסו לגרף בשקף לגבי כל פתרון – האם הפתרון מאפשר למטופל להישאר בבית? האם הפתרון כולל פגישה פנים מול פנים?</a:t>
            </a:r>
          </a:p>
          <a:p>
            <a:pPr marL="0" indent="0" algn="r" rtl="1">
              <a:lnSpc>
                <a:spcPct val="150000"/>
              </a:lnSpc>
              <a:buFont typeface="+mj-lt"/>
              <a:buNone/>
            </a:pPr>
            <a:r>
              <a:rPr lang="he-IL" sz="1200" dirty="0"/>
              <a:t>עברו על הדוגמאות הבאות לפי הצורך ולפי מידת שיתוף הפעולה של התלמידים. אם הם סיפקו מספיק דוגמאות מגוונות, אין צורך בדוגמאות נוספות. </a:t>
            </a:r>
            <a:endParaRPr lang="he-IL" dirty="0"/>
          </a:p>
          <a:p>
            <a:pPr marL="0" indent="0" algn="r" rtl="1">
              <a:lnSpc>
                <a:spcPct val="150000"/>
              </a:lnSpc>
              <a:buFont typeface="+mj-lt"/>
              <a:buNone/>
            </a:pPr>
            <a:endParaRPr lang="he-IL" sz="1200" dirty="0"/>
          </a:p>
          <a:p>
            <a:endParaRPr lang="he-IL" dirty="0"/>
          </a:p>
        </p:txBody>
      </p:sp>
      <p:sp>
        <p:nvSpPr>
          <p:cNvPr id="4" name="Slide Number Placeholder 3">
            <a:extLst>
              <a:ext uri="{FF2B5EF4-FFF2-40B4-BE49-F238E27FC236}">
                <a16:creationId xmlns:a16="http://schemas.microsoft.com/office/drawing/2014/main" id="{0C219873-E854-8A76-82EE-22343B007A82}"/>
              </a:ext>
            </a:extLst>
          </p:cNvPr>
          <p:cNvSpPr>
            <a:spLocks noGrp="1"/>
          </p:cNvSpPr>
          <p:nvPr>
            <p:ph type="sldNum" sz="quarter" idx="5"/>
          </p:nvPr>
        </p:nvSpPr>
        <p:spPr/>
        <p:txBody>
          <a:bodyPr/>
          <a:lstStyle/>
          <a:p>
            <a:fld id="{058CA20E-CCEB-488C-9A09-74592BB252E7}" type="slidenum">
              <a:rPr lang="he-IL" smtClean="0"/>
              <a:t>22</a:t>
            </a:fld>
            <a:endParaRPr lang="he-IL"/>
          </a:p>
        </p:txBody>
      </p:sp>
    </p:spTree>
    <p:extLst>
      <p:ext uri="{BB962C8B-B14F-4D97-AF65-F5344CB8AC3E}">
        <p14:creationId xmlns:p14="http://schemas.microsoft.com/office/powerpoint/2010/main" val="228773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EA08D-5D07-523C-E905-0BF157FFE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B3A30-4B4E-2714-FBA2-6733E0AE4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E8E14-F856-DA44-D388-1D9BCA6DB701}"/>
              </a:ext>
            </a:extLst>
          </p:cNvPr>
          <p:cNvSpPr>
            <a:spLocks noGrp="1"/>
          </p:cNvSpPr>
          <p:nvPr>
            <p:ph type="body" idx="1"/>
          </p:nvPr>
        </p:nvSpPr>
        <p:spPr/>
        <p:txBody>
          <a:bodyPr/>
          <a:lstStyle/>
          <a:p>
            <a:pPr marL="0" indent="0" algn="r" rtl="1">
              <a:lnSpc>
                <a:spcPct val="150000"/>
              </a:lnSpc>
              <a:buNone/>
            </a:pPr>
            <a:r>
              <a:rPr lang="he-IL" sz="1200" dirty="0"/>
              <a:t>בבוקר אחד באפריל 1961, החל </a:t>
            </a:r>
            <a:r>
              <a:rPr lang="he-IL" sz="1200" dirty="0" err="1"/>
              <a:t>רוגוזוב</a:t>
            </a:r>
            <a:r>
              <a:rPr lang="he-IL" sz="1200" dirty="0"/>
              <a:t> להרגיש רע. חום, בחילות וכאבים חזקים בצד הימני התחתון של הבטן העידו על חשד ברור —</a:t>
            </a:r>
            <a:br>
              <a:rPr lang="en-US" sz="1200" dirty="0"/>
            </a:br>
            <a:r>
              <a:rPr lang="he-IL" sz="1200" dirty="0"/>
              <a:t>דלקת התוספתן. מצב כזה דורש ניתוח מהיר, אחרת התוספתן עלול להתפוצץ ולגרום לזיהום מסוכן בגוף. אך הייתה בעיה: הקרובים ביותר שיכלו לעזור לו היו יותר מ-1,600 קילומטרים משם. לא היה מטוס פנוי שיוכל לחלץ אותו, וממילא, מזג האוויר הסוער הפך כל טיסה לבלתי אפשרית.</a:t>
            </a:r>
          </a:p>
          <a:p>
            <a:pPr marL="0" indent="0" algn="r" rtl="1">
              <a:lnSpc>
                <a:spcPct val="150000"/>
              </a:lnSpc>
              <a:buNone/>
            </a:pPr>
            <a:r>
              <a:rPr lang="he-IL" sz="1200" dirty="0" err="1"/>
              <a:t>רוגוזוב</a:t>
            </a:r>
            <a:r>
              <a:rPr lang="he-IL" sz="1200" dirty="0"/>
              <a:t> הבין שאין לו ברירה — הוא חייב לנתח את עצמו.</a:t>
            </a:r>
          </a:p>
          <a:p>
            <a:pPr algn="r" rtl="1"/>
            <a:endParaRPr lang="he-IL" dirty="0"/>
          </a:p>
        </p:txBody>
      </p:sp>
      <p:sp>
        <p:nvSpPr>
          <p:cNvPr id="4" name="Slide Number Placeholder 3">
            <a:extLst>
              <a:ext uri="{FF2B5EF4-FFF2-40B4-BE49-F238E27FC236}">
                <a16:creationId xmlns:a16="http://schemas.microsoft.com/office/drawing/2014/main" id="{C5C0DB20-B2FC-22EF-D64B-0193D9C7D91F}"/>
              </a:ext>
            </a:extLst>
          </p:cNvPr>
          <p:cNvSpPr>
            <a:spLocks noGrp="1"/>
          </p:cNvSpPr>
          <p:nvPr>
            <p:ph type="sldNum" sz="quarter" idx="5"/>
          </p:nvPr>
        </p:nvSpPr>
        <p:spPr/>
        <p:txBody>
          <a:bodyPr/>
          <a:lstStyle/>
          <a:p>
            <a:fld id="{058CA20E-CCEB-488C-9A09-74592BB252E7}" type="slidenum">
              <a:rPr lang="he-IL" smtClean="0"/>
              <a:t>3</a:t>
            </a:fld>
            <a:endParaRPr lang="he-IL"/>
          </a:p>
        </p:txBody>
      </p:sp>
    </p:spTree>
    <p:extLst>
      <p:ext uri="{BB962C8B-B14F-4D97-AF65-F5344CB8AC3E}">
        <p14:creationId xmlns:p14="http://schemas.microsoft.com/office/powerpoint/2010/main" val="1866448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FBDA-6E50-A972-33FC-1B132AC99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E4814-68E2-E21C-5EAA-32721A473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59B76-B286-6CE5-C8B2-B316E2AB0F9F}"/>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9C31D10A-2FD0-C3B0-1DE9-B962A1062D78}"/>
              </a:ext>
            </a:extLst>
          </p:cNvPr>
          <p:cNvSpPr>
            <a:spLocks noGrp="1"/>
          </p:cNvSpPr>
          <p:nvPr>
            <p:ph type="sldNum" sz="quarter" idx="5"/>
          </p:nvPr>
        </p:nvSpPr>
        <p:spPr/>
        <p:txBody>
          <a:bodyPr/>
          <a:lstStyle/>
          <a:p>
            <a:fld id="{058CA20E-CCEB-488C-9A09-74592BB252E7}" type="slidenum">
              <a:rPr lang="he-IL" smtClean="0"/>
              <a:t>23</a:t>
            </a:fld>
            <a:endParaRPr lang="he-IL"/>
          </a:p>
        </p:txBody>
      </p:sp>
    </p:spTree>
    <p:extLst>
      <p:ext uri="{BB962C8B-B14F-4D97-AF65-F5344CB8AC3E}">
        <p14:creationId xmlns:p14="http://schemas.microsoft.com/office/powerpoint/2010/main" val="401337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D248-E329-D5FA-95EF-B5DDC522D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24A03-A464-2711-D249-4D60EA104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FE187-3ECC-5A88-1B34-D90712A1E80F}"/>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91F7E399-17B7-60C3-CB61-108DE4CCFE2E}"/>
              </a:ext>
            </a:extLst>
          </p:cNvPr>
          <p:cNvSpPr>
            <a:spLocks noGrp="1"/>
          </p:cNvSpPr>
          <p:nvPr>
            <p:ph type="sldNum" sz="quarter" idx="5"/>
          </p:nvPr>
        </p:nvSpPr>
        <p:spPr/>
        <p:txBody>
          <a:bodyPr/>
          <a:lstStyle/>
          <a:p>
            <a:fld id="{058CA20E-CCEB-488C-9A09-74592BB252E7}" type="slidenum">
              <a:rPr lang="he-IL" smtClean="0"/>
              <a:t>24</a:t>
            </a:fld>
            <a:endParaRPr lang="he-IL"/>
          </a:p>
        </p:txBody>
      </p:sp>
    </p:spTree>
    <p:extLst>
      <p:ext uri="{BB962C8B-B14F-4D97-AF65-F5344CB8AC3E}">
        <p14:creationId xmlns:p14="http://schemas.microsoft.com/office/powerpoint/2010/main" val="531171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BBD9-5F3C-47AA-5A83-ED801367A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3E874-F0C1-5186-B80D-B39AC1214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1DEB2-B089-4839-E952-AAA15C20340E}"/>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C9D53216-4E04-71DB-F4FD-BE11E406F018}"/>
              </a:ext>
            </a:extLst>
          </p:cNvPr>
          <p:cNvSpPr>
            <a:spLocks noGrp="1"/>
          </p:cNvSpPr>
          <p:nvPr>
            <p:ph type="sldNum" sz="quarter" idx="5"/>
          </p:nvPr>
        </p:nvSpPr>
        <p:spPr/>
        <p:txBody>
          <a:bodyPr/>
          <a:lstStyle/>
          <a:p>
            <a:fld id="{058CA20E-CCEB-488C-9A09-74592BB252E7}" type="slidenum">
              <a:rPr lang="he-IL" smtClean="0"/>
              <a:t>25</a:t>
            </a:fld>
            <a:endParaRPr lang="he-IL"/>
          </a:p>
        </p:txBody>
      </p:sp>
    </p:spTree>
    <p:extLst>
      <p:ext uri="{BB962C8B-B14F-4D97-AF65-F5344CB8AC3E}">
        <p14:creationId xmlns:p14="http://schemas.microsoft.com/office/powerpoint/2010/main" val="2696967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9ACA8-7729-A405-2BB6-618E1F275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63BD2-29EE-B869-2409-C90670150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A82A8-2B7F-8F3C-931D-EFFE1751655F}"/>
              </a:ext>
            </a:extLst>
          </p:cNvPr>
          <p:cNvSpPr>
            <a:spLocks noGrp="1"/>
          </p:cNvSpPr>
          <p:nvPr>
            <p:ph type="body" idx="1"/>
          </p:nvPr>
        </p:nvSpPr>
        <p:spPr/>
        <p:txBody>
          <a:bodyPr/>
          <a:lstStyle/>
          <a:p>
            <a:pPr algn="r" rtl="1"/>
            <a:r>
              <a:rPr lang="he-IL" dirty="0"/>
              <a:t>פתרונות של רפואה מרחוק נעים על פני רצף רחב – מחוויות רפואיות דיגיטליות מלאות מהבית, ועד שירותים שבהם המטופל יוצא מהבית אך מקבל טיפול קרוב יותר או מהיר יותר בעזרת טכנולוגיה. </a:t>
            </a:r>
          </a:p>
          <a:p>
            <a:pPr algn="r" rtl="1"/>
            <a:r>
              <a:rPr lang="he-IL" dirty="0"/>
              <a:t>לא קיים פתרון אחד שמספק מענה שלם לכל הצרכים שעלו –התמודדות עם מקרי חירום, שיפור הנגישות, מניעת הדבקה של צוותים רפואיים או מחסור במומחים בפריפריה – אך כל אחד מהפתרונות מציע יתרונות ייחודיים ועונה לפחות על חלק מהאתגרים הללו. </a:t>
            </a:r>
          </a:p>
          <a:p>
            <a:pPr algn="r" rtl="1"/>
            <a:r>
              <a:rPr lang="he-IL" dirty="0"/>
              <a:t>יחד, מגוון האפשרויות יוצר מארג של פתרונות משלימים שמשפרים משמעותית את מערכת הבריאות בעידן המודרני.</a:t>
            </a:r>
          </a:p>
        </p:txBody>
      </p:sp>
      <p:sp>
        <p:nvSpPr>
          <p:cNvPr id="4" name="Slide Number Placeholder 3">
            <a:extLst>
              <a:ext uri="{FF2B5EF4-FFF2-40B4-BE49-F238E27FC236}">
                <a16:creationId xmlns:a16="http://schemas.microsoft.com/office/drawing/2014/main" id="{B1064365-F852-F12F-5FBC-7B598EC8F7D8}"/>
              </a:ext>
            </a:extLst>
          </p:cNvPr>
          <p:cNvSpPr>
            <a:spLocks noGrp="1"/>
          </p:cNvSpPr>
          <p:nvPr>
            <p:ph type="sldNum" sz="quarter" idx="5"/>
          </p:nvPr>
        </p:nvSpPr>
        <p:spPr/>
        <p:txBody>
          <a:bodyPr/>
          <a:lstStyle/>
          <a:p>
            <a:fld id="{058CA20E-CCEB-488C-9A09-74592BB252E7}" type="slidenum">
              <a:rPr lang="he-IL" smtClean="0"/>
              <a:t>26</a:t>
            </a:fld>
            <a:endParaRPr lang="he-IL"/>
          </a:p>
        </p:txBody>
      </p:sp>
    </p:spTree>
    <p:extLst>
      <p:ext uri="{BB962C8B-B14F-4D97-AF65-F5344CB8AC3E}">
        <p14:creationId xmlns:p14="http://schemas.microsoft.com/office/powerpoint/2010/main" val="3019535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A7A93-3E2C-CB11-EED7-ECF5122DC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0CC19-425B-2C17-1CE0-386CDF4DC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A6DE3-D703-C757-99DF-75528CEE6AE2}"/>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בואו נכיר דוגמאות ספציפיות למערכות שכאלה.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אם נדבר על מחלת הסכרת, </a:t>
            </a:r>
            <a:r>
              <a:rPr lang="he-IL" sz="1200" dirty="0">
                <a:latin typeface="Calibri" panose="020F0502020204030204" pitchFamily="34" charset="0"/>
                <a:cs typeface="Calibri" panose="020F0502020204030204" pitchFamily="34" charset="0"/>
              </a:rPr>
              <a:t>כיום יש רק רופא מומחה אחד לכל 6,000 חולי סוכרת בארה"ב. פירושו של דבר </a:t>
            </a:r>
            <a:r>
              <a:rPr lang="he-IL" sz="1200" dirty="0">
                <a:solidFill>
                  <a:srgbClr val="D71563"/>
                </a:solidFill>
                <a:latin typeface="Calibri" panose="020F0502020204030204" pitchFamily="34" charset="0"/>
                <a:cs typeface="Calibri" panose="020F0502020204030204" pitchFamily="34" charset="0"/>
              </a:rPr>
              <a:t>המתנה של כ-9 חודשים לתור</a:t>
            </a:r>
            <a:r>
              <a:rPr lang="he-IL" sz="1200" dirty="0">
                <a:latin typeface="Calibri" panose="020F0502020204030204" pitchFamily="34" charset="0"/>
                <a:cs typeface="Calibri" panose="020F0502020204030204" pitchFamily="34" charset="0"/>
              </a:rPr>
              <a:t>. כך שמרבית החולים אינם מקבלים טיפול ברמה גבוהה.</a:t>
            </a:r>
          </a:p>
          <a:p>
            <a:pPr algn="r" rtl="1"/>
            <a:endParaRPr lang="he-IL" dirty="0"/>
          </a:p>
        </p:txBody>
      </p:sp>
      <p:sp>
        <p:nvSpPr>
          <p:cNvPr id="4" name="Slide Number Placeholder 3">
            <a:extLst>
              <a:ext uri="{FF2B5EF4-FFF2-40B4-BE49-F238E27FC236}">
                <a16:creationId xmlns:a16="http://schemas.microsoft.com/office/drawing/2014/main" id="{BD2A0399-64C8-2787-F0F9-55B15D5E48E2}"/>
              </a:ext>
            </a:extLst>
          </p:cNvPr>
          <p:cNvSpPr>
            <a:spLocks noGrp="1"/>
          </p:cNvSpPr>
          <p:nvPr>
            <p:ph type="sldNum" sz="quarter" idx="5"/>
          </p:nvPr>
        </p:nvSpPr>
        <p:spPr/>
        <p:txBody>
          <a:bodyPr/>
          <a:lstStyle/>
          <a:p>
            <a:fld id="{058CA20E-CCEB-488C-9A09-74592BB252E7}" type="slidenum">
              <a:rPr lang="he-IL" smtClean="0"/>
              <a:t>27</a:t>
            </a:fld>
            <a:endParaRPr lang="he-IL"/>
          </a:p>
        </p:txBody>
      </p:sp>
    </p:spTree>
    <p:extLst>
      <p:ext uri="{BB962C8B-B14F-4D97-AF65-F5344CB8AC3E}">
        <p14:creationId xmlns:p14="http://schemas.microsoft.com/office/powerpoint/2010/main" val="1479604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FCD7-799F-2892-72AA-E9C5A5AF2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AD93A-17D1-91AF-EBC1-2B8C82452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EEC6F-F76E-CFC5-46B1-BEF87AFB3DA0}"/>
              </a:ext>
            </a:extLst>
          </p:cNvPr>
          <p:cNvSpPr>
            <a:spLocks noGrp="1"/>
          </p:cNvSpPr>
          <p:nvPr>
            <p:ph type="body" idx="1"/>
          </p:nvPr>
        </p:nvSpPr>
        <p:spPr/>
        <p:txBody>
          <a:bodyPr/>
          <a:lstStyle/>
          <a:p>
            <a:pPr marL="0" indent="0" algn="r" rtl="1">
              <a:buFont typeface="Arial" panose="020B0604020202020204" pitchFamily="34" charset="0"/>
              <a:buNone/>
            </a:pPr>
            <a:r>
              <a:rPr lang="he-IL" sz="1200" dirty="0">
                <a:latin typeface="Calibri" panose="020F0502020204030204" pitchFamily="34" charset="0"/>
                <a:cs typeface="Calibri" panose="020F0502020204030204" pitchFamily="34" charset="0"/>
              </a:rPr>
              <a:t>החברה </a:t>
            </a:r>
            <a:r>
              <a:rPr lang="en-US" sz="1800" b="0" i="0" u="none" strike="noStrike" dirty="0" err="1">
                <a:solidFill>
                  <a:srgbClr val="545454"/>
                </a:solidFill>
                <a:effectLst/>
                <a:latin typeface="Calibri" panose="020F0502020204030204" pitchFamily="34" charset="0"/>
              </a:rPr>
              <a:t>DreaMed</a:t>
            </a:r>
            <a:r>
              <a:rPr lang="he-IL" sz="1200" dirty="0">
                <a:latin typeface="Calibri" panose="020F0502020204030204" pitchFamily="34" charset="0"/>
                <a:cs typeface="Calibri" panose="020F0502020204030204" pitchFamily="34" charset="0"/>
              </a:rPr>
              <a:t> פיתחה פתרונות שמאפשרים לכלל אנשי הרפואה, לא רק למומחים, להעניק טיפול מתקדם לסוכרת, ובכך לגשר על המחסור במומחים בתחום.</a:t>
            </a:r>
          </a:p>
          <a:p>
            <a:pPr algn="r" rtl="1"/>
            <a:endParaRPr lang="he-IL" dirty="0"/>
          </a:p>
        </p:txBody>
      </p:sp>
      <p:sp>
        <p:nvSpPr>
          <p:cNvPr id="4" name="Slide Number Placeholder 3">
            <a:extLst>
              <a:ext uri="{FF2B5EF4-FFF2-40B4-BE49-F238E27FC236}">
                <a16:creationId xmlns:a16="http://schemas.microsoft.com/office/drawing/2014/main" id="{EC63DF4D-0BE0-E7A4-15CB-B931F0FEDAAE}"/>
              </a:ext>
            </a:extLst>
          </p:cNvPr>
          <p:cNvSpPr>
            <a:spLocks noGrp="1"/>
          </p:cNvSpPr>
          <p:nvPr>
            <p:ph type="sldNum" sz="quarter" idx="5"/>
          </p:nvPr>
        </p:nvSpPr>
        <p:spPr/>
        <p:txBody>
          <a:bodyPr/>
          <a:lstStyle/>
          <a:p>
            <a:fld id="{058CA20E-CCEB-488C-9A09-74592BB252E7}" type="slidenum">
              <a:rPr lang="he-IL" smtClean="0"/>
              <a:t>28</a:t>
            </a:fld>
            <a:endParaRPr lang="he-IL"/>
          </a:p>
        </p:txBody>
      </p:sp>
    </p:spTree>
    <p:extLst>
      <p:ext uri="{BB962C8B-B14F-4D97-AF65-F5344CB8AC3E}">
        <p14:creationId xmlns:p14="http://schemas.microsoft.com/office/powerpoint/2010/main" val="4248115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9F1CA-0928-6378-024A-09073FB53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6EEC1-FE4D-FDFF-A873-4F533BA9B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1B212-14FC-04A6-5656-01169D50E9CE}"/>
              </a:ext>
            </a:extLst>
          </p:cNvPr>
          <p:cNvSpPr>
            <a:spLocks noGrp="1"/>
          </p:cNvSpPr>
          <p:nvPr>
            <p:ph type="body" idx="1"/>
          </p:nvPr>
        </p:nvSpPr>
        <p:spPr/>
        <p:txBody>
          <a:bodyPr/>
          <a:lstStyle/>
          <a:p>
            <a:pPr marL="342900" indent="-34290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שאלו את התלמידים:</a:t>
            </a:r>
          </a:p>
          <a:p>
            <a:pPr algn="r" rtl="1"/>
            <a:r>
              <a:rPr lang="he-IL" dirty="0"/>
              <a:t>על איזה מהמקרים שדיברנו זה עונה?</a:t>
            </a:r>
          </a:p>
          <a:p>
            <a:pPr algn="r" rtl="1"/>
            <a:r>
              <a:rPr lang="he-IL" dirty="0"/>
              <a:t>מה יכולות להיות המגבלות של זה?</a:t>
            </a:r>
          </a:p>
          <a:p>
            <a:pPr marL="342900" indent="-342900" algn="r" rtl="1">
              <a:buFont typeface="Arial" panose="020B0604020202020204" pitchFamily="34" charset="0"/>
              <a:buChar char="•"/>
            </a:pPr>
            <a:endParaRPr lang="he-IL" dirty="0"/>
          </a:p>
        </p:txBody>
      </p:sp>
      <p:sp>
        <p:nvSpPr>
          <p:cNvPr id="4" name="Slide Number Placeholder 3">
            <a:extLst>
              <a:ext uri="{FF2B5EF4-FFF2-40B4-BE49-F238E27FC236}">
                <a16:creationId xmlns:a16="http://schemas.microsoft.com/office/drawing/2014/main" id="{A463E44B-D4E1-F3CC-8D9C-25B639BED8BB}"/>
              </a:ext>
            </a:extLst>
          </p:cNvPr>
          <p:cNvSpPr>
            <a:spLocks noGrp="1"/>
          </p:cNvSpPr>
          <p:nvPr>
            <p:ph type="sldNum" sz="quarter" idx="5"/>
          </p:nvPr>
        </p:nvSpPr>
        <p:spPr/>
        <p:txBody>
          <a:bodyPr/>
          <a:lstStyle/>
          <a:p>
            <a:fld id="{058CA20E-CCEB-488C-9A09-74592BB252E7}" type="slidenum">
              <a:rPr lang="he-IL" smtClean="0"/>
              <a:t>29</a:t>
            </a:fld>
            <a:endParaRPr lang="he-IL"/>
          </a:p>
        </p:txBody>
      </p:sp>
    </p:spTree>
    <p:extLst>
      <p:ext uri="{BB962C8B-B14F-4D97-AF65-F5344CB8AC3E}">
        <p14:creationId xmlns:p14="http://schemas.microsoft.com/office/powerpoint/2010/main" val="179910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dirty="0">
                <a:solidFill>
                  <a:srgbClr val="000000"/>
                </a:solidFill>
                <a:effectLst/>
                <a:latin typeface="Calibri" panose="020F0502020204030204" pitchFamily="34" charset="0"/>
              </a:rPr>
              <a:t>האם כל דבר ברפואה אפשר לעשות מרחוק? מה אי אפשר לעשות מרחוק? מה יהיה לדעתכם יותר מאתגר לעשות מרחוק? </a:t>
            </a:r>
          </a:p>
          <a:p>
            <a:pPr algn="r" rtl="1"/>
            <a:endParaRPr lang="he-IL" sz="1200" b="0" i="0" u="none" strike="noStrike" dirty="0">
              <a:solidFill>
                <a:srgbClr val="000000"/>
              </a:solidFill>
              <a:effectLst/>
              <a:latin typeface="Calibri" panose="020F0502020204030204" pitchFamily="34" charset="0"/>
            </a:endParaRPr>
          </a:p>
          <a:p>
            <a:pPr algn="r" rtl="1"/>
            <a:r>
              <a:rPr lang="he-IL" sz="1200" b="0" i="0" u="none" strike="noStrike" dirty="0">
                <a:solidFill>
                  <a:srgbClr val="000000"/>
                </a:solidFill>
                <a:effectLst/>
                <a:latin typeface="Calibri" panose="020F0502020204030204" pitchFamily="34" charset="0"/>
              </a:rPr>
              <a:t>לדבר בדיון על דברים שחשוב בהם שתהיה נוכחות פיזית, </a:t>
            </a:r>
            <a:r>
              <a:rPr lang="he-IL" sz="1200" b="0" i="0" u="none" strike="noStrike" dirty="0" err="1">
                <a:solidFill>
                  <a:srgbClr val="000000"/>
                </a:solidFill>
                <a:effectLst/>
                <a:latin typeface="Calibri" panose="020F0502020204030204" pitchFamily="34" charset="0"/>
              </a:rPr>
              <a:t>אינטרקציה</a:t>
            </a:r>
            <a:r>
              <a:rPr lang="he-IL" sz="1200" b="0" i="0" u="none" strike="noStrike" dirty="0">
                <a:solidFill>
                  <a:srgbClr val="000000"/>
                </a:solidFill>
                <a:effectLst/>
                <a:latin typeface="Calibri" panose="020F0502020204030204" pitchFamily="34" charset="0"/>
              </a:rPr>
              <a:t> אנושית בזמן אמת</a:t>
            </a:r>
          </a:p>
          <a:p>
            <a:pPr algn="r" rtl="1"/>
            <a:endParaRPr lang="he-IL" sz="1200" b="0" i="0" u="none" strike="noStrike" dirty="0">
              <a:solidFill>
                <a:srgbClr val="000000"/>
              </a:solidFill>
              <a:effectLst/>
              <a:latin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rPr>
              <a:t>מכאן לכוון את הדיון לנושא של ניתוח מרחוק.</a:t>
            </a:r>
          </a:p>
          <a:p>
            <a:pPr algn="r" rtl="1"/>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30</a:t>
            </a:fld>
            <a:endParaRPr lang="he-IL"/>
          </a:p>
        </p:txBody>
      </p:sp>
    </p:spTree>
    <p:extLst>
      <p:ext uri="{BB962C8B-B14F-4D97-AF65-F5344CB8AC3E}">
        <p14:creationId xmlns:p14="http://schemas.microsoft.com/office/powerpoint/2010/main" val="1006133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i="0" u="sng" strike="noStrike" dirty="0">
                <a:solidFill>
                  <a:srgbClr val="1155CC"/>
                </a:solidFill>
                <a:effectLst/>
                <a:latin typeface="Calibri" panose="020F0502020204030204" pitchFamily="34" charset="0"/>
                <a:hlinkClick r:id="rId3"/>
              </a:rPr>
              <a:t>https://www.youtube.com/watch?v=g1Isoh3-S-4</a:t>
            </a:r>
            <a:endParaRPr lang="he-IL" sz="1200" b="0" i="0" u="sng" strike="noStrike" dirty="0">
              <a:solidFill>
                <a:srgbClr val="1155CC"/>
              </a:solidFill>
              <a:effectLst/>
              <a:latin typeface="Calibri" panose="020F0502020204030204" pitchFamily="34" charset="0"/>
            </a:endParaRPr>
          </a:p>
          <a:p>
            <a:pPr algn="r" rtl="1"/>
            <a:endParaRPr lang="he-IL" sz="1200" b="0" i="0" u="sng" strike="noStrike" dirty="0">
              <a:solidFill>
                <a:srgbClr val="1155CC"/>
              </a:solidFill>
              <a:effectLst/>
              <a:latin typeface="Calibri" panose="020F0502020204030204" pitchFamily="34" charset="0"/>
            </a:endParaRPr>
          </a:p>
          <a:p>
            <a:pPr algn="r" rtl="1"/>
            <a:r>
              <a:rPr lang="he-IL" sz="1200" b="0" i="0" u="none" strike="noStrike" dirty="0">
                <a:solidFill>
                  <a:srgbClr val="000000"/>
                </a:solidFill>
                <a:effectLst/>
                <a:latin typeface="Calibri" panose="020F0502020204030204" pitchFamily="34" charset="0"/>
              </a:rPr>
              <a:t>(סרטון באנגלית יש להדליק כתוביות בעברית)</a:t>
            </a:r>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33</a:t>
            </a:fld>
            <a:endParaRPr lang="he-IL"/>
          </a:p>
        </p:txBody>
      </p:sp>
    </p:spTree>
    <p:extLst>
      <p:ext uri="{BB962C8B-B14F-4D97-AF65-F5344CB8AC3E}">
        <p14:creationId xmlns:p14="http://schemas.microsoft.com/office/powerpoint/2010/main" val="2350988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51296-D14D-7AA8-3B38-750B680DB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8E7A9-A245-4745-46EB-F5AE29E68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6AE01-0C3D-F0A6-D881-BC3A1E1D1596}"/>
              </a:ext>
            </a:extLst>
          </p:cNvPr>
          <p:cNvSpPr>
            <a:spLocks noGrp="1"/>
          </p:cNvSpPr>
          <p:nvPr>
            <p:ph type="body" idx="1"/>
          </p:nvPr>
        </p:nvSpPr>
        <p:spPr/>
        <p:txBody>
          <a:bodyPr/>
          <a:lstStyle/>
          <a:p>
            <a:pPr algn="r" rtl="1"/>
            <a:endParaRPr lang="he-IL" dirty="0"/>
          </a:p>
        </p:txBody>
      </p:sp>
      <p:sp>
        <p:nvSpPr>
          <p:cNvPr id="4" name="Slide Number Placeholder 3">
            <a:extLst>
              <a:ext uri="{FF2B5EF4-FFF2-40B4-BE49-F238E27FC236}">
                <a16:creationId xmlns:a16="http://schemas.microsoft.com/office/drawing/2014/main" id="{3BBD02CB-9AC3-744F-D793-B074B1D5F32B}"/>
              </a:ext>
            </a:extLst>
          </p:cNvPr>
          <p:cNvSpPr>
            <a:spLocks noGrp="1"/>
          </p:cNvSpPr>
          <p:nvPr>
            <p:ph type="sldNum" sz="quarter" idx="5"/>
          </p:nvPr>
        </p:nvSpPr>
        <p:spPr/>
        <p:txBody>
          <a:bodyPr/>
          <a:lstStyle/>
          <a:p>
            <a:fld id="{058CA20E-CCEB-488C-9A09-74592BB252E7}" type="slidenum">
              <a:rPr lang="he-IL" smtClean="0"/>
              <a:t>34</a:t>
            </a:fld>
            <a:endParaRPr lang="he-IL"/>
          </a:p>
        </p:txBody>
      </p:sp>
    </p:spTree>
    <p:extLst>
      <p:ext uri="{BB962C8B-B14F-4D97-AF65-F5344CB8AC3E}">
        <p14:creationId xmlns:p14="http://schemas.microsoft.com/office/powerpoint/2010/main" val="209204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E6EE-5EE5-256E-A3BA-9A77F65F6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4A42F-4D78-BDA3-B39C-2DDA05468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15EE7-F68C-4D1E-297D-1797C904E48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בסביבות השעה 02:00 בלילה, החל </a:t>
            </a:r>
            <a:r>
              <a:rPr lang="he-IL" sz="1200" dirty="0" err="1"/>
              <a:t>רוגוזוב</a:t>
            </a:r>
            <a:r>
              <a:rPr lang="he-IL" sz="1200" dirty="0"/>
              <a:t> לבצע את הניתוח המסוכן. הוא הכין את עצמו ככל האפשר: הרדים את אזור הבטן עם </a:t>
            </a:r>
            <a:br>
              <a:rPr lang="en-US" sz="1200" dirty="0"/>
            </a:br>
            <a:r>
              <a:rPr lang="he-IL" sz="1200" dirty="0" err="1"/>
              <a:t>נובוקאין</a:t>
            </a:r>
            <a:r>
              <a:rPr lang="he-IL" sz="1200" dirty="0"/>
              <a:t> (חומר אלחוש), חיטא את כלי הניתוח, והעמיד שני עוזרים—</a:t>
            </a:r>
            <a:br>
              <a:rPr lang="en-US" sz="1200" dirty="0"/>
            </a:br>
            <a:r>
              <a:rPr lang="he-IL" sz="1200" dirty="0"/>
              <a:t>נהג ומטאורולוג. הם לא היו רופאים, אבל תפקידם היה למסור לו את הכלים ולהחזיק מראה, כדי שיוכל לראות את האזור שאותו הוא מנתח.</a:t>
            </a:r>
          </a:p>
          <a:p>
            <a:pPr algn="r" rtl="1"/>
            <a:endParaRPr lang="he-IL" dirty="0"/>
          </a:p>
        </p:txBody>
      </p:sp>
      <p:sp>
        <p:nvSpPr>
          <p:cNvPr id="4" name="Slide Number Placeholder 3">
            <a:extLst>
              <a:ext uri="{FF2B5EF4-FFF2-40B4-BE49-F238E27FC236}">
                <a16:creationId xmlns:a16="http://schemas.microsoft.com/office/drawing/2014/main" id="{C255778C-6E1E-D81D-9B1A-B9B8D61E4E96}"/>
              </a:ext>
            </a:extLst>
          </p:cNvPr>
          <p:cNvSpPr>
            <a:spLocks noGrp="1"/>
          </p:cNvSpPr>
          <p:nvPr>
            <p:ph type="sldNum" sz="quarter" idx="5"/>
          </p:nvPr>
        </p:nvSpPr>
        <p:spPr/>
        <p:txBody>
          <a:bodyPr/>
          <a:lstStyle/>
          <a:p>
            <a:fld id="{058CA20E-CCEB-488C-9A09-74592BB252E7}" type="slidenum">
              <a:rPr lang="he-IL" smtClean="0"/>
              <a:t>4</a:t>
            </a:fld>
            <a:endParaRPr lang="he-IL"/>
          </a:p>
        </p:txBody>
      </p:sp>
    </p:spTree>
    <p:extLst>
      <p:ext uri="{BB962C8B-B14F-4D97-AF65-F5344CB8AC3E}">
        <p14:creationId xmlns:p14="http://schemas.microsoft.com/office/powerpoint/2010/main" val="1448347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4109-26B7-6378-0671-86527755E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179B-5C16-136E-FC5B-5CE660A64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AE3D-B338-E55E-8F34-DA0771AA5FDC}"/>
              </a:ext>
            </a:extLst>
          </p:cNvPr>
          <p:cNvSpPr>
            <a:spLocks noGrp="1"/>
          </p:cNvSpPr>
          <p:nvPr>
            <p:ph type="body" idx="1"/>
          </p:nvPr>
        </p:nvSpPr>
        <p:spPr/>
        <p:txBody>
          <a:bodyPr/>
          <a:lstStyle/>
          <a:p>
            <a:pPr algn="r" rtl="1"/>
            <a:endParaRPr lang="he-IL" dirty="0"/>
          </a:p>
        </p:txBody>
      </p:sp>
      <p:sp>
        <p:nvSpPr>
          <p:cNvPr id="4" name="Slide Number Placeholder 3">
            <a:extLst>
              <a:ext uri="{FF2B5EF4-FFF2-40B4-BE49-F238E27FC236}">
                <a16:creationId xmlns:a16="http://schemas.microsoft.com/office/drawing/2014/main" id="{C15CF4E0-BAE1-FF87-534D-032A958EA4C9}"/>
              </a:ext>
            </a:extLst>
          </p:cNvPr>
          <p:cNvSpPr>
            <a:spLocks noGrp="1"/>
          </p:cNvSpPr>
          <p:nvPr>
            <p:ph type="sldNum" sz="quarter" idx="5"/>
          </p:nvPr>
        </p:nvSpPr>
        <p:spPr/>
        <p:txBody>
          <a:bodyPr/>
          <a:lstStyle/>
          <a:p>
            <a:fld id="{058CA20E-CCEB-488C-9A09-74592BB252E7}" type="slidenum">
              <a:rPr lang="he-IL" smtClean="0"/>
              <a:t>35</a:t>
            </a:fld>
            <a:endParaRPr lang="he-IL"/>
          </a:p>
        </p:txBody>
      </p:sp>
    </p:spTree>
    <p:extLst>
      <p:ext uri="{BB962C8B-B14F-4D97-AF65-F5344CB8AC3E}">
        <p14:creationId xmlns:p14="http://schemas.microsoft.com/office/powerpoint/2010/main" val="3968610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13144-5624-FBDA-39D0-EACBB1509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6CAF0-25D4-F6A1-6149-DF1E33502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15236-0BF8-1B2B-4334-7FCD165A9BA1}"/>
              </a:ext>
            </a:extLst>
          </p:cNvPr>
          <p:cNvSpPr>
            <a:spLocks noGrp="1"/>
          </p:cNvSpPr>
          <p:nvPr>
            <p:ph type="body" idx="1"/>
          </p:nvPr>
        </p:nvSpPr>
        <p:spPr/>
        <p:txBody>
          <a:bodyPr/>
          <a:lstStyle/>
          <a:p>
            <a:pPr algn="r" rtl="1"/>
            <a:r>
              <a:rPr lang="he-IL" sz="1800" b="0" i="0" u="none" strike="noStrike" dirty="0">
                <a:solidFill>
                  <a:srgbClr val="545454"/>
                </a:solidFill>
                <a:effectLst/>
                <a:latin typeface="Calibri" panose="020F0502020204030204" pitchFamily="34" charset="0"/>
              </a:rPr>
              <a:t>ניתוחים אלה בעצם נערכים כשהמכשירים מוחזקים לא ישירות על ידי הרופא המנתח, אלא בקצה </a:t>
            </a:r>
            <a:r>
              <a:rPr lang="he-IL" sz="1800" b="0" i="0" u="none" strike="noStrike" dirty="0" err="1">
                <a:solidFill>
                  <a:srgbClr val="545454"/>
                </a:solidFill>
                <a:effectLst/>
                <a:latin typeface="Calibri" panose="020F0502020204030204" pitchFamily="34" charset="0"/>
              </a:rPr>
              <a:t>קנולות</a:t>
            </a:r>
            <a:r>
              <a:rPr lang="he-IL" sz="1800" b="0" i="0" u="none" strike="noStrike" dirty="0">
                <a:solidFill>
                  <a:srgbClr val="545454"/>
                </a:solidFill>
                <a:effectLst/>
                <a:latin typeface="Calibri" panose="020F0502020204030204" pitchFamily="34" charset="0"/>
              </a:rPr>
              <a:t> (מעין "צינורות" שדרכם עוברים המכשירים) שהמנתח מזיז, והמנתח רואה מה קורה בתוך החולה בעזרת מצלמה. הרופא לא נוגע בחולה בעצמו, ומשתמש במצלמה כדי לדעת מה קורה. </a:t>
            </a:r>
          </a:p>
          <a:p>
            <a:pPr algn="r" rtl="1"/>
            <a:r>
              <a:rPr lang="he-IL" sz="1800" b="1" i="0" u="none" strike="noStrike" dirty="0">
                <a:solidFill>
                  <a:srgbClr val="545454"/>
                </a:solidFill>
                <a:effectLst/>
                <a:latin typeface="Calibri" panose="020F0502020204030204" pitchFamily="34" charset="0"/>
              </a:rPr>
              <a:t>נשים לב שזה צעד קטנטן לכיוון ניתוח מרחוק.</a:t>
            </a:r>
            <a:endParaRPr lang="he-IL" b="1" dirty="0"/>
          </a:p>
        </p:txBody>
      </p:sp>
      <p:sp>
        <p:nvSpPr>
          <p:cNvPr id="4" name="Slide Number Placeholder 3">
            <a:extLst>
              <a:ext uri="{FF2B5EF4-FFF2-40B4-BE49-F238E27FC236}">
                <a16:creationId xmlns:a16="http://schemas.microsoft.com/office/drawing/2014/main" id="{B0889BB9-3096-795F-4BC5-FC8258AE473D}"/>
              </a:ext>
            </a:extLst>
          </p:cNvPr>
          <p:cNvSpPr>
            <a:spLocks noGrp="1"/>
          </p:cNvSpPr>
          <p:nvPr>
            <p:ph type="sldNum" sz="quarter" idx="5"/>
          </p:nvPr>
        </p:nvSpPr>
        <p:spPr/>
        <p:txBody>
          <a:bodyPr/>
          <a:lstStyle/>
          <a:p>
            <a:fld id="{058CA20E-CCEB-488C-9A09-74592BB252E7}" type="slidenum">
              <a:rPr lang="he-IL" smtClean="0"/>
              <a:t>36</a:t>
            </a:fld>
            <a:endParaRPr lang="he-IL"/>
          </a:p>
        </p:txBody>
      </p:sp>
    </p:spTree>
    <p:extLst>
      <p:ext uri="{BB962C8B-B14F-4D97-AF65-F5344CB8AC3E}">
        <p14:creationId xmlns:p14="http://schemas.microsoft.com/office/powerpoint/2010/main" val="3854570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68CB9-4439-C338-9B25-86B39331C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95864-16B4-EC2A-44E8-691C669D1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A581B-773B-563C-2A7F-EAF9160F12CF}"/>
              </a:ext>
            </a:extLst>
          </p:cNvPr>
          <p:cNvSpPr>
            <a:spLocks noGrp="1"/>
          </p:cNvSpPr>
          <p:nvPr>
            <p:ph type="body" idx="1"/>
          </p:nvPr>
        </p:nvSpPr>
        <p:spPr/>
        <p:txBody>
          <a:bodyPr/>
          <a:lstStyle/>
          <a:p>
            <a:pPr algn="r" rtl="1">
              <a:buNone/>
            </a:pPr>
            <a:r>
              <a:rPr lang="he-IL" sz="1800" b="1" i="0" u="none" strike="noStrike" dirty="0">
                <a:solidFill>
                  <a:srgbClr val="545454"/>
                </a:solidFill>
                <a:effectLst/>
                <a:latin typeface="Calibri" panose="020F0502020204030204" pitchFamily="34" charset="0"/>
              </a:rPr>
              <a:t>חידוד למורים</a:t>
            </a:r>
            <a:r>
              <a:rPr lang="he-IL" sz="1800" b="0" i="0" u="none" strike="noStrike" dirty="0">
                <a:solidFill>
                  <a:srgbClr val="545454"/>
                </a:solidFill>
                <a:effectLst/>
                <a:latin typeface="Calibri" panose="020F0502020204030204" pitchFamily="34" charset="0"/>
              </a:rPr>
              <a:t>: אין עדיין ניתוח מרחוק (מחוץ לחדר), אבל יש ניתוח עם מומחה מרחוק שרואה את מהלך הניתוח, יכול לדבר עם המנתח הצוות. ואף לסמן על המסך.</a:t>
            </a:r>
            <a:endParaRPr lang="he-IL" b="0" dirty="0">
              <a:effectLst/>
            </a:endParaRPr>
          </a:p>
          <a:p>
            <a:pPr algn="r" rtl="1">
              <a:buNone/>
            </a:pPr>
            <a:r>
              <a:rPr lang="he-IL" sz="1800" b="0" i="0" u="none" strike="noStrike" dirty="0">
                <a:solidFill>
                  <a:srgbClr val="545454"/>
                </a:solidFill>
                <a:effectLst/>
                <a:latin typeface="Calibri" panose="020F0502020204030204" pitchFamily="34" charset="0"/>
              </a:rPr>
              <a:t>זה בעצם הצעד הבא. אם הרופא לא חייב לבצע את הניתוח בעצמו ישירות, למה שהוא לא יהיה בחדר אחר? בעיר אחרת? מדינה אחרת?</a:t>
            </a:r>
            <a:endParaRPr lang="he-IL" b="0" dirty="0">
              <a:effectLst/>
            </a:endParaRPr>
          </a:p>
          <a:p>
            <a:pPr>
              <a:buNone/>
            </a:pPr>
            <a:br>
              <a:rPr lang="he-IL" dirty="0"/>
            </a:br>
            <a:endParaRPr lang="he-IL" dirty="0"/>
          </a:p>
        </p:txBody>
      </p:sp>
      <p:sp>
        <p:nvSpPr>
          <p:cNvPr id="4" name="Slide Number Placeholder 3">
            <a:extLst>
              <a:ext uri="{FF2B5EF4-FFF2-40B4-BE49-F238E27FC236}">
                <a16:creationId xmlns:a16="http://schemas.microsoft.com/office/drawing/2014/main" id="{D4442041-A205-DF2B-680C-F108D307F997}"/>
              </a:ext>
            </a:extLst>
          </p:cNvPr>
          <p:cNvSpPr>
            <a:spLocks noGrp="1"/>
          </p:cNvSpPr>
          <p:nvPr>
            <p:ph type="sldNum" sz="quarter" idx="5"/>
          </p:nvPr>
        </p:nvSpPr>
        <p:spPr/>
        <p:txBody>
          <a:bodyPr/>
          <a:lstStyle/>
          <a:p>
            <a:fld id="{058CA20E-CCEB-488C-9A09-74592BB252E7}" type="slidenum">
              <a:rPr lang="he-IL" smtClean="0"/>
              <a:t>37</a:t>
            </a:fld>
            <a:endParaRPr lang="he-IL"/>
          </a:p>
        </p:txBody>
      </p:sp>
    </p:spTree>
    <p:extLst>
      <p:ext uri="{BB962C8B-B14F-4D97-AF65-F5344CB8AC3E}">
        <p14:creationId xmlns:p14="http://schemas.microsoft.com/office/powerpoint/2010/main" val="1161354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38</a:t>
            </a:fld>
            <a:endParaRPr lang="he-IL"/>
          </a:p>
        </p:txBody>
      </p:sp>
    </p:spTree>
    <p:extLst>
      <p:ext uri="{BB962C8B-B14F-4D97-AF65-F5344CB8AC3E}">
        <p14:creationId xmlns:p14="http://schemas.microsoft.com/office/powerpoint/2010/main" val="417478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82F52-81F7-1E48-02F5-1B37353EB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098F4-CEF7-C6E6-9A8D-F9D5FF3CA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4C328-494E-FDCB-B486-EE1B81EE246F}"/>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905CAEE5-E094-FEAC-F643-035F70843FDD}"/>
              </a:ext>
            </a:extLst>
          </p:cNvPr>
          <p:cNvSpPr>
            <a:spLocks noGrp="1"/>
          </p:cNvSpPr>
          <p:nvPr>
            <p:ph type="sldNum" sz="quarter" idx="5"/>
          </p:nvPr>
        </p:nvSpPr>
        <p:spPr/>
        <p:txBody>
          <a:bodyPr/>
          <a:lstStyle/>
          <a:p>
            <a:fld id="{058CA20E-CCEB-488C-9A09-74592BB252E7}" type="slidenum">
              <a:rPr lang="he-IL" smtClean="0"/>
              <a:t>39</a:t>
            </a:fld>
            <a:endParaRPr lang="he-IL"/>
          </a:p>
        </p:txBody>
      </p:sp>
    </p:spTree>
    <p:extLst>
      <p:ext uri="{BB962C8B-B14F-4D97-AF65-F5344CB8AC3E}">
        <p14:creationId xmlns:p14="http://schemas.microsoft.com/office/powerpoint/2010/main" val="410239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CFAF-C900-8312-EA64-8281326D4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E4FD2-F8D0-1F9E-DA0C-E3D2A28F9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9A033-B0CB-8402-1AC5-A9AF737A6931}"/>
              </a:ext>
            </a:extLst>
          </p:cNvPr>
          <p:cNvSpPr>
            <a:spLocks noGrp="1"/>
          </p:cNvSpPr>
          <p:nvPr>
            <p:ph type="body" idx="1"/>
          </p:nvPr>
        </p:nvSpPr>
        <p:spPr/>
        <p:txBody>
          <a:bodyPr/>
          <a:lstStyle/>
          <a:p>
            <a:pPr algn="r" rtl="1"/>
            <a:r>
              <a:rPr lang="he-IL" b="0" i="0" dirty="0">
                <a:solidFill>
                  <a:srgbClr val="000000"/>
                </a:solidFill>
                <a:effectLst/>
                <a:latin typeface="Times New Roman" panose="02020603050405020304" pitchFamily="18" charset="0"/>
              </a:rPr>
              <a:t>מה לדעתכם הם שימושים אפשריים למערכת כזאת?</a:t>
            </a:r>
          </a:p>
          <a:p>
            <a:pPr algn="r" rtl="1"/>
            <a:r>
              <a:rPr lang="he-IL" sz="1200" b="0" i="0" u="none" strike="noStrike" dirty="0">
                <a:solidFill>
                  <a:srgbClr val="000000"/>
                </a:solidFill>
                <a:effectLst/>
                <a:latin typeface="Calibri" panose="020F0502020204030204" pitchFamily="34" charset="0"/>
              </a:rPr>
              <a:t>טלה-חניכה</a:t>
            </a:r>
            <a:r>
              <a:rPr lang="he-IL" sz="1200" b="0" i="1" u="none" strike="noStrike" dirty="0">
                <a:solidFill>
                  <a:srgbClr val="000000"/>
                </a:solidFill>
                <a:effectLst/>
                <a:latin typeface="Calibri" panose="020F0502020204030204" pitchFamily="34" charset="0"/>
              </a:rPr>
              <a:t>:</a:t>
            </a:r>
            <a:r>
              <a:rPr lang="he-IL" sz="1200" b="0" i="0" u="none" strike="noStrike" dirty="0">
                <a:solidFill>
                  <a:srgbClr val="000000"/>
                </a:solidFill>
                <a:effectLst/>
                <a:latin typeface="Calibri" panose="020F0502020204030204" pitchFamily="34" charset="0"/>
              </a:rPr>
              <a:t> רופאים בעלי ניסיון במערכות דה-וינצ'י יכולים לצפות מרחוק בפרוצדורות חיות ולשתף פעולה עם המנתח המבצע. כך למשל באופן יומיומי מתרחשים ניתוחים שבהם המומחה נמצא 4 שעות מהמנתח שבשטח, ועוזר לו. </a:t>
            </a:r>
            <a:endParaRPr lang="he-IL" b="0" dirty="0">
              <a:effectLst/>
            </a:endParaRPr>
          </a:p>
          <a:p>
            <a:pPr algn="r" rtl="1"/>
            <a:r>
              <a:rPr lang="he-IL" sz="1200" b="0" i="0" u="none" strike="noStrike" dirty="0">
                <a:solidFill>
                  <a:srgbClr val="000000"/>
                </a:solidFill>
                <a:effectLst/>
                <a:latin typeface="Calibri" panose="020F0502020204030204" pitchFamily="34" charset="0"/>
              </a:rPr>
              <a:t>צפייה מרחוק במקרים: צוות רפואי מנוסה משדר פרוצדורה חיה למתלמדים מרחוק, כך שיוכלו ללמוד כיצד לבצע ניתוחים כאלה בעצמם.</a:t>
            </a:r>
            <a:endParaRPr lang="he-IL" b="0" dirty="0">
              <a:effectLst/>
            </a:endParaRPr>
          </a:p>
          <a:p>
            <a:pPr algn="r" rtl="1"/>
            <a:endParaRPr lang="he-IL" dirty="0"/>
          </a:p>
        </p:txBody>
      </p:sp>
      <p:sp>
        <p:nvSpPr>
          <p:cNvPr id="4" name="Slide Number Placeholder 3">
            <a:extLst>
              <a:ext uri="{FF2B5EF4-FFF2-40B4-BE49-F238E27FC236}">
                <a16:creationId xmlns:a16="http://schemas.microsoft.com/office/drawing/2014/main" id="{B6ED6683-0486-E08E-5D18-38A9E9EC0A3F}"/>
              </a:ext>
            </a:extLst>
          </p:cNvPr>
          <p:cNvSpPr>
            <a:spLocks noGrp="1"/>
          </p:cNvSpPr>
          <p:nvPr>
            <p:ph type="sldNum" sz="quarter" idx="5"/>
          </p:nvPr>
        </p:nvSpPr>
        <p:spPr/>
        <p:txBody>
          <a:bodyPr/>
          <a:lstStyle/>
          <a:p>
            <a:fld id="{058CA20E-CCEB-488C-9A09-74592BB252E7}" type="slidenum">
              <a:rPr lang="he-IL" smtClean="0"/>
              <a:t>40</a:t>
            </a:fld>
            <a:endParaRPr lang="he-IL"/>
          </a:p>
        </p:txBody>
      </p:sp>
    </p:spTree>
    <p:extLst>
      <p:ext uri="{BB962C8B-B14F-4D97-AF65-F5344CB8AC3E}">
        <p14:creationId xmlns:p14="http://schemas.microsoft.com/office/powerpoint/2010/main" val="830705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08D8-49E5-E919-7E75-98A9ACAF9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73744-1E16-0B13-7122-D60D45C37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BB3D9-B3B7-E8C4-55FF-82D3FBDFD124}"/>
              </a:ext>
            </a:extLst>
          </p:cNvPr>
          <p:cNvSpPr>
            <a:spLocks noGrp="1"/>
          </p:cNvSpPr>
          <p:nvPr>
            <p:ph type="body" idx="1"/>
          </p:nvPr>
        </p:nvSpPr>
        <p:spPr/>
        <p:txBody>
          <a:bodyPr/>
          <a:lstStyle/>
          <a:p>
            <a:pPr algn="r" rtl="1"/>
            <a:r>
              <a:rPr lang="he-IL" dirty="0"/>
              <a:t>קישור לפאזלים - </a:t>
            </a:r>
            <a:r>
              <a:rPr lang="en-US" dirty="0"/>
              <a:t>https://drive.google.com/file/d/189qmRPofqIXJCVxbn17GJxVY53yu4Wwy/view?usp=sharing</a:t>
            </a:r>
            <a:endParaRPr lang="he-IL" dirty="0"/>
          </a:p>
        </p:txBody>
      </p:sp>
      <p:sp>
        <p:nvSpPr>
          <p:cNvPr id="4" name="Slide Number Placeholder 3">
            <a:extLst>
              <a:ext uri="{FF2B5EF4-FFF2-40B4-BE49-F238E27FC236}">
                <a16:creationId xmlns:a16="http://schemas.microsoft.com/office/drawing/2014/main" id="{1C091ED7-A28A-B8BB-1CC1-AE72FE16FBB1}"/>
              </a:ext>
            </a:extLst>
          </p:cNvPr>
          <p:cNvSpPr>
            <a:spLocks noGrp="1"/>
          </p:cNvSpPr>
          <p:nvPr>
            <p:ph type="sldNum" sz="quarter" idx="5"/>
          </p:nvPr>
        </p:nvSpPr>
        <p:spPr/>
        <p:txBody>
          <a:bodyPr/>
          <a:lstStyle/>
          <a:p>
            <a:fld id="{058CA20E-CCEB-488C-9A09-74592BB252E7}" type="slidenum">
              <a:rPr lang="he-IL" smtClean="0"/>
              <a:t>41</a:t>
            </a:fld>
            <a:endParaRPr lang="he-IL"/>
          </a:p>
        </p:txBody>
      </p:sp>
    </p:spTree>
    <p:extLst>
      <p:ext uri="{BB962C8B-B14F-4D97-AF65-F5344CB8AC3E}">
        <p14:creationId xmlns:p14="http://schemas.microsoft.com/office/powerpoint/2010/main" val="3220012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r>
              <a:rPr lang="he-IL" dirty="0"/>
            </a:br>
            <a:r>
              <a:rPr lang="he-IL" sz="1800" b="0" i="0" u="none" strike="noStrike" dirty="0">
                <a:solidFill>
                  <a:srgbClr val="545454"/>
                </a:solidFill>
                <a:effectLst/>
                <a:latin typeface="Calibri" panose="020F0502020204030204" pitchFamily="34" charset="0"/>
              </a:rPr>
              <a:t>המגבלה העיקרית שאנחנו מכוונים לדבר עליה כאן היא ה-</a:t>
            </a:r>
            <a:r>
              <a:rPr lang="en-US" sz="1800" b="0" i="0" u="none" strike="noStrike" dirty="0">
                <a:solidFill>
                  <a:srgbClr val="545454"/>
                </a:solidFill>
                <a:effectLst/>
                <a:latin typeface="Calibri" panose="020F0502020204030204" pitchFamily="34" charset="0"/>
              </a:rPr>
              <a:t>latency </a:t>
            </a:r>
            <a:r>
              <a:rPr lang="he-IL" sz="1800" b="0" i="0" u="none" strike="noStrike" dirty="0">
                <a:solidFill>
                  <a:srgbClr val="545454"/>
                </a:solidFill>
                <a:effectLst/>
                <a:latin typeface="Calibri" panose="020F0502020204030204" pitchFamily="34" charset="0"/>
              </a:rPr>
              <a:t>, העיכוב בזמן התגובה עד שהמידע עובר. </a:t>
            </a:r>
          </a:p>
          <a:p>
            <a:pPr algn="r" rtl="1"/>
            <a:r>
              <a:rPr lang="he-IL" sz="1800" b="0" i="0" u="none" strike="noStrike" dirty="0">
                <a:solidFill>
                  <a:srgbClr val="545454"/>
                </a:solidFill>
                <a:effectLst/>
                <a:latin typeface="Calibri" panose="020F0502020204030204" pitchFamily="34" charset="0"/>
              </a:rPr>
              <a:t>בפעילות ראינו שזה חשוב, אבל תחשבו כמה אפילו יותר חשוב זה כאשר אנחנו מדברים על ניתוח שיכול להגיע למצבים של חיים או מוות, שבהם כל מאית שנייה יכולה להיות חשובה. </a:t>
            </a:r>
          </a:p>
          <a:p>
            <a:pPr algn="r" rtl="1"/>
            <a:endParaRPr lang="he-IL" sz="1800" b="0" i="0" u="none" strike="noStrike" dirty="0">
              <a:solidFill>
                <a:srgbClr val="545454"/>
              </a:solidFill>
              <a:effectLst/>
              <a:latin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dirty="0">
                <a:solidFill>
                  <a:srgbClr val="545454"/>
                </a:solidFill>
                <a:effectLst/>
                <a:latin typeface="Calibri" panose="020F0502020204030204" pitchFamily="34" charset="0"/>
              </a:rPr>
              <a:t>מגבלה חשובה נוספת </a:t>
            </a:r>
            <a:r>
              <a:rPr lang="he-IL" sz="1200" b="0" i="0" u="none" strike="noStrike" dirty="0">
                <a:solidFill>
                  <a:srgbClr val="545454"/>
                </a:solidFill>
                <a:effectLst/>
                <a:latin typeface="Calibri" panose="020F0502020204030204" pitchFamily="34" charset="0"/>
              </a:rPr>
              <a:t>היא הצורך בתשתית אמינה ויציבה. מה קורה אם מישהו היה נחסם בדרך? אם הרשת נפלה ולא מגיעה תקשורת בכלל באמצע ניתוח?</a:t>
            </a:r>
          </a:p>
          <a:p>
            <a:pPr algn="r" rtl="1"/>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42</a:t>
            </a:fld>
            <a:endParaRPr lang="he-IL"/>
          </a:p>
        </p:txBody>
      </p:sp>
    </p:spTree>
    <p:extLst>
      <p:ext uri="{BB962C8B-B14F-4D97-AF65-F5344CB8AC3E}">
        <p14:creationId xmlns:p14="http://schemas.microsoft.com/office/powerpoint/2010/main" val="3742591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50406-9D57-A258-C757-32DB6BD56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DD49A-2B62-9A72-AC27-1AB131012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B695E-52EF-C0AF-7C5C-24BFA0B3E41E}"/>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EF9A7F00-2FB8-74BC-CF90-57D7C0C9D1D4}"/>
              </a:ext>
            </a:extLst>
          </p:cNvPr>
          <p:cNvSpPr>
            <a:spLocks noGrp="1"/>
          </p:cNvSpPr>
          <p:nvPr>
            <p:ph type="sldNum" sz="quarter" idx="5"/>
          </p:nvPr>
        </p:nvSpPr>
        <p:spPr/>
        <p:txBody>
          <a:bodyPr/>
          <a:lstStyle/>
          <a:p>
            <a:fld id="{058CA20E-CCEB-488C-9A09-74592BB252E7}" type="slidenum">
              <a:rPr lang="he-IL" smtClean="0"/>
              <a:t>43</a:t>
            </a:fld>
            <a:endParaRPr lang="he-IL"/>
          </a:p>
        </p:txBody>
      </p:sp>
    </p:spTree>
    <p:extLst>
      <p:ext uri="{BB962C8B-B14F-4D97-AF65-F5344CB8AC3E}">
        <p14:creationId xmlns:p14="http://schemas.microsoft.com/office/powerpoint/2010/main" val="3908841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dirty="0">
                <a:solidFill>
                  <a:srgbClr val="000000"/>
                </a:solidFill>
                <a:effectLst/>
                <a:latin typeface="Calibri" panose="020F0502020204030204" pitchFamily="34" charset="0"/>
              </a:rPr>
              <a:t>תחום הרפואה הוא עקרונית אחד התחומים שיכול להיתרם במיוחד מהתפתחות הבינה המלאכותית.</a:t>
            </a:r>
            <a:endParaRPr lang="he-IL" b="0" dirty="0">
              <a:effectLst/>
            </a:endParaRPr>
          </a:p>
          <a:p>
            <a:pPr algn="r" rtl="1"/>
            <a:r>
              <a:rPr lang="he-IL" sz="1200" b="0" i="0" u="none" strike="noStrike" dirty="0">
                <a:solidFill>
                  <a:srgbClr val="000000"/>
                </a:solidFill>
                <a:effectLst/>
                <a:latin typeface="Calibri" panose="020F0502020204030204" pitchFamily="34" charset="0"/>
              </a:rPr>
              <a:t>החוסר המתמיד באנשי צוות מיומנים, העומס הרב על הצוותים הקיימים, המחיר של כל טעות אנוש, העלויות הגבוהות של השירותים ומחסור בשירותים באזורים מרוחקים. כל אלה הופכים את התחום הזה תיאורטית לכזה שאמור להתמלא בפתרונות ושירותים מבוססי בינה מלאכותית.</a:t>
            </a:r>
            <a:endParaRPr lang="he-IL" b="0" dirty="0">
              <a:effectLst/>
            </a:endParaRPr>
          </a:p>
          <a:p>
            <a:pPr algn="r" rtl="1"/>
            <a:r>
              <a:rPr lang="he-IL" sz="1200" b="0" i="0" u="none" strike="noStrike" dirty="0">
                <a:solidFill>
                  <a:srgbClr val="000000"/>
                </a:solidFill>
                <a:effectLst/>
                <a:latin typeface="Calibri" panose="020F0502020204030204" pitchFamily="34" charset="0"/>
              </a:rPr>
              <a:t>אז מדוע אנו לא רואים התקדמות כזו בתחום הרפואה יחסית לתחומים אחרים? מדוע יש מעט מוצרים מבוססי בינה מלאכותית בשימוש, וגם אלה מבצעים פעולות יחסית פשוטות עבור הרופאים ולא מצליחים עדיין להגיע להצלחה מסחרית?</a:t>
            </a:r>
            <a:endParaRPr lang="he-IL" b="0" dirty="0">
              <a:effectLst/>
            </a:endParaRPr>
          </a:p>
          <a:p>
            <a:br>
              <a:rPr lang="he-IL" dirty="0"/>
            </a:br>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44</a:t>
            </a:fld>
            <a:endParaRPr lang="he-IL"/>
          </a:p>
        </p:txBody>
      </p:sp>
    </p:spTree>
    <p:extLst>
      <p:ext uri="{BB962C8B-B14F-4D97-AF65-F5344CB8AC3E}">
        <p14:creationId xmlns:p14="http://schemas.microsoft.com/office/powerpoint/2010/main" val="3357049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75F80-6CFD-B31C-716A-935265240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1DBB9-622B-73AD-D7A6-D1693B2E5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DF61A-A23B-2A65-0F15-A6DC67EA305F}"/>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err="1"/>
              <a:t>רוגוזוב</a:t>
            </a:r>
            <a:r>
              <a:rPr lang="he-IL" sz="1200" dirty="0"/>
              <a:t> ביצע חתך של כ-12 ס"מ בבטנו, חדר פנימה, וגילה שהתוספתן כבר במצב מסוכן—הופיע בו כתם כהה, והיה ברור שהוא </a:t>
            </a:r>
            <a:br>
              <a:rPr lang="en-US" sz="1200" dirty="0"/>
            </a:br>
            <a:r>
              <a:rPr lang="he-IL" sz="1200" dirty="0"/>
              <a:t>עומד להתפוצץ בתוך זמן קצר. הוא ידע שאין לו רגע לבזבז. אבל גופו התחיל לבגוד בו —במהלך הניתוח הוא נחלש, הזיע והרגיש סחרחורת ובחילה. הוא נאלץ לעצור כמה פעמים כדי לנוח, ואז להמשיך בניתוח בעצמו.</a:t>
            </a:r>
          </a:p>
        </p:txBody>
      </p:sp>
      <p:sp>
        <p:nvSpPr>
          <p:cNvPr id="4" name="Slide Number Placeholder 3">
            <a:extLst>
              <a:ext uri="{FF2B5EF4-FFF2-40B4-BE49-F238E27FC236}">
                <a16:creationId xmlns:a16="http://schemas.microsoft.com/office/drawing/2014/main" id="{9C92E1F3-1D55-3420-4683-E8AE4A1D82EA}"/>
              </a:ext>
            </a:extLst>
          </p:cNvPr>
          <p:cNvSpPr>
            <a:spLocks noGrp="1"/>
          </p:cNvSpPr>
          <p:nvPr>
            <p:ph type="sldNum" sz="quarter" idx="5"/>
          </p:nvPr>
        </p:nvSpPr>
        <p:spPr/>
        <p:txBody>
          <a:bodyPr/>
          <a:lstStyle/>
          <a:p>
            <a:fld id="{058CA20E-CCEB-488C-9A09-74592BB252E7}" type="slidenum">
              <a:rPr lang="he-IL" smtClean="0"/>
              <a:t>5</a:t>
            </a:fld>
            <a:endParaRPr lang="he-IL"/>
          </a:p>
        </p:txBody>
      </p:sp>
    </p:spTree>
    <p:extLst>
      <p:ext uri="{BB962C8B-B14F-4D97-AF65-F5344CB8AC3E}">
        <p14:creationId xmlns:p14="http://schemas.microsoft.com/office/powerpoint/2010/main" val="66689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None/>
            </a:pPr>
            <a:r>
              <a:rPr lang="he-IL" sz="1800" b="0" i="0" u="none" strike="noStrike" dirty="0">
                <a:solidFill>
                  <a:srgbClr val="545454"/>
                </a:solidFill>
                <a:effectLst/>
                <a:latin typeface="Calibri" panose="020F0502020204030204" pitchFamily="34" charset="0"/>
              </a:rPr>
              <a:t>האמת היא שישנם חסמים רבים לשילוב בהצלחה של פתרונות מבוססי בינה מלאכותית ברפואה, חלקם קשורים לפיתוח המוצר, אחרים לרגולציה של המוצרים ועוד להיבטים משפטיים ופרטיות המידע.</a:t>
            </a:r>
            <a:endParaRPr lang="he-IL" b="0" dirty="0">
              <a:effectLst/>
            </a:endParaRPr>
          </a:p>
          <a:p>
            <a:pPr>
              <a:buNone/>
            </a:pPr>
            <a:br>
              <a:rPr lang="he-IL" dirty="0"/>
            </a:br>
            <a:endParaRPr lang="he-IL" b="1" dirty="0"/>
          </a:p>
          <a:p>
            <a:pPr algn="r" rtl="1">
              <a:buFont typeface="+mj-lt"/>
              <a:buAutoNum type="arabicPeriod"/>
            </a:pPr>
            <a:r>
              <a:rPr lang="he-IL" b="1" dirty="0"/>
              <a:t>רגולציה</a:t>
            </a:r>
            <a:r>
              <a:rPr lang="he-IL" dirty="0"/>
              <a:t> – השימוש בבינה מלאכותית ברפואה חייב לעמוד בתקנות מחמירות שנקבעות בהתאם לרמת הסיכון למטופל. ככל שהמערכת פועלת באופן עצמאי יותר, כך נדרשות בדיקות קפדניות יותר, כולל ניסויים קליניים בבתי חולים. מערכות המסייעות לרופאים (ללא קבלת החלטות עצמאית) נחשבות לפחות מסוכנות, אך עדיין מחויבות להוכיח אמינות.</a:t>
            </a:r>
          </a:p>
          <a:p>
            <a:pPr algn="r" rtl="1">
              <a:buFont typeface="+mj-lt"/>
              <a:buAutoNum type="arabicPeriod"/>
            </a:pPr>
            <a:r>
              <a:rPr lang="he-IL" b="1" dirty="0"/>
              <a:t>בטיחות</a:t>
            </a:r>
            <a:r>
              <a:rPr lang="he-IL" dirty="0"/>
              <a:t> – על מערכות רפואיות אוטומטיות להבטיח בטיחות גבוהה, כיוון שכשל בזמן אמת עלול לגרום לנזק למטופלים. גם מערכות בסיכון נמוך חייבות להוכיח שהן אמינות ונטולות תקלות לפני שהן מאושרות לשימוש.</a:t>
            </a:r>
          </a:p>
          <a:p>
            <a:pPr algn="r" rtl="1">
              <a:buFont typeface="+mj-lt"/>
              <a:buAutoNum type="arabicPeriod"/>
            </a:pPr>
            <a:r>
              <a:rPr lang="he-IL" b="1" dirty="0"/>
              <a:t>פרטיות</a:t>
            </a:r>
            <a:r>
              <a:rPr lang="he-IL" dirty="0"/>
              <a:t> – בינה מלאכותית רפואית מבוססת על נתונים רפואיים פרטיים, המחייבים הגנה מחמירה בהתאם לתקנות. כדי להשתמש במידע כזה, יש צורך בהסכמים עם בתי חולים ועמידה בתקני פרטיות מחמירים.</a:t>
            </a:r>
          </a:p>
          <a:p>
            <a:pPr algn="r" rtl="1">
              <a:buFont typeface="+mj-lt"/>
              <a:buAutoNum type="arabicPeriod"/>
            </a:pPr>
            <a:r>
              <a:rPr lang="he-IL" b="1" dirty="0"/>
              <a:t>אחריות</a:t>
            </a:r>
            <a:r>
              <a:rPr lang="he-IL" dirty="0"/>
              <a:t> – כאשר מערכת בינה מלאכותית מבצעת פעולה רפואית שגויה, עולה שאלה משפטית ומוסרית: מי אחראי לטעות – הרופא, בית החולים או החברה שפיתחה את המערכת? סוגיה זו טרם הוסדרה בחקיקה ובמערכת המשפט, מה שיוצר אי-ודאות משפטית שמקשה על אימוץ טכנולוגיות אלו.</a:t>
            </a:r>
          </a:p>
          <a:p>
            <a:pPr algn="r" rtl="1"/>
            <a:r>
              <a:rPr lang="he-IL" dirty="0"/>
              <a:t>לכן, שילוב של דרישות רגולטוריות, דאגות בטיחותיות, סוגיות פרטיות ואתגרי אחריות משפטית מגבילים את השימוש הנרחב בבינה מלאכותית ברפואה.</a:t>
            </a:r>
          </a:p>
          <a:p>
            <a:pPr marL="457200" algn="r" rtl="1"/>
            <a:endParaRPr lang="he-IL" sz="1200" b="0" i="0" u="none" strike="noStrike" dirty="0">
              <a:solidFill>
                <a:srgbClr val="000000"/>
              </a:solidFill>
              <a:effectLst/>
              <a:latin typeface="Calibri" panose="020F0502020204030204" pitchFamily="34" charset="0"/>
            </a:endParaRPr>
          </a:p>
          <a:p>
            <a:pPr marL="457200" algn="r" rtl="1"/>
            <a:r>
              <a:rPr lang="he-IL" sz="1800" b="0" i="0" u="none" strike="noStrike" dirty="0">
                <a:solidFill>
                  <a:srgbClr val="000000"/>
                </a:solidFill>
                <a:effectLst/>
                <a:latin typeface="Calibri" panose="020F0502020204030204" pitchFamily="34" charset="0"/>
              </a:rPr>
              <a:t>למערכות בינה מלאכותית אוטונומיות יש פוטנציאל גדול לשיפור תוצאות הטיפול ויעילות העבודה, אך נדרשת עבודה רבה להתמודדות עם האתגרים הללו כדי להבטיח אימוץ בטוח ויעיל של הטכנולוגיה בתחום הרפואי.​</a:t>
            </a:r>
            <a:endParaRPr lang="he-IL" b="0" dirty="0">
              <a:effectLst/>
            </a:endParaRPr>
          </a:p>
          <a:p>
            <a:pPr algn="r" rtl="1"/>
            <a:br>
              <a:rPr lang="he-IL" dirty="0"/>
            </a:br>
            <a:endParaRPr lang="he-IL" dirty="0"/>
          </a:p>
          <a:p>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45</a:t>
            </a:fld>
            <a:endParaRPr lang="he-IL"/>
          </a:p>
        </p:txBody>
      </p:sp>
    </p:spTree>
    <p:extLst>
      <p:ext uri="{BB962C8B-B14F-4D97-AF65-F5344CB8AC3E}">
        <p14:creationId xmlns:p14="http://schemas.microsoft.com/office/powerpoint/2010/main" val="1782424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DE73-E6BE-F825-543E-C7355B33F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7091C-906E-5E92-29C1-406B36EB4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C78F7-5357-CB26-B9EB-DCA2B770AB79}"/>
              </a:ext>
            </a:extLst>
          </p:cNvPr>
          <p:cNvSpPr>
            <a:spLocks noGrp="1"/>
          </p:cNvSpPr>
          <p:nvPr>
            <p:ph type="body" idx="1"/>
          </p:nvPr>
        </p:nvSpPr>
        <p:spPr/>
        <p:txBody>
          <a:bodyPr/>
          <a:lstStyle/>
          <a:p>
            <a:pPr algn="r" rtl="1"/>
            <a:r>
              <a:rPr lang="he-IL" dirty="0"/>
              <a:t>הכינו שני שלטים, על אחד כתוב "כן" ועל השני "לא". הציבו אותם בקצוות מנוגדים של הכיתה.</a:t>
            </a:r>
          </a:p>
          <a:p>
            <a:pPr algn="r" rtl="1"/>
            <a:endParaRPr lang="he-IL" dirty="0"/>
          </a:p>
          <a:p>
            <a:pPr algn="r" rtl="1"/>
            <a:r>
              <a:rPr lang="he-IL" dirty="0"/>
              <a:t>בהתבסס על הנלמד עד כה, הציגו לתלמידים את כל אחת מהשאלות ובקשו מהם לעמוד במקום המתאים לדעתם. תנו אפשרות לכל צד להסביר את עמדתו. אפשרו לתלמידים לעבור צד במידה ושינו את דעתם.</a:t>
            </a:r>
          </a:p>
          <a:p>
            <a:pPr algn="r" rtl="1"/>
            <a:r>
              <a:rPr lang="he-IL" dirty="0"/>
              <a:t>בשאלה השלישית אפשר להרחיב – האפשרות </a:t>
            </a:r>
            <a:r>
              <a:rPr lang="he-IL" dirty="0" err="1"/>
              <a:t>השניה</a:t>
            </a:r>
            <a:r>
              <a:rPr lang="he-IL" dirty="0"/>
              <a:t> היא לטוס טיסה של שעות רבות בשביל לבצע את הניתוח. מדובר במקרה יחסית דחוף.</a:t>
            </a:r>
          </a:p>
          <a:p>
            <a:pPr algn="r" rtl="1"/>
            <a:r>
              <a:rPr lang="he-IL" dirty="0"/>
              <a:t>בסיכום הפעילות התייחסו להבדל בין המקרים, למה אנשים לא הצביעו אותו הדבר על השאלות. </a:t>
            </a:r>
          </a:p>
          <a:p>
            <a:pPr algn="r" rtl="1"/>
            <a:r>
              <a:rPr lang="he-IL" dirty="0"/>
              <a:t>איזה אמצעי ביטחון היה גורם לכם להרגיש יותר בטוחים?</a:t>
            </a:r>
          </a:p>
          <a:p>
            <a:pPr algn="r" rtl="1"/>
            <a:endParaRPr lang="he-IL" dirty="0"/>
          </a:p>
          <a:p>
            <a:pPr algn="r" rtl="1"/>
            <a:r>
              <a:rPr lang="he-IL" dirty="0"/>
              <a:t>10 דק'</a:t>
            </a:r>
          </a:p>
        </p:txBody>
      </p:sp>
      <p:sp>
        <p:nvSpPr>
          <p:cNvPr id="4" name="Slide Number Placeholder 3">
            <a:extLst>
              <a:ext uri="{FF2B5EF4-FFF2-40B4-BE49-F238E27FC236}">
                <a16:creationId xmlns:a16="http://schemas.microsoft.com/office/drawing/2014/main" id="{375917B7-7700-728B-5AA8-11733C8C6607}"/>
              </a:ext>
            </a:extLst>
          </p:cNvPr>
          <p:cNvSpPr>
            <a:spLocks noGrp="1"/>
          </p:cNvSpPr>
          <p:nvPr>
            <p:ph type="sldNum" sz="quarter" idx="5"/>
          </p:nvPr>
        </p:nvSpPr>
        <p:spPr/>
        <p:txBody>
          <a:bodyPr/>
          <a:lstStyle/>
          <a:p>
            <a:fld id="{058CA20E-CCEB-488C-9A09-74592BB252E7}" type="slidenum">
              <a:rPr lang="he-IL" smtClean="0"/>
              <a:t>47</a:t>
            </a:fld>
            <a:endParaRPr lang="he-IL"/>
          </a:p>
        </p:txBody>
      </p:sp>
    </p:spTree>
    <p:extLst>
      <p:ext uri="{BB962C8B-B14F-4D97-AF65-F5344CB8AC3E}">
        <p14:creationId xmlns:p14="http://schemas.microsoft.com/office/powerpoint/2010/main" val="1336006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800" b="0" i="0" u="none" strike="noStrike" dirty="0">
                <a:solidFill>
                  <a:srgbClr val="545454"/>
                </a:solidFill>
                <a:effectLst/>
                <a:latin typeface="Calibri" panose="020F0502020204030204" pitchFamily="34" charset="0"/>
              </a:rPr>
              <a:t>תשובות אפשריות:</a:t>
            </a:r>
            <a:endParaRPr lang="he-IL" b="0" dirty="0">
              <a:effectLst/>
            </a:endParaRPr>
          </a:p>
          <a:p>
            <a:pPr algn="r" rtl="1" fontAlgn="base">
              <a:buFont typeface="Arial" panose="020B0604020202020204" pitchFamily="34" charset="0"/>
              <a:buChar char="•"/>
            </a:pPr>
            <a:r>
              <a:rPr lang="he-IL" sz="1800" b="0" i="0" u="none" strike="noStrike" dirty="0">
                <a:solidFill>
                  <a:srgbClr val="545454"/>
                </a:solidFill>
                <a:effectLst/>
                <a:latin typeface="Calibri" panose="020F0502020204030204" pitchFamily="34" charset="0"/>
              </a:rPr>
              <a:t>לדאוג להתקין בתחנת המחקר מערכת לניתוח מרחוק</a:t>
            </a:r>
          </a:p>
          <a:p>
            <a:pPr algn="r" rtl="1" fontAlgn="base">
              <a:buFont typeface="Arial" panose="020B0604020202020204" pitchFamily="34" charset="0"/>
              <a:buChar char="•"/>
            </a:pPr>
            <a:r>
              <a:rPr lang="he-IL" sz="1800" b="0" i="0" u="none" strike="noStrike" dirty="0">
                <a:solidFill>
                  <a:srgbClr val="545454"/>
                </a:solidFill>
                <a:effectLst/>
                <a:latin typeface="Calibri" panose="020F0502020204030204" pitchFamily="34" charset="0"/>
              </a:rPr>
              <a:t>לקיים במקביל שיחת זום עם רופא מומחה שידריך את המלווים במהלך הניתוח וישגיח על הנעשה</a:t>
            </a:r>
          </a:p>
          <a:p>
            <a:pPr algn="r" rtl="1" fontAlgn="base">
              <a:buFont typeface="Arial" panose="020B0604020202020204" pitchFamily="34" charset="0"/>
              <a:buChar char="•"/>
            </a:pPr>
            <a:r>
              <a:rPr lang="he-IL" sz="1800" b="0" i="0" u="none" strike="noStrike" dirty="0">
                <a:solidFill>
                  <a:srgbClr val="545454"/>
                </a:solidFill>
                <a:effectLst/>
                <a:latin typeface="Calibri" panose="020F0502020204030204" pitchFamily="34" charset="0"/>
              </a:rPr>
              <a:t>שימוש בחיישנים ומערכות שהיו יכולות לעקוב אחר מצבו הרפואי בזמן אמת ולשלוח את המידע לרופא מומחה</a:t>
            </a:r>
          </a:p>
          <a:p>
            <a:endParaRPr lang="he-IL" dirty="0"/>
          </a:p>
        </p:txBody>
      </p:sp>
      <p:sp>
        <p:nvSpPr>
          <p:cNvPr id="4" name="Slide Number Placeholder 3"/>
          <p:cNvSpPr>
            <a:spLocks noGrp="1"/>
          </p:cNvSpPr>
          <p:nvPr>
            <p:ph type="sldNum" sz="quarter" idx="5"/>
          </p:nvPr>
        </p:nvSpPr>
        <p:spPr/>
        <p:txBody>
          <a:bodyPr/>
          <a:lstStyle/>
          <a:p>
            <a:fld id="{596BD50B-51B4-42D5-A158-FA93B6C3DE0A}" type="slidenum">
              <a:rPr lang="en-US" smtClean="0"/>
              <a:t>48</a:t>
            </a:fld>
            <a:endParaRPr lang="en-US"/>
          </a:p>
        </p:txBody>
      </p:sp>
    </p:spTree>
    <p:extLst>
      <p:ext uri="{BB962C8B-B14F-4D97-AF65-F5344CB8AC3E}">
        <p14:creationId xmlns:p14="http://schemas.microsoft.com/office/powerpoint/2010/main" val="13841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Calibri" panose="020F0502020204030204" pitchFamily="34" charset="0"/>
                <a:cs typeface="Calibri" panose="020F0502020204030204" pitchFamily="34" charset="0"/>
              </a:rPr>
              <a:t>איך ייראה העתיד של התחום? מה דעתכם?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latin typeface="Calibri" panose="020F0502020204030204" pitchFamily="34" charset="0"/>
              <a:cs typeface="Calibri" panose="020F0502020204030204" pitchFamily="34" charset="0"/>
            </a:endParaRPr>
          </a:p>
          <a:p>
            <a:pPr algn="r" rtl="1">
              <a:lnSpc>
                <a:spcPct val="150000"/>
              </a:lnSpc>
            </a:pPr>
            <a:r>
              <a:rPr lang="he-IL" sz="1200" dirty="0"/>
              <a:t>בהמשך למה שדיברנו עליו היום, איזו שאלה נשארה לכם פתוחה?</a:t>
            </a:r>
          </a:p>
          <a:p>
            <a:pPr algn="r" rtl="1">
              <a:lnSpc>
                <a:spcPct val="150000"/>
              </a:lnSpc>
            </a:pPr>
            <a:r>
              <a:rPr lang="he-IL" sz="1200" dirty="0"/>
              <a:t> על איזה נושא הכי מסקרן אתכם לשמוע עוד?</a:t>
            </a:r>
          </a:p>
          <a:p>
            <a:pPr algn="r" rtl="1"/>
            <a:endParaRPr lang="he-IL" dirty="0"/>
          </a:p>
          <a:p>
            <a:pPr algn="r" rtl="1"/>
            <a:r>
              <a:rPr lang="he-IL" dirty="0"/>
              <a:t>עוררו דיון עם התלמידים בכיתה, עודדו אותם לקרוא עוד על נושאים שעניינו אותם.</a:t>
            </a:r>
          </a:p>
          <a:p>
            <a:pPr algn="r" rtl="1"/>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49</a:t>
            </a:fld>
            <a:endParaRPr lang="he-IL"/>
          </a:p>
        </p:txBody>
      </p:sp>
    </p:spTree>
    <p:extLst>
      <p:ext uri="{BB962C8B-B14F-4D97-AF65-F5344CB8AC3E}">
        <p14:creationId xmlns:p14="http://schemas.microsoft.com/office/powerpoint/2010/main" val="199500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33F2E-147A-C469-350F-BABC64C37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CF11C-3089-7E8A-0971-E3ACCFC7C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F27D8-6FC3-741A-CC42-5E8296794C96}"/>
              </a:ext>
            </a:extLst>
          </p:cNvPr>
          <p:cNvSpPr>
            <a:spLocks noGrp="1"/>
          </p:cNvSpPr>
          <p:nvPr>
            <p:ph type="body" idx="1"/>
          </p:nvPr>
        </p:nvSpPr>
        <p:spPr/>
        <p:txBody>
          <a:bodyPr/>
          <a:lstStyle/>
          <a:p>
            <a:pPr marL="0" indent="0" algn="r" rtl="1">
              <a:lnSpc>
                <a:spcPct val="150000"/>
              </a:lnSpc>
              <a:buNone/>
            </a:pPr>
            <a:r>
              <a:rPr lang="he-IL" sz="1200" dirty="0"/>
              <a:t>לבסוף, לאחר כמעט שעתיים של עבודה בתנאים בלתי אפשריים, הניתוח הסתיים. </a:t>
            </a:r>
            <a:r>
              <a:rPr lang="he-IL" sz="1200" dirty="0" err="1"/>
              <a:t>רוגוזוב</a:t>
            </a:r>
            <a:r>
              <a:rPr lang="he-IL" sz="1200" dirty="0"/>
              <a:t> תפר את החתך וסיים את ההליך בהצלחה. </a:t>
            </a:r>
            <a:br>
              <a:rPr lang="en-US" sz="1200" dirty="0"/>
            </a:br>
            <a:endParaRPr lang="he-IL" sz="1200" dirty="0"/>
          </a:p>
          <a:p>
            <a:pPr marL="0" indent="0" algn="r" rtl="1">
              <a:lnSpc>
                <a:spcPct val="150000"/>
              </a:lnSpc>
              <a:buNone/>
            </a:pPr>
            <a:r>
              <a:rPr lang="he-IL" sz="1200" dirty="0"/>
              <a:t>סיפורו של </a:t>
            </a:r>
            <a:r>
              <a:rPr lang="he-IL" sz="1200" dirty="0" err="1"/>
              <a:t>רוגוזוב</a:t>
            </a:r>
            <a:r>
              <a:rPr lang="he-IL" sz="1200" dirty="0"/>
              <a:t> הוא אחד המקרים המדהימים ביותר ברפואה, והוא נחשב לאחת ההוכחות לכוח הרצון, הנחישות והידע הרפואי שיכולים להציל חיים.</a:t>
            </a:r>
          </a:p>
          <a:p>
            <a:pPr algn="r" rtl="1"/>
            <a:endParaRPr lang="he-IL" dirty="0"/>
          </a:p>
        </p:txBody>
      </p:sp>
      <p:sp>
        <p:nvSpPr>
          <p:cNvPr id="4" name="Slide Number Placeholder 3">
            <a:extLst>
              <a:ext uri="{FF2B5EF4-FFF2-40B4-BE49-F238E27FC236}">
                <a16:creationId xmlns:a16="http://schemas.microsoft.com/office/drawing/2014/main" id="{7C16B9BA-7BE9-078B-EF81-F01018DD5476}"/>
              </a:ext>
            </a:extLst>
          </p:cNvPr>
          <p:cNvSpPr>
            <a:spLocks noGrp="1"/>
          </p:cNvSpPr>
          <p:nvPr>
            <p:ph type="sldNum" sz="quarter" idx="5"/>
          </p:nvPr>
        </p:nvSpPr>
        <p:spPr/>
        <p:txBody>
          <a:bodyPr/>
          <a:lstStyle/>
          <a:p>
            <a:fld id="{058CA20E-CCEB-488C-9A09-74592BB252E7}" type="slidenum">
              <a:rPr lang="he-IL" smtClean="0"/>
              <a:t>6</a:t>
            </a:fld>
            <a:endParaRPr lang="he-IL"/>
          </a:p>
        </p:txBody>
      </p:sp>
    </p:spTree>
    <p:extLst>
      <p:ext uri="{BB962C8B-B14F-4D97-AF65-F5344CB8AC3E}">
        <p14:creationId xmlns:p14="http://schemas.microsoft.com/office/powerpoint/2010/main" val="208669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None/>
            </a:pPr>
            <a:r>
              <a:rPr lang="he-IL" sz="1800" b="0" i="0" u="none" strike="noStrike" dirty="0">
                <a:solidFill>
                  <a:srgbClr val="545454"/>
                </a:solidFill>
                <a:effectLst/>
                <a:latin typeface="Calibri" panose="020F0502020204030204" pitchFamily="34" charset="0"/>
              </a:rPr>
              <a:t>אילו מכשירים או רעיונות היו יכולים לעזור בסיטואציה הזאת? </a:t>
            </a:r>
            <a:br>
              <a:rPr lang="he-IL" sz="1800" b="0" i="0" u="none" strike="noStrike" dirty="0">
                <a:solidFill>
                  <a:srgbClr val="545454"/>
                </a:solidFill>
                <a:effectLst/>
                <a:latin typeface="Calibri" panose="020F0502020204030204" pitchFamily="34" charset="0"/>
              </a:rPr>
            </a:br>
            <a:r>
              <a:rPr lang="he-IL" sz="1800" b="0" i="0" u="none" strike="noStrike" dirty="0">
                <a:solidFill>
                  <a:srgbClr val="545454"/>
                </a:solidFill>
                <a:effectLst/>
                <a:latin typeface="Calibri" panose="020F0502020204030204" pitchFamily="34" charset="0"/>
              </a:rPr>
              <a:t>תשובות אפשריות:</a:t>
            </a:r>
            <a:br>
              <a:rPr lang="he-IL" sz="1800" b="0" i="0" u="none" strike="noStrike" dirty="0">
                <a:solidFill>
                  <a:srgbClr val="545454"/>
                </a:solidFill>
                <a:effectLst/>
                <a:latin typeface="Calibri" panose="020F0502020204030204" pitchFamily="34" charset="0"/>
              </a:rPr>
            </a:br>
            <a:r>
              <a:rPr lang="he-IL" sz="1800" b="0" i="0" u="none" strike="noStrike" dirty="0">
                <a:solidFill>
                  <a:srgbClr val="545454"/>
                </a:solidFill>
                <a:effectLst/>
                <a:latin typeface="Calibri" panose="020F0502020204030204" pitchFamily="34" charset="0"/>
              </a:rPr>
              <a:t>- ערכת הכנה לניתוח מצוידת יותר</a:t>
            </a:r>
            <a:br>
              <a:rPr lang="he-IL" sz="1800" b="0" i="0" u="none" strike="noStrike" dirty="0">
                <a:solidFill>
                  <a:srgbClr val="545454"/>
                </a:solidFill>
                <a:effectLst/>
                <a:latin typeface="Calibri" panose="020F0502020204030204" pitchFamily="34" charset="0"/>
              </a:rPr>
            </a:br>
            <a:r>
              <a:rPr lang="he-IL" sz="1800" b="0" i="0" u="none" strike="noStrike" dirty="0">
                <a:solidFill>
                  <a:srgbClr val="545454"/>
                </a:solidFill>
                <a:effectLst/>
                <a:latin typeface="Calibri" panose="020F0502020204030204" pitchFamily="34" charset="0"/>
              </a:rPr>
              <a:t>- טלפון/שיחת רדיו עם רופא</a:t>
            </a:r>
            <a:br>
              <a:rPr lang="he-IL" sz="1800" b="0" i="0" u="none" strike="noStrike" dirty="0">
                <a:solidFill>
                  <a:srgbClr val="545454"/>
                </a:solidFill>
                <a:effectLst/>
                <a:latin typeface="Calibri" panose="020F0502020204030204" pitchFamily="34" charset="0"/>
              </a:rPr>
            </a:br>
            <a:r>
              <a:rPr lang="he-IL" sz="1800" b="0" i="0" u="none" strike="noStrike" dirty="0">
                <a:solidFill>
                  <a:srgbClr val="545454"/>
                </a:solidFill>
                <a:effectLst/>
                <a:latin typeface="Calibri" panose="020F0502020204030204" pitchFamily="34" charset="0"/>
              </a:rPr>
              <a:t>המטרה היא לגרום להם לחשוב ולהסתקרן, ולהכין את הקרקע לפתרונות מודרניים וחדשניים של רפואה מרחוק. </a:t>
            </a:r>
          </a:p>
          <a:p>
            <a:pPr algn="r" rtl="1"/>
            <a:r>
              <a:rPr lang="he-IL" sz="1800" b="0" i="0" u="none" strike="noStrike" dirty="0">
                <a:solidFill>
                  <a:srgbClr val="545454"/>
                </a:solidFill>
                <a:effectLst/>
                <a:latin typeface="Calibri" panose="020F0502020204030204" pitchFamily="34" charset="0"/>
              </a:rPr>
              <a:t>האם היום דברים היו מתנהלים אחרת? איך? איזו טכנולוגיה הייתה יכולה לעזור?</a:t>
            </a:r>
            <a:br>
              <a:rPr lang="he-IL" sz="1800" b="0" i="0" u="none" strike="noStrike" dirty="0">
                <a:solidFill>
                  <a:srgbClr val="545454"/>
                </a:solidFill>
                <a:effectLst/>
                <a:latin typeface="Calibri" panose="020F0502020204030204" pitchFamily="34" charset="0"/>
              </a:rPr>
            </a:br>
            <a:r>
              <a:rPr lang="he-IL" sz="1800" b="0" i="0" u="none" strike="noStrike" dirty="0">
                <a:solidFill>
                  <a:srgbClr val="545454"/>
                </a:solidFill>
                <a:effectLst/>
                <a:latin typeface="Calibri" panose="020F0502020204030204" pitchFamily="34" charset="0"/>
              </a:rPr>
              <a:t>- שיחת וידיאו מרחוק</a:t>
            </a:r>
            <a:br>
              <a:rPr lang="he-IL" sz="1800" b="0" i="0" u="none" strike="noStrike" dirty="0">
                <a:solidFill>
                  <a:srgbClr val="545454"/>
                </a:solidFill>
                <a:effectLst/>
                <a:latin typeface="Calibri" panose="020F0502020204030204" pitchFamily="34" charset="0"/>
              </a:rPr>
            </a:br>
            <a:r>
              <a:rPr lang="he-IL" sz="1800" b="0" i="0" u="none" strike="noStrike" dirty="0">
                <a:solidFill>
                  <a:srgbClr val="545454"/>
                </a:solidFill>
                <a:effectLst/>
                <a:latin typeface="Calibri" panose="020F0502020204030204" pitchFamily="34" charset="0"/>
              </a:rPr>
              <a:t>- מכשיר שמודד דופק, רמת חמצן</a:t>
            </a:r>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7</a:t>
            </a:fld>
            <a:endParaRPr lang="he-IL"/>
          </a:p>
        </p:txBody>
      </p:sp>
    </p:spTree>
    <p:extLst>
      <p:ext uri="{BB962C8B-B14F-4D97-AF65-F5344CB8AC3E}">
        <p14:creationId xmlns:p14="http://schemas.microsoft.com/office/powerpoint/2010/main" val="69962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rPr>
              <a:t>תחומים רבים בחיינו השתנו באופן משמעותי, ושירותים רבים שבעבר דרשו מאיתנו הגעה פיזית, לרוב עם המתנה בתור, הפכו זמינים מכל מקום בעזרת מחשב ודפדפן או טלפון חכם: </a:t>
            </a:r>
            <a:r>
              <a:rPr lang="he-IL" sz="1200" dirty="0">
                <a:latin typeface="Calibri" panose="020F0502020204030204" pitchFamily="34" charset="0"/>
                <a:cs typeface="Calibri" panose="020F0502020204030204" pitchFamily="34" charset="0"/>
              </a:rPr>
              <a:t>שירותים ממשלתיים ובירוקרטיה, חינוך והכשרה מקצועית (</a:t>
            </a:r>
            <a:r>
              <a:rPr lang="he-IL" sz="1200" b="0" i="0" u="none" strike="noStrike" dirty="0">
                <a:solidFill>
                  <a:srgbClr val="000000"/>
                </a:solidFill>
                <a:effectLst/>
                <a:latin typeface="Calibri" panose="020F0502020204030204" pitchFamily="34" charset="0"/>
              </a:rPr>
              <a:t>שיעורים בזום, השתלמויות וקורסים) , קניות ומסחר כמו מסעדות ושירותי משלוחי אוכל, צפייה בתוכן (מעבר מקולנוע לשירותי </a:t>
            </a:r>
            <a:r>
              <a:rPr lang="he-IL" sz="1200" b="0" i="0" u="none" strike="noStrike" dirty="0" err="1">
                <a:solidFill>
                  <a:srgbClr val="000000"/>
                </a:solidFill>
                <a:effectLst/>
                <a:latin typeface="Calibri" panose="020F0502020204030204" pitchFamily="34" charset="0"/>
              </a:rPr>
              <a:t>סטרימינג</a:t>
            </a:r>
            <a:r>
              <a:rPr lang="he-IL" sz="1200" b="0" i="0" u="none" strike="noStrike" dirty="0">
                <a:solidFill>
                  <a:srgbClr val="000000"/>
                </a:solidFill>
                <a:effectLst/>
                <a:latin typeface="Calibri" panose="020F0502020204030204" pitchFamily="34" charset="0"/>
              </a:rPr>
              <a:t> ביתיים) ועוד.</a:t>
            </a:r>
            <a:endParaRPr lang="he-IL" b="0" dirty="0">
              <a:effectLst/>
            </a:endParaRPr>
          </a:p>
          <a:p>
            <a:pPr algn="r" rtl="1"/>
            <a:br>
              <a:rPr lang="he-IL" b="0" dirty="0">
                <a:effectLst/>
              </a:rPr>
            </a:br>
            <a:r>
              <a:rPr lang="he-IL" sz="1200" b="0" i="0" u="none" strike="noStrike" dirty="0">
                <a:solidFill>
                  <a:srgbClr val="000000"/>
                </a:solidFill>
                <a:effectLst/>
                <a:latin typeface="Calibri" panose="020F0502020204030204" pitchFamily="34" charset="0"/>
              </a:rPr>
              <a:t>תחום שאולי פחות היינו חושבים שאפשר להעביר אותו בצורה יעילה לביצוע מרחוק הוא תחום הרפואה. אבל גם בתחום הזה אנחנו רואים המון התפתחויות שקשורות לעבודה מרחוק, הכוללות בין השאר – התייעצות מרחוק עם רופא או אחות, תמיכה נפשית, אבחון מרחוק באמצעות מכשירים שונים, פנייה מרחוק לשירותי מרפאה, קביעת תורים ועוד.</a:t>
            </a:r>
          </a:p>
          <a:p>
            <a:pPr algn="r" rtl="1"/>
            <a:endParaRPr lang="he-IL" sz="1200" b="0" i="0" u="none" strike="noStrike" dirty="0">
              <a:solidFill>
                <a:srgbClr val="000000"/>
              </a:solidFill>
              <a:effectLst/>
              <a:latin typeface="Calibri" panose="020F0502020204030204" pitchFamily="34" charset="0"/>
            </a:endParaRPr>
          </a:p>
          <a:p>
            <a:pPr algn="r" rtl="1"/>
            <a:endParaRPr lang="he-IL" b="0" dirty="0">
              <a:effectLst/>
            </a:endParaRPr>
          </a:p>
          <a:p>
            <a:br>
              <a:rPr lang="he-IL" dirty="0"/>
            </a:br>
            <a:endParaRPr lang="he-IL" dirty="0"/>
          </a:p>
          <a:p>
            <a:pPr algn="r" rtl="1"/>
            <a:endParaRPr lang="he-IL" dirty="0"/>
          </a:p>
        </p:txBody>
      </p:sp>
      <p:sp>
        <p:nvSpPr>
          <p:cNvPr id="4" name="Slide Number Placeholder 3"/>
          <p:cNvSpPr>
            <a:spLocks noGrp="1"/>
          </p:cNvSpPr>
          <p:nvPr>
            <p:ph type="sldNum" sz="quarter" idx="5"/>
          </p:nvPr>
        </p:nvSpPr>
        <p:spPr/>
        <p:txBody>
          <a:bodyPr/>
          <a:lstStyle/>
          <a:p>
            <a:fld id="{058CA20E-CCEB-488C-9A09-74592BB252E7}" type="slidenum">
              <a:rPr lang="he-IL" smtClean="0"/>
              <a:t>9</a:t>
            </a:fld>
            <a:endParaRPr lang="he-IL"/>
          </a:p>
        </p:txBody>
      </p:sp>
    </p:spTree>
    <p:extLst>
      <p:ext uri="{BB962C8B-B14F-4D97-AF65-F5344CB8AC3E}">
        <p14:creationId xmlns:p14="http://schemas.microsoft.com/office/powerpoint/2010/main" val="85994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CB9C-0D0D-21EE-1025-C58DE358E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E037B-3CFF-F75F-A294-AD8D070F2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C4A55-B0E1-A8E4-D103-5D33CF7AD232}"/>
              </a:ext>
            </a:extLst>
          </p:cNvPr>
          <p:cNvSpPr>
            <a:spLocks noGrp="1"/>
          </p:cNvSpPr>
          <p:nvPr>
            <p:ph type="body" idx="1"/>
          </p:nvPr>
        </p:nvSpPr>
        <p:spPr/>
        <p:txBody>
          <a:bodyPr/>
          <a:lstStyle/>
          <a:p>
            <a:pPr algn="r" rtl="1"/>
            <a:endParaRPr lang="he-IL" dirty="0"/>
          </a:p>
        </p:txBody>
      </p:sp>
      <p:sp>
        <p:nvSpPr>
          <p:cNvPr id="4" name="Slide Number Placeholder 3">
            <a:extLst>
              <a:ext uri="{FF2B5EF4-FFF2-40B4-BE49-F238E27FC236}">
                <a16:creationId xmlns:a16="http://schemas.microsoft.com/office/drawing/2014/main" id="{29205812-5A4B-CE61-8376-090D2FEA1277}"/>
              </a:ext>
            </a:extLst>
          </p:cNvPr>
          <p:cNvSpPr>
            <a:spLocks noGrp="1"/>
          </p:cNvSpPr>
          <p:nvPr>
            <p:ph type="sldNum" sz="quarter" idx="5"/>
          </p:nvPr>
        </p:nvSpPr>
        <p:spPr/>
        <p:txBody>
          <a:bodyPr/>
          <a:lstStyle/>
          <a:p>
            <a:fld id="{058CA20E-CCEB-488C-9A09-74592BB252E7}" type="slidenum">
              <a:rPr lang="he-IL" smtClean="0"/>
              <a:t>10</a:t>
            </a:fld>
            <a:endParaRPr lang="he-IL"/>
          </a:p>
        </p:txBody>
      </p:sp>
    </p:spTree>
    <p:extLst>
      <p:ext uri="{BB962C8B-B14F-4D97-AF65-F5344CB8AC3E}">
        <p14:creationId xmlns:p14="http://schemas.microsoft.com/office/powerpoint/2010/main" val="161135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6FF3C-1A41-7A8B-AB54-C3099596C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C35C8-0180-2DA4-0D37-48D71808D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AE31C-5CF6-0479-99F1-B3CF43A28DEF}"/>
              </a:ext>
            </a:extLst>
          </p:cNvPr>
          <p:cNvSpPr>
            <a:spLocks noGrp="1"/>
          </p:cNvSpPr>
          <p:nvPr>
            <p:ph type="body" idx="1"/>
          </p:nvPr>
        </p:nvSpPr>
        <p:spPr/>
        <p:txBody>
          <a:bodyPr/>
          <a:lstStyle/>
          <a:p>
            <a:pPr algn="r" rtl="1"/>
            <a:r>
              <a:rPr lang="he-IL" sz="1200" b="0" i="0" u="none" strike="noStrike" dirty="0">
                <a:solidFill>
                  <a:srgbClr val="000000"/>
                </a:solidFill>
                <a:effectLst/>
                <a:latin typeface="Calibri" panose="020F0502020204030204" pitchFamily="34" charset="0"/>
              </a:rPr>
              <a:t>מגפת הקורונה מנעה למעשה במשך תקופות ארוכות, אפשרות להגיע ולצרוך שירותים שונים. התקופה הזאת הביאה דחיפה משמעותית לשירותים מרחוק שכבר החלו להתפתח, אך בשלב זה נדרשו באופן דחוף. מערכות הרפואה נאלצו להתמודד עם עומסים ותנאים שלא הורגלו בהם ולא תוכננו לקראתם.</a:t>
            </a:r>
            <a:endParaRPr lang="he-IL" b="0" dirty="0">
              <a:effectLst/>
            </a:endParaRPr>
          </a:p>
          <a:p>
            <a:pPr algn="r" rtl="1"/>
            <a:r>
              <a:rPr lang="he-IL" sz="1200" b="0" i="0" u="none" strike="noStrike" dirty="0">
                <a:solidFill>
                  <a:srgbClr val="000000"/>
                </a:solidFill>
                <a:effectLst/>
                <a:latin typeface="Calibri" panose="020F0502020204030204" pitchFamily="34" charset="0"/>
              </a:rPr>
              <a:t>עומסים אלו, יחד עם הגבלות התנועה, והרצון של אנשים </a:t>
            </a:r>
            <a:r>
              <a:rPr lang="he-IL" sz="1200" b="0" i="0" u="none" strike="noStrike" dirty="0" err="1">
                <a:solidFill>
                  <a:srgbClr val="000000"/>
                </a:solidFill>
                <a:effectLst/>
                <a:latin typeface="Calibri" panose="020F0502020204030204" pitchFamily="34" charset="0"/>
              </a:rPr>
              <a:t>להמנע</a:t>
            </a:r>
            <a:r>
              <a:rPr lang="he-IL" sz="1200" b="0" i="0" u="none" strike="noStrike" dirty="0">
                <a:solidFill>
                  <a:srgbClr val="000000"/>
                </a:solidFill>
                <a:effectLst/>
                <a:latin typeface="Calibri" panose="020F0502020204030204" pitchFamily="34" charset="0"/>
              </a:rPr>
              <a:t> מלהגיע למקומות עם אנשים חולים, הביאו להאצת פיתוחים בתחום הרפואה מרחוק, המאפשרים הענקת טיפול ליותר חולים בצורה יעילה וללא צורך בהגעה פיזית למוסדות הרפואיים.</a:t>
            </a:r>
            <a:endParaRPr lang="he-IL" b="0" dirty="0">
              <a:effectLst/>
            </a:endParaRPr>
          </a:p>
          <a:p>
            <a:br>
              <a:rPr lang="he-IL" dirty="0"/>
            </a:br>
            <a:endParaRPr lang="he-IL" dirty="0"/>
          </a:p>
          <a:p>
            <a:pPr algn="r" rtl="1"/>
            <a:endParaRPr lang="he-IL" dirty="0"/>
          </a:p>
        </p:txBody>
      </p:sp>
      <p:sp>
        <p:nvSpPr>
          <p:cNvPr id="4" name="Slide Number Placeholder 3">
            <a:extLst>
              <a:ext uri="{FF2B5EF4-FFF2-40B4-BE49-F238E27FC236}">
                <a16:creationId xmlns:a16="http://schemas.microsoft.com/office/drawing/2014/main" id="{827D1183-FB1D-B8C2-A185-669FF7C14FF8}"/>
              </a:ext>
            </a:extLst>
          </p:cNvPr>
          <p:cNvSpPr>
            <a:spLocks noGrp="1"/>
          </p:cNvSpPr>
          <p:nvPr>
            <p:ph type="sldNum" sz="quarter" idx="5"/>
          </p:nvPr>
        </p:nvSpPr>
        <p:spPr/>
        <p:txBody>
          <a:bodyPr/>
          <a:lstStyle/>
          <a:p>
            <a:fld id="{058CA20E-CCEB-488C-9A09-74592BB252E7}" type="slidenum">
              <a:rPr lang="he-IL" smtClean="0"/>
              <a:t>11</a:t>
            </a:fld>
            <a:endParaRPr lang="he-IL"/>
          </a:p>
        </p:txBody>
      </p:sp>
    </p:spTree>
    <p:extLst>
      <p:ext uri="{BB962C8B-B14F-4D97-AF65-F5344CB8AC3E}">
        <p14:creationId xmlns:p14="http://schemas.microsoft.com/office/powerpoint/2010/main" val="1380099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408562" y="1122363"/>
            <a:ext cx="6536987" cy="2387600"/>
          </a:xfrm>
        </p:spPr>
        <p:txBody>
          <a:bodyPr anchor="b"/>
          <a:lstStyle>
            <a:lvl1pPr algn="ctr">
              <a:defRPr sz="6000"/>
            </a:lvl1pPr>
          </a:lstStyle>
          <a:p>
            <a:r>
              <a:rPr lang="he-IL" dirty="0"/>
              <a:t>לחץ כדי לערוך סגנון כותרת של תבנית בסיס</a:t>
            </a:r>
          </a:p>
        </p:txBody>
      </p:sp>
      <p:sp>
        <p:nvSpPr>
          <p:cNvPr id="3" name="כותרת משנה 2"/>
          <p:cNvSpPr>
            <a:spLocks noGrp="1"/>
          </p:cNvSpPr>
          <p:nvPr>
            <p:ph type="subTitle" idx="1"/>
          </p:nvPr>
        </p:nvSpPr>
        <p:spPr>
          <a:xfrm>
            <a:off x="408562" y="3602038"/>
            <a:ext cx="653698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118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6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20238" y="0"/>
            <a:ext cx="5330757"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1420238" y="1157590"/>
            <a:ext cx="5330757" cy="28696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15788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7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616756" y="953313"/>
            <a:ext cx="4075889"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7616756" y="2110903"/>
            <a:ext cx="407588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357577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8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616756" y="953313"/>
            <a:ext cx="4075889"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7616756" y="2110903"/>
            <a:ext cx="407588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154345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9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749047" y="992224"/>
            <a:ext cx="5933871"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5749047" y="2149814"/>
            <a:ext cx="5933871" cy="34144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261044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1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556443" y="647567"/>
            <a:ext cx="5126475"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6556443" y="1926077"/>
            <a:ext cx="5126475" cy="40661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dirty="0"/>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532939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0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5953328"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1400783" y="2110903"/>
            <a:ext cx="595332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2772742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838200" y="1131790"/>
            <a:ext cx="6536987" cy="2387600"/>
          </a:xfrm>
        </p:spPr>
        <p:txBody>
          <a:bodyPr anchor="b"/>
          <a:lstStyle>
            <a:lvl1pPr algn="ctr">
              <a:defRPr sz="6000"/>
            </a:lvl1pPr>
          </a:lstStyle>
          <a:p>
            <a:r>
              <a:rPr lang="he-IL"/>
              <a:t>לחץ כדי לערוך סגנון כותרת של תבנית בסיס</a:t>
            </a:r>
            <a:endParaRPr lang="he-IL" dirty="0"/>
          </a:p>
        </p:txBody>
      </p:sp>
      <p:sp>
        <p:nvSpPr>
          <p:cNvPr id="3" name="כותרת משנה 2"/>
          <p:cNvSpPr>
            <a:spLocks noGrp="1"/>
          </p:cNvSpPr>
          <p:nvPr>
            <p:ph type="subTitle" idx="1"/>
          </p:nvPr>
        </p:nvSpPr>
        <p:spPr>
          <a:xfrm>
            <a:off x="838200" y="3611465"/>
            <a:ext cx="653698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0E026B05-57C2-4FA8-8AE4-2C60E29397FF}" type="datetimeFigureOut">
              <a:rPr lang="he-IL" smtClean="0"/>
              <a:t>ב'/אייר/תשפ"ה</a:t>
            </a:fld>
            <a:endParaRPr lang="he-IL" dirty="0"/>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
        <p:nvSpPr>
          <p:cNvPr id="12" name="מלבן 11">
            <a:extLst>
              <a:ext uri="{FF2B5EF4-FFF2-40B4-BE49-F238E27FC236}">
                <a16:creationId xmlns:a16="http://schemas.microsoft.com/office/drawing/2014/main" id="{D7DDCAF0-60D3-24F0-7D38-99C6B2270733}"/>
              </a:ext>
            </a:extLst>
          </p:cNvPr>
          <p:cNvSpPr/>
          <p:nvPr userDrawn="1"/>
        </p:nvSpPr>
        <p:spPr>
          <a:xfrm>
            <a:off x="12209252" y="1199072"/>
            <a:ext cx="1135811" cy="43563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5231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525311" y="1692612"/>
            <a:ext cx="3085289" cy="656955"/>
          </a:xfrm>
        </p:spPr>
        <p:txBody>
          <a:bodyPr>
            <a:noAutofit/>
          </a:bodyPr>
          <a:lstStyle>
            <a:lvl1pPr>
              <a:defRPr sz="2800"/>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5525311" y="2538918"/>
            <a:ext cx="3085290" cy="3161491"/>
          </a:xfrm>
        </p:spPr>
        <p:txBody>
          <a:bodyPr>
            <a:normAutofit/>
          </a:bodyPr>
          <a:lstStyle>
            <a:lvl1pPr>
              <a:defRPr sz="2000"/>
            </a:lvl1pPr>
            <a:lvl2pPr>
              <a:defRPr sz="1800"/>
            </a:lvl2pPr>
            <a:lvl3pPr>
              <a:defRPr sz="1600"/>
            </a:lvl3pPr>
            <a:lvl4pPr>
              <a:defRPr sz="1400"/>
            </a:lvl4pPr>
            <a:lvl5pPr>
              <a:defRPr sz="1400"/>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524913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525311" y="1692612"/>
            <a:ext cx="3085289" cy="656955"/>
          </a:xfrm>
        </p:spPr>
        <p:txBody>
          <a:bodyPr>
            <a:noAutofit/>
          </a:bodyPr>
          <a:lstStyle>
            <a:lvl1pPr>
              <a:defRPr sz="2800"/>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5525311" y="2538918"/>
            <a:ext cx="3085290" cy="3161491"/>
          </a:xfrm>
        </p:spPr>
        <p:txBody>
          <a:bodyPr>
            <a:normAutofit/>
          </a:bodyPr>
          <a:lstStyle>
            <a:lvl1pPr>
              <a:defRPr sz="2000"/>
            </a:lvl1pPr>
            <a:lvl2pPr>
              <a:defRPr sz="1800"/>
            </a:lvl2pPr>
            <a:lvl3pPr>
              <a:defRPr sz="1600"/>
            </a:lvl3pPr>
            <a:lvl4pPr>
              <a:defRPr sz="1400"/>
            </a:lvl4pPr>
            <a:lvl5pPr>
              <a:defRPr sz="1400"/>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238106433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4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548647" y="1293781"/>
            <a:ext cx="7529208" cy="1157590"/>
          </a:xfrm>
        </p:spPr>
        <p:txBody>
          <a:bodyPr anchor="b">
            <a:normAutofit/>
          </a:bodyPr>
          <a:lstStyle>
            <a:lvl1pPr>
              <a:defRPr sz="36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2548647" y="2451371"/>
            <a:ext cx="752920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347325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525311" y="1692612"/>
            <a:ext cx="3085289" cy="656955"/>
          </a:xfrm>
        </p:spPr>
        <p:txBody>
          <a:bodyPr>
            <a:noAutofit/>
          </a:bodyPr>
          <a:lstStyle>
            <a:lvl1pPr>
              <a:defRPr sz="2800"/>
            </a:lvl1pPr>
          </a:lstStyle>
          <a:p>
            <a:r>
              <a:rPr lang="he-IL" dirty="0"/>
              <a:t>לחץ כדי לערוך סגנון כותרת של תבנית בסיס</a:t>
            </a:r>
          </a:p>
        </p:txBody>
      </p:sp>
      <p:sp>
        <p:nvSpPr>
          <p:cNvPr id="3" name="מציין מיקום תוכן 2"/>
          <p:cNvSpPr>
            <a:spLocks noGrp="1"/>
          </p:cNvSpPr>
          <p:nvPr>
            <p:ph idx="1"/>
          </p:nvPr>
        </p:nvSpPr>
        <p:spPr>
          <a:xfrm>
            <a:off x="5525311" y="2538918"/>
            <a:ext cx="3085290" cy="3161491"/>
          </a:xfrm>
        </p:spPr>
        <p:txBody>
          <a:bodyPr>
            <a:normAutofit/>
          </a:bodyPr>
          <a:lstStyle>
            <a:lvl1pPr>
              <a:defRPr sz="2000"/>
            </a:lvl1pPr>
            <a:lvl2pPr>
              <a:defRPr sz="1800"/>
            </a:lvl2pPr>
            <a:lvl3pPr>
              <a:defRPr sz="1600"/>
            </a:lvl3pPr>
            <a:lvl4pPr>
              <a:defRPr sz="1400"/>
            </a:lvl4pPr>
            <a:lvl5pPr>
              <a:defRPr sz="14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2565154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5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163438" y="953313"/>
            <a:ext cx="7529208" cy="1157590"/>
          </a:xfrm>
        </p:spPr>
        <p:txBody>
          <a:bodyPr anchor="b">
            <a:normAutofit/>
          </a:bodyPr>
          <a:lstStyle>
            <a:lvl1pPr>
              <a:defRPr sz="36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163438" y="2110903"/>
            <a:ext cx="752920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282558113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6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163438" y="953313"/>
            <a:ext cx="7529208" cy="1157590"/>
          </a:xfrm>
        </p:spPr>
        <p:txBody>
          <a:bodyPr anchor="b">
            <a:normAutofit/>
          </a:bodyPr>
          <a:lstStyle>
            <a:lvl1pPr>
              <a:defRPr sz="36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163438" y="2110903"/>
            <a:ext cx="752920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166296987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7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4824919"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00783" y="2110903"/>
            <a:ext cx="482491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6453208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8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4824919"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00783" y="2110903"/>
            <a:ext cx="482491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23391266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9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4824919"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00783" y="2110903"/>
            <a:ext cx="482491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162165838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0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5953328"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00783" y="2110903"/>
            <a:ext cx="595332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118722234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1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20238" y="0"/>
            <a:ext cx="5330757"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20238" y="1157590"/>
            <a:ext cx="5330757" cy="28696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306110269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22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616756" y="953313"/>
            <a:ext cx="4075889"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7616756" y="2110903"/>
            <a:ext cx="407588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247632911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23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749047" y="992224"/>
            <a:ext cx="5933871"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5749047" y="2149814"/>
            <a:ext cx="5933871" cy="34144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240463882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24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556443" y="647567"/>
            <a:ext cx="5126475"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6556443" y="1926077"/>
            <a:ext cx="5126475" cy="40661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328157848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525311" y="1692612"/>
            <a:ext cx="3085289" cy="656955"/>
          </a:xfrm>
        </p:spPr>
        <p:txBody>
          <a:bodyPr>
            <a:noAutofit/>
          </a:bodyPr>
          <a:lstStyle>
            <a:lvl1pPr>
              <a:defRPr sz="2800"/>
            </a:lvl1pPr>
          </a:lstStyle>
          <a:p>
            <a:r>
              <a:rPr lang="he-IL" dirty="0"/>
              <a:t>לחץ כדי לערוך סגנון כותרת של תבנית בסיס</a:t>
            </a:r>
          </a:p>
        </p:txBody>
      </p:sp>
      <p:sp>
        <p:nvSpPr>
          <p:cNvPr id="3" name="מציין מיקום תוכן 2"/>
          <p:cNvSpPr>
            <a:spLocks noGrp="1"/>
          </p:cNvSpPr>
          <p:nvPr>
            <p:ph idx="1"/>
          </p:nvPr>
        </p:nvSpPr>
        <p:spPr>
          <a:xfrm>
            <a:off x="5525311" y="2538918"/>
            <a:ext cx="3085290" cy="3161491"/>
          </a:xfrm>
        </p:spPr>
        <p:txBody>
          <a:bodyPr>
            <a:normAutofit/>
          </a:bodyPr>
          <a:lstStyle>
            <a:lvl1pPr>
              <a:defRPr sz="2000"/>
            </a:lvl1pPr>
            <a:lvl2pPr>
              <a:defRPr sz="1800"/>
            </a:lvl2pPr>
            <a:lvl3pPr>
              <a:defRPr sz="1600"/>
            </a:lvl3pPr>
            <a:lvl4pPr>
              <a:defRPr sz="1400"/>
            </a:lvl4pPr>
            <a:lvl5pPr>
              <a:defRPr sz="14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4027804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25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5953328"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00783" y="2110903"/>
            <a:ext cx="595332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102933462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26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5953328" cy="1157590"/>
          </a:xfrm>
        </p:spPr>
        <p:txBody>
          <a:bodyPr anchor="b">
            <a:normAutofit/>
          </a:bodyPr>
          <a:lstStyle>
            <a:lvl1pPr>
              <a:defRPr sz="3600"/>
            </a:lvl1pPr>
          </a:lstStyle>
          <a:p>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400783" y="2110903"/>
            <a:ext cx="595332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C3B26EE-4201-4D8F-B5AA-32B2D32692EC}" type="slidenum">
              <a:rPr lang="he-IL" smtClean="0"/>
              <a:t>‹#›</a:t>
            </a:fld>
            <a:endParaRPr lang="he-IL"/>
          </a:p>
        </p:txBody>
      </p:sp>
      <p:pic>
        <p:nvPicPr>
          <p:cNvPr id="7" name="תמונה 6" descr="תמונה שמכילה בתוך מבנה, שירות, ציוד רפואי, טיפול רפואי&#10;&#10;התיאור נוצר באופן אוטומטי">
            <a:extLst>
              <a:ext uri="{FF2B5EF4-FFF2-40B4-BE49-F238E27FC236}">
                <a16:creationId xmlns:a16="http://schemas.microsoft.com/office/drawing/2014/main" id="{C70C15F7-84E9-A87C-9DD4-A4C9784B52F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724" t="192" r="18220"/>
          <a:stretch/>
        </p:blipFill>
        <p:spPr>
          <a:xfrm flipH="1">
            <a:off x="7331250" y="750277"/>
            <a:ext cx="4860749" cy="6107723"/>
          </a:xfrm>
          <a:prstGeom prst="flowChartDelay">
            <a:avLst/>
          </a:prstGeom>
        </p:spPr>
      </p:pic>
    </p:spTree>
    <p:extLst>
      <p:ext uri="{BB962C8B-B14F-4D97-AF65-F5344CB8AC3E}">
        <p14:creationId xmlns:p14="http://schemas.microsoft.com/office/powerpoint/2010/main" val="137996454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שני תכנים">
    <p:spTree>
      <p:nvGrpSpPr>
        <p:cNvPr id="1" name=""/>
        <p:cNvGrpSpPr/>
        <p:nvPr/>
      </p:nvGrpSpPr>
      <p:grpSpPr>
        <a:xfrm>
          <a:off x="0" y="0"/>
          <a:ext cx="0" cy="0"/>
          <a:chOff x="0" y="0"/>
          <a:chExt cx="0" cy="0"/>
        </a:xfrm>
      </p:grpSpPr>
      <p:sp>
        <p:nvSpPr>
          <p:cNvPr id="8" name="צורה חופשית: צורה 7">
            <a:extLst>
              <a:ext uri="{FF2B5EF4-FFF2-40B4-BE49-F238E27FC236}">
                <a16:creationId xmlns:a16="http://schemas.microsoft.com/office/drawing/2014/main" id="{3D61738E-C693-915D-0C13-F63999CF2A7F}"/>
              </a:ext>
            </a:extLst>
          </p:cNvPr>
          <p:cNvSpPr/>
          <p:nvPr/>
        </p:nvSpPr>
        <p:spPr>
          <a:xfrm>
            <a:off x="5329475" y="-10049"/>
            <a:ext cx="6888078" cy="6883122"/>
          </a:xfrm>
          <a:custGeom>
            <a:avLst/>
            <a:gdLst>
              <a:gd name="connsiteX0" fmla="*/ 1547446 w 7124281"/>
              <a:gd name="connsiteY0" fmla="*/ 0 h 6883121"/>
              <a:gd name="connsiteX1" fmla="*/ 0 w 7124281"/>
              <a:gd name="connsiteY1" fmla="*/ 6883121 h 6883121"/>
              <a:gd name="connsiteX2" fmla="*/ 7124281 w 7124281"/>
              <a:gd name="connsiteY2" fmla="*/ 6873072 h 6883121"/>
              <a:gd name="connsiteX3" fmla="*/ 7124281 w 7124281"/>
              <a:gd name="connsiteY3" fmla="*/ 20096 h 6883121"/>
              <a:gd name="connsiteX4" fmla="*/ 1547446 w 7124281"/>
              <a:gd name="connsiteY4" fmla="*/ 0 h 6883121"/>
              <a:gd name="connsiteX0" fmla="*/ 1547446 w 7124281"/>
              <a:gd name="connsiteY0" fmla="*/ 1 h 6883122"/>
              <a:gd name="connsiteX1" fmla="*/ 0 w 7124281"/>
              <a:gd name="connsiteY1" fmla="*/ 6883122 h 6883122"/>
              <a:gd name="connsiteX2" fmla="*/ 7124281 w 7124281"/>
              <a:gd name="connsiteY2" fmla="*/ 6873073 h 6883122"/>
              <a:gd name="connsiteX3" fmla="*/ 7094136 w 7124281"/>
              <a:gd name="connsiteY3" fmla="*/ 0 h 6883122"/>
              <a:gd name="connsiteX4" fmla="*/ 1547446 w 7124281"/>
              <a:gd name="connsiteY4" fmla="*/ 1 h 6883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281" h="6883122">
                <a:moveTo>
                  <a:pt x="1547446" y="1"/>
                </a:moveTo>
                <a:lnTo>
                  <a:pt x="0" y="6883122"/>
                </a:lnTo>
                <a:lnTo>
                  <a:pt x="7124281" y="6873073"/>
                </a:lnTo>
                <a:lnTo>
                  <a:pt x="7094136" y="0"/>
                </a:lnTo>
                <a:lnTo>
                  <a:pt x="1547446" y="1"/>
                </a:lnTo>
                <a:close/>
              </a:path>
            </a:pathLst>
          </a:cu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3137364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_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C3B26EE-4201-4D8F-B5AA-32B2D32692EC}" type="slidenum">
              <a:rPr lang="he-IL" smtClean="0"/>
              <a:t>‹#›</a:t>
            </a:fld>
            <a:endParaRPr lang="he-IL"/>
          </a:p>
        </p:txBody>
      </p:sp>
      <p:sp>
        <p:nvSpPr>
          <p:cNvPr id="10" name="מלבן 9">
            <a:extLst>
              <a:ext uri="{FF2B5EF4-FFF2-40B4-BE49-F238E27FC236}">
                <a16:creationId xmlns:a16="http://schemas.microsoft.com/office/drawing/2014/main" id="{964B0A4C-4FB1-1851-EB4C-6137C853781D}"/>
              </a:ext>
            </a:extLst>
          </p:cNvPr>
          <p:cNvSpPr/>
          <p:nvPr/>
        </p:nvSpPr>
        <p:spPr>
          <a:xfrm>
            <a:off x="1079952" y="-678"/>
            <a:ext cx="3242432" cy="6858678"/>
          </a:xfrm>
          <a:prstGeom prst="rect">
            <a:avLst/>
          </a:prstGeom>
          <a:gradFill>
            <a:gsLst>
              <a:gs pos="40698">
                <a:srgbClr val="ABCAE6"/>
              </a:gs>
              <a:gs pos="0">
                <a:srgbClr val="9CC8E1"/>
              </a:gs>
              <a:gs pos="57000">
                <a:srgbClr val="99BDDD"/>
              </a:gs>
              <a:gs pos="83000">
                <a:srgbClr val="94BBDA"/>
              </a:gs>
              <a:gs pos="100000">
                <a:srgbClr val="9CC3DE"/>
              </a:gs>
            </a:gsLst>
            <a:lin ang="9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7322787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3_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C3B26EE-4201-4D8F-B5AA-32B2D32692EC}" type="slidenum">
              <a:rPr lang="he-IL" smtClean="0"/>
              <a:t>‹#›</a:t>
            </a:fld>
            <a:endParaRPr lang="he-IL"/>
          </a:p>
        </p:txBody>
      </p:sp>
      <p:sp>
        <p:nvSpPr>
          <p:cNvPr id="10" name="מלבן 9">
            <a:extLst>
              <a:ext uri="{FF2B5EF4-FFF2-40B4-BE49-F238E27FC236}">
                <a16:creationId xmlns:a16="http://schemas.microsoft.com/office/drawing/2014/main" id="{964B0A4C-4FB1-1851-EB4C-6137C853781D}"/>
              </a:ext>
            </a:extLst>
          </p:cNvPr>
          <p:cNvSpPr/>
          <p:nvPr/>
        </p:nvSpPr>
        <p:spPr>
          <a:xfrm>
            <a:off x="8949568" y="0"/>
            <a:ext cx="3242432" cy="6858678"/>
          </a:xfrm>
          <a:prstGeom prst="rect">
            <a:avLst/>
          </a:prstGeom>
          <a:gradFill>
            <a:gsLst>
              <a:gs pos="40698">
                <a:srgbClr val="ABCAE6"/>
              </a:gs>
              <a:gs pos="0">
                <a:srgbClr val="9CC8E1"/>
              </a:gs>
              <a:gs pos="57000">
                <a:srgbClr val="99BDDD"/>
              </a:gs>
              <a:gs pos="83000">
                <a:srgbClr val="94BBDA"/>
              </a:gs>
              <a:gs pos="100000">
                <a:srgbClr val="9CC3DE"/>
              </a:gs>
            </a:gsLst>
            <a:lin ang="9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15001724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4_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C3B26EE-4201-4D8F-B5AA-32B2D32692EC}" type="slidenum">
              <a:rPr lang="he-IL" smtClean="0"/>
              <a:t>‹#›</a:t>
            </a:fld>
            <a:endParaRPr lang="he-IL"/>
          </a:p>
        </p:txBody>
      </p:sp>
      <p:sp>
        <p:nvSpPr>
          <p:cNvPr id="10" name="משולש שווה-שוקיים 9">
            <a:extLst>
              <a:ext uri="{FF2B5EF4-FFF2-40B4-BE49-F238E27FC236}">
                <a16:creationId xmlns:a16="http://schemas.microsoft.com/office/drawing/2014/main" id="{454C97B2-B7DE-DB76-E949-2CC645530E17}"/>
              </a:ext>
            </a:extLst>
          </p:cNvPr>
          <p:cNvSpPr/>
          <p:nvPr/>
        </p:nvSpPr>
        <p:spPr>
          <a:xfrm>
            <a:off x="4975306" y="1825625"/>
            <a:ext cx="2241389" cy="5032375"/>
          </a:xfrm>
          <a:prstGeom prst="triangle">
            <a:avLst/>
          </a:prstGeom>
          <a:solidFill>
            <a:srgbClr val="D8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שולש שווה-שוקיים 10">
            <a:extLst>
              <a:ext uri="{FF2B5EF4-FFF2-40B4-BE49-F238E27FC236}">
                <a16:creationId xmlns:a16="http://schemas.microsoft.com/office/drawing/2014/main" id="{F69949B1-EBFA-14D8-7DB5-8BC04AF5A8DE}"/>
              </a:ext>
            </a:extLst>
          </p:cNvPr>
          <p:cNvSpPr/>
          <p:nvPr/>
        </p:nvSpPr>
        <p:spPr>
          <a:xfrm flipV="1">
            <a:off x="4975305" y="0"/>
            <a:ext cx="2241389" cy="5032375"/>
          </a:xfrm>
          <a:prstGeom prst="triangle">
            <a:avLst/>
          </a:prstGeom>
          <a:solidFill>
            <a:srgbClr val="D8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77364435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2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FC3B26EE-4201-4D8F-B5AA-32B2D32692EC}" type="slidenum">
              <a:rPr lang="he-IL" smtClean="0"/>
              <a:t>‹#›</a:t>
            </a:fld>
            <a:endParaRPr lang="he-IL"/>
          </a:p>
        </p:txBody>
      </p:sp>
    </p:spTree>
    <p:extLst>
      <p:ext uri="{BB962C8B-B14F-4D97-AF65-F5344CB8AC3E}">
        <p14:creationId xmlns:p14="http://schemas.microsoft.com/office/powerpoint/2010/main" val="4119193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3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FC3B26EE-4201-4D8F-B5AA-32B2D32692EC}" type="slidenum">
              <a:rPr lang="he-IL" smtClean="0"/>
              <a:t>‹#›</a:t>
            </a:fld>
            <a:endParaRPr lang="he-IL"/>
          </a:p>
        </p:txBody>
      </p:sp>
      <p:pic>
        <p:nvPicPr>
          <p:cNvPr id="7" name="גרפיקה 6">
            <a:extLst>
              <a:ext uri="{FF2B5EF4-FFF2-40B4-BE49-F238E27FC236}">
                <a16:creationId xmlns:a16="http://schemas.microsoft.com/office/drawing/2014/main" id="{418A62A9-75BE-4E9F-EDF5-3C7F916C7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46287">
            <a:off x="1385131" y="5725478"/>
            <a:ext cx="1802450" cy="1991993"/>
          </a:xfrm>
          <a:prstGeom prst="rect">
            <a:avLst/>
          </a:prstGeom>
        </p:spPr>
      </p:pic>
      <p:pic>
        <p:nvPicPr>
          <p:cNvPr id="9" name="גרפיקה 8">
            <a:extLst>
              <a:ext uri="{FF2B5EF4-FFF2-40B4-BE49-F238E27FC236}">
                <a16:creationId xmlns:a16="http://schemas.microsoft.com/office/drawing/2014/main" id="{8529080F-39C3-B399-5B82-DED9C4371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773173" y="0"/>
            <a:ext cx="1418827" cy="970082"/>
          </a:xfrm>
          <a:prstGeom prst="rect">
            <a:avLst/>
          </a:prstGeom>
        </p:spPr>
      </p:pic>
    </p:spTree>
    <p:extLst>
      <p:ext uri="{BB962C8B-B14F-4D97-AF65-F5344CB8AC3E}">
        <p14:creationId xmlns:p14="http://schemas.microsoft.com/office/powerpoint/2010/main" val="19877662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FC3B26EE-4201-4D8F-B5AA-32B2D32692EC}" type="slidenum">
              <a:rPr lang="he-IL" smtClean="0"/>
              <a:t>‹#›</a:t>
            </a:fld>
            <a:endParaRPr lang="he-IL"/>
          </a:p>
        </p:txBody>
      </p:sp>
      <p:pic>
        <p:nvPicPr>
          <p:cNvPr id="8" name="גרפיקה 7">
            <a:extLst>
              <a:ext uri="{FF2B5EF4-FFF2-40B4-BE49-F238E27FC236}">
                <a16:creationId xmlns:a16="http://schemas.microsoft.com/office/drawing/2014/main" id="{412A53DC-2E1E-B0B1-13B2-D7F67E849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096" y="6122053"/>
            <a:ext cx="3171825" cy="3228975"/>
          </a:xfrm>
          <a:prstGeom prst="rect">
            <a:avLst/>
          </a:prstGeom>
        </p:spPr>
      </p:pic>
    </p:spTree>
    <p:extLst>
      <p:ext uri="{BB962C8B-B14F-4D97-AF65-F5344CB8AC3E}">
        <p14:creationId xmlns:p14="http://schemas.microsoft.com/office/powerpoint/2010/main" val="4116958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ריק">
    <p:spTree>
      <p:nvGrpSpPr>
        <p:cNvPr id="1" name=""/>
        <p:cNvGrpSpPr/>
        <p:nvPr/>
      </p:nvGrpSpPr>
      <p:grpSpPr>
        <a:xfrm>
          <a:off x="0" y="0"/>
          <a:ext cx="0" cy="0"/>
          <a:chOff x="0" y="0"/>
          <a:chExt cx="0" cy="0"/>
        </a:xfrm>
      </p:grpSpPr>
      <p:sp>
        <p:nvSpPr>
          <p:cNvPr id="5" name="מלבן: פינות עליונות חתוכות 4">
            <a:extLst>
              <a:ext uri="{FF2B5EF4-FFF2-40B4-BE49-F238E27FC236}">
                <a16:creationId xmlns:a16="http://schemas.microsoft.com/office/drawing/2014/main" id="{8CBA68CE-10A4-CE28-5BFB-36FF7B0DDD25}"/>
              </a:ext>
            </a:extLst>
          </p:cNvPr>
          <p:cNvSpPr/>
          <p:nvPr/>
        </p:nvSpPr>
        <p:spPr>
          <a:xfrm rot="16200000">
            <a:off x="5721832" y="351712"/>
            <a:ext cx="6880455" cy="6132117"/>
          </a:xfrm>
          <a:prstGeom prst="snip2SameRect">
            <a:avLst>
              <a:gd name="adj1" fmla="val 50000"/>
              <a:gd name="adj2" fmla="val 0"/>
            </a:avLst>
          </a:pr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של תאריך 1"/>
          <p:cNvSpPr>
            <a:spLocks noGrp="1"/>
          </p:cNvSpPr>
          <p:nvPr>
            <p:ph type="dt" sz="half" idx="10"/>
          </p:nvPr>
        </p:nvSpPr>
        <p:spPr/>
        <p:txBody>
          <a:bodyPr/>
          <a:lstStyle/>
          <a:p>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FC3B26EE-4201-4D8F-B5AA-32B2D32692EC}" type="slidenum">
              <a:rPr lang="he-IL" smtClean="0"/>
              <a:t>‹#›</a:t>
            </a:fld>
            <a:endParaRPr lang="he-IL"/>
          </a:p>
        </p:txBody>
      </p:sp>
      <p:pic>
        <p:nvPicPr>
          <p:cNvPr id="8" name="גרפיקה 7">
            <a:extLst>
              <a:ext uri="{FF2B5EF4-FFF2-40B4-BE49-F238E27FC236}">
                <a16:creationId xmlns:a16="http://schemas.microsoft.com/office/drawing/2014/main" id="{412A53DC-2E1E-B0B1-13B2-D7F67E849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096" y="6122053"/>
            <a:ext cx="3171825" cy="3228975"/>
          </a:xfrm>
          <a:prstGeom prst="rect">
            <a:avLst/>
          </a:prstGeom>
        </p:spPr>
      </p:pic>
    </p:spTree>
    <p:extLst>
      <p:ext uri="{BB962C8B-B14F-4D97-AF65-F5344CB8AC3E}">
        <p14:creationId xmlns:p14="http://schemas.microsoft.com/office/powerpoint/2010/main" val="6711585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548647" y="1293781"/>
            <a:ext cx="7529208" cy="1157590"/>
          </a:xfrm>
        </p:spPr>
        <p:txBody>
          <a:bodyPr anchor="b">
            <a:normAutofit/>
          </a:bodyPr>
          <a:lstStyle>
            <a:lvl1pPr>
              <a:defRPr sz="36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2548647" y="2451371"/>
            <a:ext cx="752920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1537259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ריק">
    <p:spTree>
      <p:nvGrpSpPr>
        <p:cNvPr id="1" name=""/>
        <p:cNvGrpSpPr/>
        <p:nvPr/>
      </p:nvGrpSpPr>
      <p:grpSpPr>
        <a:xfrm>
          <a:off x="0" y="0"/>
          <a:ext cx="0" cy="0"/>
          <a:chOff x="0" y="0"/>
          <a:chExt cx="0" cy="0"/>
        </a:xfrm>
      </p:grpSpPr>
      <p:sp>
        <p:nvSpPr>
          <p:cNvPr id="6" name="מלבן: פינות עליונות חתוכות 5">
            <a:extLst>
              <a:ext uri="{FF2B5EF4-FFF2-40B4-BE49-F238E27FC236}">
                <a16:creationId xmlns:a16="http://schemas.microsoft.com/office/drawing/2014/main" id="{9E7D4ADF-DCF7-1F88-4365-54E97064E96D}"/>
              </a:ext>
            </a:extLst>
          </p:cNvPr>
          <p:cNvSpPr/>
          <p:nvPr/>
        </p:nvSpPr>
        <p:spPr>
          <a:xfrm rot="5400000" flipH="1">
            <a:off x="464031" y="351714"/>
            <a:ext cx="6880455" cy="6132117"/>
          </a:xfrm>
          <a:prstGeom prst="snip2SameRect">
            <a:avLst>
              <a:gd name="adj1" fmla="val 50000"/>
              <a:gd name="adj2" fmla="val 0"/>
            </a:avLst>
          </a:pr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של תאריך 1"/>
          <p:cNvSpPr>
            <a:spLocks noGrp="1"/>
          </p:cNvSpPr>
          <p:nvPr>
            <p:ph type="dt" sz="half" idx="10"/>
          </p:nvPr>
        </p:nvSpPr>
        <p:spPr/>
        <p:txBody>
          <a:bodyPr/>
          <a:lstStyle/>
          <a:p>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FC3B26EE-4201-4D8F-B5AA-32B2D32692EC}" type="slidenum">
              <a:rPr lang="he-IL" smtClean="0"/>
              <a:t>‹#›</a:t>
            </a:fld>
            <a:endParaRPr lang="he-IL"/>
          </a:p>
        </p:txBody>
      </p:sp>
      <p:pic>
        <p:nvPicPr>
          <p:cNvPr id="8" name="גרפיקה 7">
            <a:extLst>
              <a:ext uri="{FF2B5EF4-FFF2-40B4-BE49-F238E27FC236}">
                <a16:creationId xmlns:a16="http://schemas.microsoft.com/office/drawing/2014/main" id="{412A53DC-2E1E-B0B1-13B2-D7F67E849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18834" y="6253938"/>
            <a:ext cx="3171825" cy="3228975"/>
          </a:xfrm>
          <a:prstGeom prst="rect">
            <a:avLst/>
          </a:prstGeom>
        </p:spPr>
      </p:pic>
    </p:spTree>
    <p:extLst>
      <p:ext uri="{BB962C8B-B14F-4D97-AF65-F5344CB8AC3E}">
        <p14:creationId xmlns:p14="http://schemas.microsoft.com/office/powerpoint/2010/main" val="203064909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ריק">
    <p:spTree>
      <p:nvGrpSpPr>
        <p:cNvPr id="1" name=""/>
        <p:cNvGrpSpPr/>
        <p:nvPr/>
      </p:nvGrpSpPr>
      <p:grpSpPr>
        <a:xfrm>
          <a:off x="0" y="0"/>
          <a:ext cx="0" cy="0"/>
          <a:chOff x="0" y="0"/>
          <a:chExt cx="0" cy="0"/>
        </a:xfrm>
      </p:grpSpPr>
      <p:sp>
        <p:nvSpPr>
          <p:cNvPr id="15" name="צורה חופשית: צורה 14">
            <a:extLst>
              <a:ext uri="{FF2B5EF4-FFF2-40B4-BE49-F238E27FC236}">
                <a16:creationId xmlns:a16="http://schemas.microsoft.com/office/drawing/2014/main" id="{ABEFE566-47AD-6BC3-16C5-C93435E2E987}"/>
              </a:ext>
            </a:extLst>
          </p:cNvPr>
          <p:cNvSpPr/>
          <p:nvPr/>
        </p:nvSpPr>
        <p:spPr>
          <a:xfrm>
            <a:off x="-701085" y="2761306"/>
            <a:ext cx="4527176" cy="4962364"/>
          </a:xfrm>
          <a:custGeom>
            <a:avLst/>
            <a:gdLst>
              <a:gd name="connsiteX0" fmla="*/ 1981120 w 4527176"/>
              <a:gd name="connsiteY0" fmla="*/ 1008397 h 4962364"/>
              <a:gd name="connsiteX1" fmla="*/ 336994 w 4527176"/>
              <a:gd name="connsiteY1" fmla="*/ 2810569 h 4962364"/>
              <a:gd name="connsiteX2" fmla="*/ 1981120 w 4527176"/>
              <a:gd name="connsiteY2" fmla="*/ 4612741 h 4962364"/>
              <a:gd name="connsiteX3" fmla="*/ 3625246 w 4527176"/>
              <a:gd name="connsiteY3" fmla="*/ 2810569 h 4962364"/>
              <a:gd name="connsiteX4" fmla="*/ 1981120 w 4527176"/>
              <a:gd name="connsiteY4" fmla="*/ 1008397 h 4962364"/>
              <a:gd name="connsiteX5" fmla="*/ 2263588 w 4527176"/>
              <a:gd name="connsiteY5" fmla="*/ 0 h 4962364"/>
              <a:gd name="connsiteX6" fmla="*/ 4527176 w 4527176"/>
              <a:gd name="connsiteY6" fmla="*/ 2481182 h 4962364"/>
              <a:gd name="connsiteX7" fmla="*/ 2263588 w 4527176"/>
              <a:gd name="connsiteY7" fmla="*/ 4962364 h 4962364"/>
              <a:gd name="connsiteX8" fmla="*/ 0 w 4527176"/>
              <a:gd name="connsiteY8" fmla="*/ 2481182 h 4962364"/>
              <a:gd name="connsiteX9" fmla="*/ 2263588 w 4527176"/>
              <a:gd name="connsiteY9" fmla="*/ 0 h 496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7176" h="4962364">
                <a:moveTo>
                  <a:pt x="1981120" y="1008397"/>
                </a:moveTo>
                <a:cubicBezTo>
                  <a:pt x="1073094" y="1008397"/>
                  <a:pt x="336994" y="1815257"/>
                  <a:pt x="336994" y="2810569"/>
                </a:cubicBezTo>
                <a:cubicBezTo>
                  <a:pt x="336994" y="3805881"/>
                  <a:pt x="1073094" y="4612741"/>
                  <a:pt x="1981120" y="4612741"/>
                </a:cubicBezTo>
                <a:cubicBezTo>
                  <a:pt x="2889146" y="4612741"/>
                  <a:pt x="3625246" y="3805881"/>
                  <a:pt x="3625246" y="2810569"/>
                </a:cubicBezTo>
                <a:cubicBezTo>
                  <a:pt x="3625246" y="1815257"/>
                  <a:pt x="2889146" y="1008397"/>
                  <a:pt x="1981120" y="1008397"/>
                </a:cubicBezTo>
                <a:close/>
                <a:moveTo>
                  <a:pt x="2263588" y="0"/>
                </a:moveTo>
                <a:cubicBezTo>
                  <a:pt x="3513733" y="0"/>
                  <a:pt x="4527176" y="1110863"/>
                  <a:pt x="4527176" y="2481182"/>
                </a:cubicBezTo>
                <a:cubicBezTo>
                  <a:pt x="4527176" y="3851501"/>
                  <a:pt x="3513733" y="4962364"/>
                  <a:pt x="2263588" y="4962364"/>
                </a:cubicBezTo>
                <a:cubicBezTo>
                  <a:pt x="1013443" y="4962364"/>
                  <a:pt x="0" y="3851501"/>
                  <a:pt x="0" y="2481182"/>
                </a:cubicBezTo>
                <a:cubicBezTo>
                  <a:pt x="0" y="1110863"/>
                  <a:pt x="1013443" y="0"/>
                  <a:pt x="2263588" y="0"/>
                </a:cubicBezTo>
                <a:close/>
              </a:path>
            </a:pathLst>
          </a:custGeom>
          <a:solidFill>
            <a:srgbClr val="CEE6FD"/>
          </a:solidFill>
          <a:ln w="76200">
            <a:solidFill>
              <a:srgbClr val="CEE6FD"/>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sp>
        <p:nvSpPr>
          <p:cNvPr id="2" name="מציין מיקום של תאריך 1"/>
          <p:cNvSpPr>
            <a:spLocks noGrp="1"/>
          </p:cNvSpPr>
          <p:nvPr>
            <p:ph type="dt" sz="half" idx="10"/>
          </p:nvPr>
        </p:nvSpPr>
        <p:spPr/>
        <p:txBody>
          <a:bodyPr/>
          <a:lstStyle/>
          <a:p>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FC3B26EE-4201-4D8F-B5AA-32B2D32692EC}" type="slidenum">
              <a:rPr lang="he-IL" smtClean="0"/>
              <a:t>‹#›</a:t>
            </a:fld>
            <a:endParaRPr lang="he-IL"/>
          </a:p>
        </p:txBody>
      </p:sp>
      <p:sp>
        <p:nvSpPr>
          <p:cNvPr id="7" name="צורה חופשית: צורה 6">
            <a:extLst>
              <a:ext uri="{FF2B5EF4-FFF2-40B4-BE49-F238E27FC236}">
                <a16:creationId xmlns:a16="http://schemas.microsoft.com/office/drawing/2014/main" id="{B529B6DD-D3E3-F00A-5D53-81EE9E6E82BF}"/>
              </a:ext>
            </a:extLst>
          </p:cNvPr>
          <p:cNvSpPr/>
          <p:nvPr/>
        </p:nvSpPr>
        <p:spPr>
          <a:xfrm>
            <a:off x="1445088" y="4732240"/>
            <a:ext cx="3019044" cy="2869311"/>
          </a:xfrm>
          <a:custGeom>
            <a:avLst/>
            <a:gdLst>
              <a:gd name="connsiteX0" fmla="*/ 3019044 w 3019044"/>
              <a:gd name="connsiteY0" fmla="*/ 1434656 h 2869311"/>
              <a:gd name="connsiteX1" fmla="*/ 1509522 w 3019044"/>
              <a:gd name="connsiteY1" fmla="*/ 2869311 h 2869311"/>
              <a:gd name="connsiteX2" fmla="*/ 0 w 3019044"/>
              <a:gd name="connsiteY2" fmla="*/ 1434656 h 2869311"/>
              <a:gd name="connsiteX3" fmla="*/ 1509522 w 3019044"/>
              <a:gd name="connsiteY3" fmla="*/ 0 h 2869311"/>
              <a:gd name="connsiteX4" fmla="*/ 3019044 w 3019044"/>
              <a:gd name="connsiteY4" fmla="*/ 1434656 h 286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044" h="2869311">
                <a:moveTo>
                  <a:pt x="3019044" y="1434656"/>
                </a:moveTo>
                <a:cubicBezTo>
                  <a:pt x="3019044" y="2226994"/>
                  <a:pt x="2343208" y="2869311"/>
                  <a:pt x="1509522" y="2869311"/>
                </a:cubicBezTo>
                <a:cubicBezTo>
                  <a:pt x="675836" y="2869311"/>
                  <a:pt x="0" y="2226994"/>
                  <a:pt x="0" y="1434656"/>
                </a:cubicBezTo>
                <a:cubicBezTo>
                  <a:pt x="0" y="642317"/>
                  <a:pt x="675836" y="0"/>
                  <a:pt x="1509522" y="0"/>
                </a:cubicBezTo>
                <a:cubicBezTo>
                  <a:pt x="2343208" y="0"/>
                  <a:pt x="3019044" y="642317"/>
                  <a:pt x="3019044" y="1434656"/>
                </a:cubicBezTo>
                <a:close/>
              </a:path>
            </a:pathLst>
          </a:custGeom>
          <a:noFill/>
          <a:ln w="39719" cap="flat">
            <a:solidFill>
              <a:srgbClr val="FFCA02"/>
            </a:solidFill>
            <a:prstDash val="solid"/>
            <a:miter/>
          </a:ln>
        </p:spPr>
        <p:txBody>
          <a:bodyPr rtlCol="1" anchor="ctr"/>
          <a:lstStyle/>
          <a:p>
            <a:endParaRPr lang="he-IL"/>
          </a:p>
        </p:txBody>
      </p:sp>
      <p:pic>
        <p:nvPicPr>
          <p:cNvPr id="10" name="תמונה 9" descr="תמונה שמכילה מעיל, אדם, לבוש, מעיל לבן&#10;&#10;התיאור נוצר באופן אוטומטי">
            <a:extLst>
              <a:ext uri="{FF2B5EF4-FFF2-40B4-BE49-F238E27FC236}">
                <a16:creationId xmlns:a16="http://schemas.microsoft.com/office/drawing/2014/main" id="{5198D6E5-090F-B97B-546D-8CD4FFED8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976" y="3793402"/>
            <a:ext cx="2913115" cy="3064598"/>
          </a:xfrm>
          <a:prstGeom prst="rect">
            <a:avLst/>
          </a:prstGeom>
        </p:spPr>
      </p:pic>
    </p:spTree>
    <p:extLst>
      <p:ext uri="{BB962C8B-B14F-4D97-AF65-F5344CB8AC3E}">
        <p14:creationId xmlns:p14="http://schemas.microsoft.com/office/powerpoint/2010/main" val="304291732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2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243194"/>
            <a:ext cx="10844718" cy="808532"/>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838200" y="1138136"/>
            <a:ext cx="10844718" cy="247082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07204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13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243194"/>
            <a:ext cx="10844718" cy="808532"/>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838200" y="1138136"/>
            <a:ext cx="10844718" cy="247082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1570668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4014732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844339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558106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21E827F0-F013-469C-B165-191C7CE6AED9}" type="slidenum">
              <a:rPr lang="he-IL" smtClean="0"/>
              <a:t>‹#›</a:t>
            </a:fld>
            <a:endParaRPr lang="he-IL"/>
          </a:p>
        </p:txBody>
      </p:sp>
      <p:pic>
        <p:nvPicPr>
          <p:cNvPr id="7" name="גרפיקה 6">
            <a:extLst>
              <a:ext uri="{FF2B5EF4-FFF2-40B4-BE49-F238E27FC236}">
                <a16:creationId xmlns:a16="http://schemas.microsoft.com/office/drawing/2014/main" id="{418A62A9-75BE-4E9F-EDF5-3C7F916C7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46287">
            <a:off x="1385131" y="5725478"/>
            <a:ext cx="1802450" cy="1991993"/>
          </a:xfrm>
          <a:prstGeom prst="rect">
            <a:avLst/>
          </a:prstGeom>
        </p:spPr>
      </p:pic>
      <p:pic>
        <p:nvPicPr>
          <p:cNvPr id="9" name="גרפיקה 8">
            <a:extLst>
              <a:ext uri="{FF2B5EF4-FFF2-40B4-BE49-F238E27FC236}">
                <a16:creationId xmlns:a16="http://schemas.microsoft.com/office/drawing/2014/main" id="{8529080F-39C3-B399-5B82-DED9C43711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0773173" y="0"/>
            <a:ext cx="1418827" cy="970082"/>
          </a:xfrm>
          <a:prstGeom prst="rect">
            <a:avLst/>
          </a:prstGeom>
        </p:spPr>
      </p:pic>
    </p:spTree>
    <p:extLst>
      <p:ext uri="{BB962C8B-B14F-4D97-AF65-F5344CB8AC3E}">
        <p14:creationId xmlns:p14="http://schemas.microsoft.com/office/powerpoint/2010/main" val="3512504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21E827F0-F013-469C-B165-191C7CE6AED9}" type="slidenum">
              <a:rPr lang="he-IL" smtClean="0"/>
              <a:t>‹#›</a:t>
            </a:fld>
            <a:endParaRPr lang="he-IL"/>
          </a:p>
        </p:txBody>
      </p:sp>
      <p:pic>
        <p:nvPicPr>
          <p:cNvPr id="8" name="גרפיקה 7">
            <a:extLst>
              <a:ext uri="{FF2B5EF4-FFF2-40B4-BE49-F238E27FC236}">
                <a16:creationId xmlns:a16="http://schemas.microsoft.com/office/drawing/2014/main" id="{412A53DC-2E1E-B0B1-13B2-D7F67E849C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3096" y="6122053"/>
            <a:ext cx="3171825" cy="3228975"/>
          </a:xfrm>
          <a:prstGeom prst="rect">
            <a:avLst/>
          </a:prstGeom>
        </p:spPr>
      </p:pic>
    </p:spTree>
    <p:extLst>
      <p:ext uri="{BB962C8B-B14F-4D97-AF65-F5344CB8AC3E}">
        <p14:creationId xmlns:p14="http://schemas.microsoft.com/office/powerpoint/2010/main" val="1079079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178838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163438" y="953313"/>
            <a:ext cx="7529208" cy="1157590"/>
          </a:xfrm>
        </p:spPr>
        <p:txBody>
          <a:bodyPr anchor="b">
            <a:normAutofit/>
          </a:bodyPr>
          <a:lstStyle>
            <a:lvl1pPr>
              <a:defRPr sz="36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163438" y="2110903"/>
            <a:ext cx="752920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825941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876572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453615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12956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163438" y="953313"/>
            <a:ext cx="7529208" cy="1157590"/>
          </a:xfrm>
        </p:spPr>
        <p:txBody>
          <a:bodyPr anchor="b">
            <a:normAutofit/>
          </a:bodyPr>
          <a:lstStyle>
            <a:lvl1pPr>
              <a:defRPr sz="36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163438" y="2110903"/>
            <a:ext cx="752920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585756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4824919"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1400783" y="2110903"/>
            <a:ext cx="482491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02041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4824919"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1400783" y="2110903"/>
            <a:ext cx="4824919"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387511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00783" y="953313"/>
            <a:ext cx="5953328" cy="1157590"/>
          </a:xfrm>
        </p:spPr>
        <p:txBody>
          <a:bodyPr anchor="b">
            <a:normAutofit/>
          </a:bodyPr>
          <a:lstStyle>
            <a:lvl1pPr>
              <a:defRPr sz="3600"/>
            </a:lvl1p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1400783" y="2110903"/>
            <a:ext cx="5953328" cy="31614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1E827F0-F013-469C-B165-191C7CE6AED9}" type="slidenum">
              <a:rPr lang="he-IL" smtClean="0"/>
              <a:t>‹#›</a:t>
            </a:fld>
            <a:endParaRPr lang="he-IL"/>
          </a:p>
        </p:txBody>
      </p:sp>
    </p:spTree>
    <p:extLst>
      <p:ext uri="{BB962C8B-B14F-4D97-AF65-F5344CB8AC3E}">
        <p14:creationId xmlns:p14="http://schemas.microsoft.com/office/powerpoint/2010/main" val="16610003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4">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136525"/>
            <a:ext cx="10826810" cy="1325563"/>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838200" y="1462088"/>
            <a:ext cx="10826810" cy="4714875"/>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013DBE6-9EF9-478B-B8BA-2B33E2937CD9}" type="datetimeFigureOut">
              <a:rPr lang="he-IL" smtClean="0"/>
              <a:t>ב'/אייר/תשפ"ה</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1E827F0-F013-469C-B165-191C7CE6AED9}" type="slidenum">
              <a:rPr lang="he-IL" smtClean="0"/>
              <a:t>‹#›</a:t>
            </a:fld>
            <a:endParaRPr lang="he-IL"/>
          </a:p>
        </p:txBody>
      </p:sp>
      <p:sp>
        <p:nvSpPr>
          <p:cNvPr id="7" name="צורה חופשית: צורה 6">
            <a:extLst>
              <a:ext uri="{FF2B5EF4-FFF2-40B4-BE49-F238E27FC236}">
                <a16:creationId xmlns:a16="http://schemas.microsoft.com/office/drawing/2014/main" id="{07A50227-BCB5-7149-A14E-00F64A4A0521}"/>
              </a:ext>
            </a:extLst>
          </p:cNvPr>
          <p:cNvSpPr/>
          <p:nvPr userDrawn="1"/>
        </p:nvSpPr>
        <p:spPr>
          <a:xfrm>
            <a:off x="85725" y="-6"/>
            <a:ext cx="441769" cy="226187"/>
          </a:xfrm>
          <a:custGeom>
            <a:avLst/>
            <a:gdLst>
              <a:gd name="connsiteX0" fmla="*/ 441769 w 441769"/>
              <a:gd name="connsiteY0" fmla="*/ 448 h 226187"/>
              <a:gd name="connsiteX1" fmla="*/ 220885 w 441769"/>
              <a:gd name="connsiteY1" fmla="*/ 226187 h 226187"/>
              <a:gd name="connsiteX2" fmla="*/ 0 w 441769"/>
              <a:gd name="connsiteY2" fmla="*/ 448 h 226187"/>
              <a:gd name="connsiteX3" fmla="*/ 0 w 441769"/>
              <a:gd name="connsiteY3" fmla="*/ 448 h 226187"/>
              <a:gd name="connsiteX4" fmla="*/ 441706 w 441769"/>
              <a:gd name="connsiteY4" fmla="*/ 448 h 22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769" h="226187">
                <a:moveTo>
                  <a:pt x="441769" y="448"/>
                </a:moveTo>
                <a:cubicBezTo>
                  <a:pt x="441769" y="122427"/>
                  <a:pt x="342863" y="226187"/>
                  <a:pt x="220885" y="226187"/>
                </a:cubicBezTo>
                <a:cubicBezTo>
                  <a:pt x="98906" y="226187"/>
                  <a:pt x="0" y="122490"/>
                  <a:pt x="0" y="448"/>
                </a:cubicBezTo>
                <a:cubicBezTo>
                  <a:pt x="0" y="-1128"/>
                  <a:pt x="0" y="2087"/>
                  <a:pt x="0" y="448"/>
                </a:cubicBezTo>
                <a:lnTo>
                  <a:pt x="441706" y="448"/>
                </a:lnTo>
                <a:close/>
              </a:path>
            </a:pathLst>
          </a:custGeom>
          <a:solidFill>
            <a:srgbClr val="03CCDC"/>
          </a:solidFill>
          <a:ln w="0" cap="flat">
            <a:noFill/>
            <a:prstDash val="solid"/>
            <a:miter/>
          </a:ln>
        </p:spPr>
        <p:txBody>
          <a:bodyPr rtlCol="1" anchor="ctr"/>
          <a:lstStyle/>
          <a:p>
            <a:endParaRPr lang="he-IL"/>
          </a:p>
        </p:txBody>
      </p:sp>
      <p:sp>
        <p:nvSpPr>
          <p:cNvPr id="8" name="תיבת טקסט 7">
            <a:extLst>
              <a:ext uri="{FF2B5EF4-FFF2-40B4-BE49-F238E27FC236}">
                <a16:creationId xmlns:a16="http://schemas.microsoft.com/office/drawing/2014/main" id="{2078A7E2-82B0-F61E-F83F-AA5C3B65BF08}"/>
              </a:ext>
            </a:extLst>
          </p:cNvPr>
          <p:cNvSpPr txBox="1"/>
          <p:nvPr userDrawn="1"/>
        </p:nvSpPr>
        <p:spPr>
          <a:xfrm rot="16200000">
            <a:off x="-270633" y="631796"/>
            <a:ext cx="1154483" cy="307777"/>
          </a:xfrm>
          <a:prstGeom prst="rect">
            <a:avLst/>
          </a:prstGeom>
          <a:noFill/>
        </p:spPr>
        <p:txBody>
          <a:bodyPr wrap="none" rtlCol="1">
            <a:spAutoFit/>
          </a:bodyPr>
          <a:lstStyle/>
          <a:p>
            <a:pPr algn="r"/>
            <a:r>
              <a:rPr lang="he-IL" sz="1400" b="1" dirty="0"/>
              <a:t>עולם הרפואה</a:t>
            </a:r>
          </a:p>
        </p:txBody>
      </p:sp>
    </p:spTree>
    <p:extLst>
      <p:ext uri="{BB962C8B-B14F-4D97-AF65-F5344CB8AC3E}">
        <p14:creationId xmlns:p14="http://schemas.microsoft.com/office/powerpoint/2010/main" val="76937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63" r:id="rId6"/>
    <p:sldLayoutId id="2147483662" r:id="rId7"/>
    <p:sldLayoutId id="2147483664" r:id="rId8"/>
    <p:sldLayoutId id="2147483665" r:id="rId9"/>
    <p:sldLayoutId id="2147483666" r:id="rId10"/>
    <p:sldLayoutId id="2147483667" r:id="rId11"/>
    <p:sldLayoutId id="2147483668" r:id="rId12"/>
    <p:sldLayoutId id="2147483669" r:id="rId13"/>
    <p:sldLayoutId id="2147483671" r:id="rId14"/>
    <p:sldLayoutId id="2147483670"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672" r:id="rId42"/>
    <p:sldLayoutId id="2147483673" r:id="rId43"/>
    <p:sldLayoutId id="2147483652" r:id="rId44"/>
    <p:sldLayoutId id="2147483653" r:id="rId45"/>
    <p:sldLayoutId id="2147483654" r:id="rId46"/>
    <p:sldLayoutId id="2147483674" r:id="rId47"/>
    <p:sldLayoutId id="2147483655" r:id="rId48"/>
    <p:sldLayoutId id="2147483656" r:id="rId49"/>
    <p:sldLayoutId id="2147483657" r:id="rId50"/>
    <p:sldLayoutId id="2147483658" r:id="rId51"/>
    <p:sldLayoutId id="2147483659" r:id="rId52"/>
  </p:sldLayoutIdLst>
  <p:txStyles>
    <p:title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61.sv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4.png"/><Relationship Id="rId7" Type="http://schemas.openxmlformats.org/officeDocument/2006/relationships/image" Target="../media/image70.sv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ideo" Target="https://www.youtube.com/embed/g1Isoh3-S-4?feature=oembed" TargetMode="External"/><Relationship Id="rId5" Type="http://schemas.openxmlformats.org/officeDocument/2006/relationships/hyperlink" Target="https://www.youtube.com/watch?v=g1Isoh3-S-4" TargetMode="Externa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openxmlformats.org/officeDocument/2006/relationships/hyperlink" Target="https://www.worldcat.org/issn/2002-4436" TargetMode="External"/><Relationship Id="rId3" Type="http://schemas.openxmlformats.org/officeDocument/2006/relationships/image" Target="../media/image74.jpeg"/><Relationship Id="rId7" Type="http://schemas.openxmlformats.org/officeDocument/2006/relationships/hyperlink" Target="https://en.wikipedia.org/wiki/ISSN"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doi.org/10.15347/wjm/2014.010" TargetMode="External"/><Relationship Id="rId5" Type="http://schemas.openxmlformats.org/officeDocument/2006/relationships/hyperlink" Target="https://en.wikipedia.org/wiki/Digital_object_identifier" TargetMode="External"/><Relationship Id="rId10" Type="http://schemas.openxmlformats.org/officeDocument/2006/relationships/hyperlink" Target="https://commons.wikimedia.org/wiki/User:Ignis" TargetMode="External"/><Relationship Id="rId4" Type="http://schemas.openxmlformats.org/officeDocument/2006/relationships/hyperlink" Target="https://en.wikiversity.org/wiki/WikiJournal_of_Medicine/Medical_gallery_of_Blausen_Medical_2014" TargetMode="External"/><Relationship Id="rId9" Type="http://schemas.openxmlformats.org/officeDocument/2006/relationships/hyperlink" Target="http://creativecommons.org/licenses/by-sa/3.0/"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ISSN" TargetMode="External"/><Relationship Id="rId3" Type="http://schemas.openxmlformats.org/officeDocument/2006/relationships/image" Target="../media/image74.jpeg"/><Relationship Id="rId7" Type="http://schemas.openxmlformats.org/officeDocument/2006/relationships/hyperlink" Target="https://doi.org/10.15347/wjm/2014.010"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en.wikipedia.org/wiki/Digital_object_identifier" TargetMode="External"/><Relationship Id="rId11" Type="http://schemas.openxmlformats.org/officeDocument/2006/relationships/hyperlink" Target="https://commons.wikimedia.org/wiki/User:Ignis" TargetMode="External"/><Relationship Id="rId5" Type="http://schemas.openxmlformats.org/officeDocument/2006/relationships/hyperlink" Target="https://en.wikiversity.org/wiki/WikiJournal_of_Medicine/Medical_gallery_of_Blausen_Medical_2014" TargetMode="External"/><Relationship Id="rId10" Type="http://schemas.openxmlformats.org/officeDocument/2006/relationships/hyperlink" Target="http://creativecommons.org/licenses/by-sa/3.0/" TargetMode="External"/><Relationship Id="rId4" Type="http://schemas.openxmlformats.org/officeDocument/2006/relationships/image" Target="../media/image75.jpeg"/><Relationship Id="rId9" Type="http://schemas.openxmlformats.org/officeDocument/2006/relationships/hyperlink" Target="https://www.worldcat.org/issn/2002-4436"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ISSN" TargetMode="External"/><Relationship Id="rId3" Type="http://schemas.openxmlformats.org/officeDocument/2006/relationships/image" Target="../media/image74.jpeg"/><Relationship Id="rId7" Type="http://schemas.openxmlformats.org/officeDocument/2006/relationships/hyperlink" Target="https://doi.org/10.15347/wjm/2014.010"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en.wikipedia.org/wiki/Digital_object_identifier" TargetMode="External"/><Relationship Id="rId11" Type="http://schemas.openxmlformats.org/officeDocument/2006/relationships/hyperlink" Target="https://commons.wikimedia.org/wiki/User:Ignis" TargetMode="External"/><Relationship Id="rId5" Type="http://schemas.openxmlformats.org/officeDocument/2006/relationships/hyperlink" Target="https://en.wikiversity.org/wiki/WikiJournal_of_Medicine/Medical_gallery_of_Blausen_Medical_2014" TargetMode="External"/><Relationship Id="rId10" Type="http://schemas.openxmlformats.org/officeDocument/2006/relationships/hyperlink" Target="http://creativecommons.org/licenses/by-sa/3.0/" TargetMode="External"/><Relationship Id="rId4" Type="http://schemas.openxmlformats.org/officeDocument/2006/relationships/image" Target="../media/image75.jpeg"/><Relationship Id="rId9" Type="http://schemas.openxmlformats.org/officeDocument/2006/relationships/hyperlink" Target="https://www.worldcat.org/issn/2002-4436"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48.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User:A.BourgeoisP" TargetMode="Externa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a:latin typeface="Calibri" panose="020F0502020204030204" pitchFamily="34" charset="0"/>
                <a:cs typeface="Calibri" panose="020F0502020204030204" pitchFamily="34" charset="0"/>
              </a:rPr>
              <a:t>רפואה מרחוק</a:t>
            </a:r>
          </a:p>
        </p:txBody>
      </p:sp>
      <p:sp>
        <p:nvSpPr>
          <p:cNvPr id="3" name="כותרת משנה 2"/>
          <p:cNvSpPr>
            <a:spLocks noGrp="1"/>
          </p:cNvSpPr>
          <p:nvPr>
            <p:ph type="subTitle" idx="1"/>
          </p:nvPr>
        </p:nvSpPr>
        <p:spPr/>
        <p:txBody>
          <a:bodyPr/>
          <a:lstStyle/>
          <a:p>
            <a:r>
              <a:rPr lang="he-IL" dirty="0">
                <a:latin typeface="Calibri" panose="020F0502020204030204" pitchFamily="34" charset="0"/>
                <a:cs typeface="Calibri" panose="020F0502020204030204" pitchFamily="34" charset="0"/>
              </a:rPr>
              <a:t>בחזית המדע</a:t>
            </a:r>
          </a:p>
        </p:txBody>
      </p:sp>
    </p:spTree>
    <p:extLst>
      <p:ext uri="{BB962C8B-B14F-4D97-AF65-F5344CB8AC3E}">
        <p14:creationId xmlns:p14="http://schemas.microsoft.com/office/powerpoint/2010/main" val="281835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ECC60-97A5-CBF6-EAD2-9F63C40FEEB5}"/>
            </a:ext>
          </a:extLst>
        </p:cNvPr>
        <p:cNvGrpSpPr/>
        <p:nvPr/>
      </p:nvGrpSpPr>
      <p:grpSpPr>
        <a:xfrm>
          <a:off x="0" y="0"/>
          <a:ext cx="0" cy="0"/>
          <a:chOff x="0" y="0"/>
          <a:chExt cx="0" cy="0"/>
        </a:xfrm>
      </p:grpSpPr>
      <p:sp>
        <p:nvSpPr>
          <p:cNvPr id="5" name="כותרת 1">
            <a:extLst>
              <a:ext uri="{FF2B5EF4-FFF2-40B4-BE49-F238E27FC236}">
                <a16:creationId xmlns:a16="http://schemas.microsoft.com/office/drawing/2014/main" id="{6480BC6E-0C01-04BB-8441-D752EABFD158}"/>
              </a:ext>
            </a:extLst>
          </p:cNvPr>
          <p:cNvSpPr>
            <a:spLocks noGrp="1"/>
          </p:cNvSpPr>
          <p:nvPr>
            <p:ph type="title"/>
          </p:nvPr>
        </p:nvSpPr>
        <p:spPr>
          <a:xfrm>
            <a:off x="5748338" y="992188"/>
            <a:ext cx="5934075" cy="1157287"/>
          </a:xfrm>
        </p:spPr>
        <p:txBody>
          <a:bodyPr/>
          <a:lstStyle/>
          <a:p>
            <a:r>
              <a:rPr lang="he-IL" dirty="0">
                <a:latin typeface="Calibri" panose="020F0502020204030204" pitchFamily="34" charset="0"/>
                <a:cs typeface="Calibri" panose="020F0502020204030204" pitchFamily="34" charset="0"/>
              </a:rPr>
              <a:t>רפואה מרחוק</a:t>
            </a:r>
          </a:p>
        </p:txBody>
      </p:sp>
      <p:sp>
        <p:nvSpPr>
          <p:cNvPr id="2" name="מציין מיקום טקסט 2">
            <a:extLst>
              <a:ext uri="{FF2B5EF4-FFF2-40B4-BE49-F238E27FC236}">
                <a16:creationId xmlns:a16="http://schemas.microsoft.com/office/drawing/2014/main" id="{237F70FA-0805-EA54-1B89-9C917B3180EE}"/>
              </a:ext>
            </a:extLst>
          </p:cNvPr>
          <p:cNvSpPr txBox="1">
            <a:spLocks/>
          </p:cNvSpPr>
          <p:nvPr/>
        </p:nvSpPr>
        <p:spPr>
          <a:xfrm>
            <a:off x="6430945" y="2362702"/>
            <a:ext cx="4872613" cy="3162300"/>
          </a:xfrm>
          <a:prstGeom prst="rect">
            <a:avLst/>
          </a:prstGeom>
        </p:spPr>
        <p:txBody>
          <a:bodyPr vert="horz" lIns="91440" tIns="45720" rIns="91440" bIns="45720" rtlCol="1">
            <a:normAutofit/>
          </a:bodyPr>
          <a:lstStyle>
            <a:lvl1pPr marL="0" indent="0" algn="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r" defTabSz="914400" rtl="1"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איזה אירוע מהשנים האחרונות השפיע במיוחד על התפתחויות הקשורות לרפואה מרחוק? </a:t>
            </a:r>
          </a:p>
          <a:p>
            <a:pPr marL="457200" indent="-457200">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כיצד לדעתכם הוא השפיע?</a:t>
            </a:r>
          </a:p>
        </p:txBody>
      </p:sp>
    </p:spTree>
    <p:extLst>
      <p:ext uri="{BB962C8B-B14F-4D97-AF65-F5344CB8AC3E}">
        <p14:creationId xmlns:p14="http://schemas.microsoft.com/office/powerpoint/2010/main" val="3649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19775-6033-2F22-9836-E9C98099CB1D}"/>
            </a:ext>
          </a:extLst>
        </p:cNvPr>
        <p:cNvGrpSpPr/>
        <p:nvPr/>
      </p:nvGrpSpPr>
      <p:grpSpPr>
        <a:xfrm>
          <a:off x="0" y="0"/>
          <a:ext cx="0" cy="0"/>
          <a:chOff x="0" y="0"/>
          <a:chExt cx="0" cy="0"/>
        </a:xfrm>
      </p:grpSpPr>
      <p:sp>
        <p:nvSpPr>
          <p:cNvPr id="5" name="כותרת 1">
            <a:extLst>
              <a:ext uri="{FF2B5EF4-FFF2-40B4-BE49-F238E27FC236}">
                <a16:creationId xmlns:a16="http://schemas.microsoft.com/office/drawing/2014/main" id="{E258DDF4-E56A-DB19-F8A4-FB208CDDE171}"/>
              </a:ext>
            </a:extLst>
          </p:cNvPr>
          <p:cNvSpPr>
            <a:spLocks noGrp="1"/>
          </p:cNvSpPr>
          <p:nvPr>
            <p:ph type="title"/>
          </p:nvPr>
        </p:nvSpPr>
        <p:spPr>
          <a:xfrm>
            <a:off x="5748338" y="992189"/>
            <a:ext cx="5934075" cy="655742"/>
          </a:xfrm>
        </p:spPr>
        <p:txBody>
          <a:bodyPr/>
          <a:lstStyle/>
          <a:p>
            <a:r>
              <a:rPr lang="he-IL" dirty="0">
                <a:latin typeface="Calibri" panose="020F0502020204030204" pitchFamily="34" charset="0"/>
                <a:cs typeface="Calibri" panose="020F0502020204030204" pitchFamily="34" charset="0"/>
              </a:rPr>
              <a:t>רפואה מרחוק | </a:t>
            </a:r>
            <a:r>
              <a:rPr lang="he-IL" dirty="0">
                <a:solidFill>
                  <a:srgbClr val="D71563"/>
                </a:solidFill>
                <a:latin typeface="Calibri" panose="020F0502020204030204" pitchFamily="34" charset="0"/>
                <a:cs typeface="Calibri" panose="020F0502020204030204" pitchFamily="34" charset="0"/>
              </a:rPr>
              <a:t>השפעות הקורונה</a:t>
            </a:r>
          </a:p>
        </p:txBody>
      </p:sp>
      <p:grpSp>
        <p:nvGrpSpPr>
          <p:cNvPr id="3" name="Group 2">
            <a:extLst>
              <a:ext uri="{FF2B5EF4-FFF2-40B4-BE49-F238E27FC236}">
                <a16:creationId xmlns:a16="http://schemas.microsoft.com/office/drawing/2014/main" id="{318B8438-95F9-DF0E-4EEF-7ED60CCE73EB}"/>
              </a:ext>
            </a:extLst>
          </p:cNvPr>
          <p:cNvGrpSpPr/>
          <p:nvPr/>
        </p:nvGrpSpPr>
        <p:grpSpPr>
          <a:xfrm>
            <a:off x="10002906" y="2707502"/>
            <a:ext cx="1561171" cy="2579038"/>
            <a:chOff x="8160214" y="2380707"/>
            <a:chExt cx="1561171" cy="2579038"/>
          </a:xfrm>
        </p:grpSpPr>
        <p:grpSp>
          <p:nvGrpSpPr>
            <p:cNvPr id="4" name="Group 3">
              <a:extLst>
                <a:ext uri="{FF2B5EF4-FFF2-40B4-BE49-F238E27FC236}">
                  <a16:creationId xmlns:a16="http://schemas.microsoft.com/office/drawing/2014/main" id="{BD64A42E-9F88-D3B8-24B8-2DA67EFEC1E0}"/>
                </a:ext>
              </a:extLst>
            </p:cNvPr>
            <p:cNvGrpSpPr/>
            <p:nvPr/>
          </p:nvGrpSpPr>
          <p:grpSpPr>
            <a:xfrm>
              <a:off x="8160214" y="2380707"/>
              <a:ext cx="1561171" cy="1561171"/>
              <a:chOff x="8126348" y="2308471"/>
              <a:chExt cx="1561171" cy="1561171"/>
            </a:xfrm>
          </p:grpSpPr>
          <p:sp>
            <p:nvSpPr>
              <p:cNvPr id="7" name="Oval 6">
                <a:extLst>
                  <a:ext uri="{FF2B5EF4-FFF2-40B4-BE49-F238E27FC236}">
                    <a16:creationId xmlns:a16="http://schemas.microsoft.com/office/drawing/2014/main" id="{2A40E893-E0A5-F58C-7D35-4503352F092E}"/>
                  </a:ext>
                </a:extLst>
              </p:cNvPr>
              <p:cNvSpPr/>
              <p:nvPr/>
            </p:nvSpPr>
            <p:spPr>
              <a:xfrm>
                <a:off x="8126348" y="2308471"/>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8" name="Graphic 7" descr="No Driving outline">
                <a:extLst>
                  <a:ext uri="{FF2B5EF4-FFF2-40B4-BE49-F238E27FC236}">
                    <a16:creationId xmlns:a16="http://schemas.microsoft.com/office/drawing/2014/main" id="{B35F40E8-DA50-71A2-71BF-5762EF2517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3218" y="2495341"/>
                <a:ext cx="1187429" cy="1187429"/>
              </a:xfrm>
              <a:prstGeom prst="rect">
                <a:avLst/>
              </a:prstGeom>
            </p:spPr>
          </p:pic>
        </p:grpSp>
        <p:sp>
          <p:nvSpPr>
            <p:cNvPr id="6" name="TextBox 5">
              <a:extLst>
                <a:ext uri="{FF2B5EF4-FFF2-40B4-BE49-F238E27FC236}">
                  <a16:creationId xmlns:a16="http://schemas.microsoft.com/office/drawing/2014/main" id="{3A6995C1-B1E4-F318-5962-EBD3395E3C0A}"/>
                </a:ext>
              </a:extLst>
            </p:cNvPr>
            <p:cNvSpPr txBox="1"/>
            <p:nvPr/>
          </p:nvSpPr>
          <p:spPr>
            <a:xfrm>
              <a:off x="8160214" y="4128748"/>
              <a:ext cx="1561171" cy="830997"/>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מגבלות תנועה</a:t>
              </a:r>
            </a:p>
          </p:txBody>
        </p:sp>
      </p:grpSp>
      <p:grpSp>
        <p:nvGrpSpPr>
          <p:cNvPr id="9" name="Group 8">
            <a:extLst>
              <a:ext uri="{FF2B5EF4-FFF2-40B4-BE49-F238E27FC236}">
                <a16:creationId xmlns:a16="http://schemas.microsoft.com/office/drawing/2014/main" id="{332B2E14-A5BC-0783-2A48-D808172F6731}"/>
              </a:ext>
            </a:extLst>
          </p:cNvPr>
          <p:cNvGrpSpPr/>
          <p:nvPr/>
        </p:nvGrpSpPr>
        <p:grpSpPr>
          <a:xfrm>
            <a:off x="7704488" y="2707502"/>
            <a:ext cx="1968438" cy="2606214"/>
            <a:chOff x="5222150" y="2356516"/>
            <a:chExt cx="1968438" cy="2606214"/>
          </a:xfrm>
        </p:grpSpPr>
        <p:grpSp>
          <p:nvGrpSpPr>
            <p:cNvPr id="10" name="Group 9">
              <a:extLst>
                <a:ext uri="{FF2B5EF4-FFF2-40B4-BE49-F238E27FC236}">
                  <a16:creationId xmlns:a16="http://schemas.microsoft.com/office/drawing/2014/main" id="{68FAC137-0E3E-EBF6-5B39-9EED25C80853}"/>
                </a:ext>
              </a:extLst>
            </p:cNvPr>
            <p:cNvGrpSpPr/>
            <p:nvPr/>
          </p:nvGrpSpPr>
          <p:grpSpPr>
            <a:xfrm>
              <a:off x="5425784" y="2356516"/>
              <a:ext cx="1561171" cy="1561171"/>
              <a:chOff x="5699237" y="2356518"/>
              <a:chExt cx="1561171" cy="1561171"/>
            </a:xfrm>
          </p:grpSpPr>
          <p:sp>
            <p:nvSpPr>
              <p:cNvPr id="12" name="Oval 11">
                <a:extLst>
                  <a:ext uri="{FF2B5EF4-FFF2-40B4-BE49-F238E27FC236}">
                    <a16:creationId xmlns:a16="http://schemas.microsoft.com/office/drawing/2014/main" id="{28CBD979-2D9C-F72B-4579-4378ABC46B74}"/>
                  </a:ext>
                </a:extLst>
              </p:cNvPr>
              <p:cNvSpPr/>
              <p:nvPr/>
            </p:nvSpPr>
            <p:spPr>
              <a:xfrm>
                <a:off x="5699237" y="2356518"/>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3" name="Graphic 12" descr="Group outline">
                <a:extLst>
                  <a:ext uri="{FF2B5EF4-FFF2-40B4-BE49-F238E27FC236}">
                    <a16:creationId xmlns:a16="http://schemas.microsoft.com/office/drawing/2014/main" id="{8C36ED3C-6A16-1EFC-2939-59AABBC439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3944" y="2598058"/>
                <a:ext cx="1078089" cy="1078089"/>
              </a:xfrm>
              <a:prstGeom prst="rect">
                <a:avLst/>
              </a:prstGeom>
            </p:spPr>
          </p:pic>
        </p:grpSp>
        <p:sp>
          <p:nvSpPr>
            <p:cNvPr id="11" name="TextBox 10">
              <a:extLst>
                <a:ext uri="{FF2B5EF4-FFF2-40B4-BE49-F238E27FC236}">
                  <a16:creationId xmlns:a16="http://schemas.microsoft.com/office/drawing/2014/main" id="{ABAA19F7-B9D6-E6B4-A1CB-F9EDF43171EE}"/>
                </a:ext>
              </a:extLst>
            </p:cNvPr>
            <p:cNvSpPr txBox="1"/>
            <p:nvPr/>
          </p:nvSpPr>
          <p:spPr>
            <a:xfrm>
              <a:off x="5222150" y="4131733"/>
              <a:ext cx="1968438" cy="830997"/>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עומסים על שירותים שונים</a:t>
              </a:r>
            </a:p>
          </p:txBody>
        </p:sp>
      </p:grpSp>
      <p:grpSp>
        <p:nvGrpSpPr>
          <p:cNvPr id="14" name="Group 13">
            <a:extLst>
              <a:ext uri="{FF2B5EF4-FFF2-40B4-BE49-F238E27FC236}">
                <a16:creationId xmlns:a16="http://schemas.microsoft.com/office/drawing/2014/main" id="{D26D4256-6156-A9B4-5561-72B870F344F7}"/>
              </a:ext>
            </a:extLst>
          </p:cNvPr>
          <p:cNvGrpSpPr/>
          <p:nvPr/>
        </p:nvGrpSpPr>
        <p:grpSpPr>
          <a:xfrm>
            <a:off x="5471759" y="2707502"/>
            <a:ext cx="2276967" cy="2589281"/>
            <a:chOff x="2333454" y="2356516"/>
            <a:chExt cx="2276967" cy="2589281"/>
          </a:xfrm>
        </p:grpSpPr>
        <p:grpSp>
          <p:nvGrpSpPr>
            <p:cNvPr id="15" name="Group 14">
              <a:extLst>
                <a:ext uri="{FF2B5EF4-FFF2-40B4-BE49-F238E27FC236}">
                  <a16:creationId xmlns:a16="http://schemas.microsoft.com/office/drawing/2014/main" id="{FA1A5295-A69A-423C-CB39-DA2EB5312AA4}"/>
                </a:ext>
              </a:extLst>
            </p:cNvPr>
            <p:cNvGrpSpPr/>
            <p:nvPr/>
          </p:nvGrpSpPr>
          <p:grpSpPr>
            <a:xfrm>
              <a:off x="2691353" y="2356516"/>
              <a:ext cx="1561171" cy="1561171"/>
              <a:chOff x="3278459" y="2196790"/>
              <a:chExt cx="1561171" cy="1561171"/>
            </a:xfrm>
          </p:grpSpPr>
          <p:sp>
            <p:nvSpPr>
              <p:cNvPr id="17" name="Oval 16">
                <a:extLst>
                  <a:ext uri="{FF2B5EF4-FFF2-40B4-BE49-F238E27FC236}">
                    <a16:creationId xmlns:a16="http://schemas.microsoft.com/office/drawing/2014/main" id="{A0598E7E-E17A-2104-9416-5AA677DB3918}"/>
                  </a:ext>
                </a:extLst>
              </p:cNvPr>
              <p:cNvSpPr/>
              <p:nvPr/>
            </p:nvSpPr>
            <p:spPr>
              <a:xfrm>
                <a:off x="3278459" y="2196790"/>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8" name="Graphic 17" descr="Social distancing outline">
                <a:extLst>
                  <a:ext uri="{FF2B5EF4-FFF2-40B4-BE49-F238E27FC236}">
                    <a16:creationId xmlns:a16="http://schemas.microsoft.com/office/drawing/2014/main" id="{DC94CA42-1765-3D74-59E2-615050A212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1844" y="2514600"/>
                <a:ext cx="914400" cy="914400"/>
              </a:xfrm>
              <a:prstGeom prst="rect">
                <a:avLst/>
              </a:prstGeom>
            </p:spPr>
          </p:pic>
        </p:grpSp>
        <p:sp>
          <p:nvSpPr>
            <p:cNvPr id="16" name="TextBox 15">
              <a:extLst>
                <a:ext uri="{FF2B5EF4-FFF2-40B4-BE49-F238E27FC236}">
                  <a16:creationId xmlns:a16="http://schemas.microsoft.com/office/drawing/2014/main" id="{0A4D3ED8-3D6B-D6C3-4B92-8405C4B193FC}"/>
                </a:ext>
              </a:extLst>
            </p:cNvPr>
            <p:cNvSpPr txBox="1"/>
            <p:nvPr/>
          </p:nvSpPr>
          <p:spPr>
            <a:xfrm>
              <a:off x="2333454" y="4114800"/>
              <a:ext cx="2276967" cy="830997"/>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הימנעות מהדבקה והידבקות</a:t>
              </a:r>
            </a:p>
          </p:txBody>
        </p:sp>
      </p:grpSp>
    </p:spTree>
    <p:extLst>
      <p:ext uri="{BB962C8B-B14F-4D97-AF65-F5344CB8AC3E}">
        <p14:creationId xmlns:p14="http://schemas.microsoft.com/office/powerpoint/2010/main" val="1453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6A04-B0ED-892A-8836-A2EB3FFA3BB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E6FFE82-55CB-80BE-3773-346DAFB5CDCA}"/>
              </a:ext>
            </a:extLst>
          </p:cNvPr>
          <p:cNvSpPr>
            <a:spLocks noGrp="1"/>
          </p:cNvSpPr>
          <p:nvPr>
            <p:ph type="title"/>
          </p:nvPr>
        </p:nvSpPr>
        <p:spPr>
          <a:xfrm>
            <a:off x="1400783" y="953313"/>
            <a:ext cx="5953328" cy="674520"/>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למה צריך את זה?</a:t>
            </a:r>
            <a:endParaRPr lang="he-IL" dirty="0">
              <a:solidFill>
                <a:srgbClr val="D71563"/>
              </a:solidFill>
            </a:endParaRPr>
          </a:p>
        </p:txBody>
      </p:sp>
      <p:sp>
        <p:nvSpPr>
          <p:cNvPr id="3" name="מציין מיקום טקסט 2">
            <a:extLst>
              <a:ext uri="{FF2B5EF4-FFF2-40B4-BE49-F238E27FC236}">
                <a16:creationId xmlns:a16="http://schemas.microsoft.com/office/drawing/2014/main" id="{8B154FF9-879E-EB21-2084-46CF9C026534}"/>
              </a:ext>
            </a:extLst>
          </p:cNvPr>
          <p:cNvSpPr>
            <a:spLocks noGrp="1"/>
          </p:cNvSpPr>
          <p:nvPr>
            <p:ph type="body" idx="1"/>
          </p:nvPr>
        </p:nvSpPr>
        <p:spPr>
          <a:xfrm>
            <a:off x="3955520" y="2110903"/>
            <a:ext cx="3714679" cy="4209510"/>
          </a:xfrm>
        </p:spPr>
        <p:txBody>
          <a:bodyPr>
            <a:normAutofit lnSpcReduction="10000"/>
          </a:bodyPr>
          <a:lstStyle/>
          <a:p>
            <a:pPr marR="0" lvl="0" algn="ctr" defTabSz="914400" rtl="1" eaLnBrk="1" fontAlgn="auto" latinLnBrk="0" hangingPunct="1">
              <a:lnSpc>
                <a:spcPct val="150000"/>
              </a:lnSpc>
              <a:spcBef>
                <a:spcPts val="0"/>
              </a:spcBef>
              <a:spcAft>
                <a:spcPts val="0"/>
              </a:spcAft>
              <a:buClrTx/>
              <a:buSzTx/>
              <a:tabLst/>
              <a:defRPr/>
            </a:pPr>
            <a:r>
              <a:rPr kumimoji="0" lang="he-IL" sz="3200" b="1" i="0" u="none" strike="noStrike" kern="1200" cap="none" spc="0" normalizeH="0" baseline="0" noProof="0" dirty="0">
                <a:ln>
                  <a:noFill/>
                </a:ln>
                <a:solidFill>
                  <a:prstClr val="black"/>
                </a:solidFill>
                <a:effectLst/>
                <a:uLnTx/>
                <a:uFillTx/>
                <a:latin typeface="Calibri"/>
                <a:ea typeface="+mn-ea"/>
                <a:cs typeface="Calibri"/>
              </a:rPr>
              <a:t>1. חוסר נגישות בפריפריה לשירותי רפואה בסיסיים</a:t>
            </a:r>
          </a:p>
          <a:p>
            <a:endParaRPr lang="he-IL" sz="2000" dirty="0"/>
          </a:p>
          <a:p>
            <a:pPr algn="ctr"/>
            <a:r>
              <a:rPr lang="he-IL" dirty="0">
                <a:latin typeface="Calibri" panose="020F0502020204030204" pitchFamily="34" charset="0"/>
                <a:cs typeface="Calibri" panose="020F0502020204030204" pitchFamily="34" charset="0"/>
              </a:rPr>
              <a:t>רפואה מרחוק מאפשרת לתושבים באזורים מרוחקים או חולים עם מחלות נדירות לקבל ייעוץ ממומחים ללא תלות במיקום גיאוגרפי</a:t>
            </a:r>
          </a:p>
          <a:p>
            <a:endParaRPr lang="he-IL" sz="2000" dirty="0"/>
          </a:p>
        </p:txBody>
      </p:sp>
      <p:sp>
        <p:nvSpPr>
          <p:cNvPr id="4" name="Oval 3">
            <a:extLst>
              <a:ext uri="{FF2B5EF4-FFF2-40B4-BE49-F238E27FC236}">
                <a16:creationId xmlns:a16="http://schemas.microsoft.com/office/drawing/2014/main" id="{B797B8D4-E82D-B5BE-7FA9-9FC9D4B3C426}"/>
              </a:ext>
            </a:extLst>
          </p:cNvPr>
          <p:cNvSpPr/>
          <p:nvPr/>
        </p:nvSpPr>
        <p:spPr>
          <a:xfrm>
            <a:off x="7473245" y="1583647"/>
            <a:ext cx="4323644" cy="42639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8" name="Graphic 7" descr="Road outline">
            <a:extLst>
              <a:ext uri="{FF2B5EF4-FFF2-40B4-BE49-F238E27FC236}">
                <a16:creationId xmlns:a16="http://schemas.microsoft.com/office/drawing/2014/main" id="{5ACEC6C4-4F92-AC9F-FF84-43393E89D3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3289" y="2548466"/>
            <a:ext cx="2285999" cy="2285999"/>
          </a:xfrm>
          <a:prstGeom prst="rect">
            <a:avLst/>
          </a:prstGeom>
        </p:spPr>
      </p:pic>
      <p:pic>
        <p:nvPicPr>
          <p:cNvPr id="9" name="image6.png">
            <a:extLst>
              <a:ext uri="{FF2B5EF4-FFF2-40B4-BE49-F238E27FC236}">
                <a16:creationId xmlns:a16="http://schemas.microsoft.com/office/drawing/2014/main" id="{0A49385F-9B06-43D7-4601-C7DF2266CB4E}"/>
              </a:ext>
            </a:extLst>
          </p:cNvPr>
          <p:cNvPicPr/>
          <p:nvPr/>
        </p:nvPicPr>
        <p:blipFill>
          <a:blip r:embed="rId5"/>
          <a:srcRect/>
          <a:stretch>
            <a:fillRect/>
          </a:stretch>
        </p:blipFill>
        <p:spPr>
          <a:xfrm>
            <a:off x="240841" y="2386879"/>
            <a:ext cx="3714679" cy="3657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75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53FE-33F9-1910-0C13-7EF125C5D12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96027A8-8E8B-CDC7-BACA-53015EE94285}"/>
              </a:ext>
            </a:extLst>
          </p:cNvPr>
          <p:cNvSpPr>
            <a:spLocks noGrp="1"/>
          </p:cNvSpPr>
          <p:nvPr>
            <p:ph type="title"/>
          </p:nvPr>
        </p:nvSpPr>
        <p:spPr>
          <a:xfrm>
            <a:off x="1400783" y="953313"/>
            <a:ext cx="5953328" cy="674520"/>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למה צריך את זה?</a:t>
            </a:r>
            <a:endParaRPr lang="he-IL" dirty="0">
              <a:solidFill>
                <a:srgbClr val="D71563"/>
              </a:solidFill>
            </a:endParaRPr>
          </a:p>
        </p:txBody>
      </p:sp>
      <p:sp>
        <p:nvSpPr>
          <p:cNvPr id="3" name="מציין מיקום טקסט 2">
            <a:extLst>
              <a:ext uri="{FF2B5EF4-FFF2-40B4-BE49-F238E27FC236}">
                <a16:creationId xmlns:a16="http://schemas.microsoft.com/office/drawing/2014/main" id="{F944EF3C-D1F7-CC72-04B7-4DE6690E11D6}"/>
              </a:ext>
            </a:extLst>
          </p:cNvPr>
          <p:cNvSpPr>
            <a:spLocks noGrp="1"/>
          </p:cNvSpPr>
          <p:nvPr>
            <p:ph type="body" idx="1"/>
          </p:nvPr>
        </p:nvSpPr>
        <p:spPr>
          <a:xfrm>
            <a:off x="672516" y="1695177"/>
            <a:ext cx="6741162" cy="4209510"/>
          </a:xfrm>
        </p:spPr>
        <p:txBody>
          <a:bodyPr>
            <a:normAutofit/>
          </a:bodyPr>
          <a:lstStyle/>
          <a:p>
            <a:pPr marR="0" lvl="0" algn="ctr" defTabSz="914400" rtl="1" eaLnBrk="1" fontAlgn="auto" latinLnBrk="0" hangingPunct="1">
              <a:lnSpc>
                <a:spcPct val="150000"/>
              </a:lnSpc>
              <a:spcBef>
                <a:spcPts val="0"/>
              </a:spcBef>
              <a:spcAft>
                <a:spcPts val="0"/>
              </a:spcAft>
              <a:buClrTx/>
              <a:buSzTx/>
              <a:tabLst/>
              <a:defRPr/>
            </a:pPr>
            <a:r>
              <a:rPr kumimoji="0" lang="he-IL" sz="3300" b="1" i="0" u="none" strike="noStrike" kern="1200" cap="none" spc="0" normalizeH="0" baseline="0" noProof="0" dirty="0">
                <a:ln>
                  <a:noFill/>
                </a:ln>
                <a:solidFill>
                  <a:prstClr val="black"/>
                </a:solidFill>
                <a:effectLst/>
                <a:uLnTx/>
                <a:uFillTx/>
                <a:latin typeface="Calibri"/>
                <a:ea typeface="+mn-ea"/>
                <a:cs typeface="Calibri"/>
              </a:rPr>
              <a:t>2. עבור אנשים עם קשיי ניידות</a:t>
            </a:r>
          </a:p>
          <a:p>
            <a:pPr algn="ctr"/>
            <a:r>
              <a:rPr lang="he-IL" sz="2800" dirty="0">
                <a:latin typeface="Calibri" panose="020F0502020204030204" pitchFamily="34" charset="0"/>
                <a:cs typeface="Calibri" panose="020F0502020204030204" pitchFamily="34" charset="0"/>
              </a:rPr>
              <a:t>רפואה מרחוק נותנת מענה לנכים, חולים שזקוקים לבידוד, והורים שמתקשים להגיע למרפאה</a:t>
            </a:r>
          </a:p>
          <a:p>
            <a:endParaRPr lang="he-IL" dirty="0"/>
          </a:p>
        </p:txBody>
      </p:sp>
      <p:sp>
        <p:nvSpPr>
          <p:cNvPr id="4" name="Oval 3">
            <a:extLst>
              <a:ext uri="{FF2B5EF4-FFF2-40B4-BE49-F238E27FC236}">
                <a16:creationId xmlns:a16="http://schemas.microsoft.com/office/drawing/2014/main" id="{1BBA419E-B290-4E86-A6E1-830C9FD0B53C}"/>
              </a:ext>
            </a:extLst>
          </p:cNvPr>
          <p:cNvSpPr/>
          <p:nvPr/>
        </p:nvSpPr>
        <p:spPr>
          <a:xfrm>
            <a:off x="7473245" y="1583647"/>
            <a:ext cx="4323644" cy="42639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8" name="Graphic 7" descr="Person in wheelchair outline">
            <a:extLst>
              <a:ext uri="{FF2B5EF4-FFF2-40B4-BE49-F238E27FC236}">
                <a16:creationId xmlns:a16="http://schemas.microsoft.com/office/drawing/2014/main" id="{E39B3D57-24C7-65FF-3E0E-D5FE126BC1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93289" y="2548466"/>
            <a:ext cx="2285999" cy="2285999"/>
          </a:xfrm>
          <a:prstGeom prst="rect">
            <a:avLst/>
          </a:prstGeom>
        </p:spPr>
      </p:pic>
      <p:pic>
        <p:nvPicPr>
          <p:cNvPr id="9" name="Picture 8">
            <a:extLst>
              <a:ext uri="{FF2B5EF4-FFF2-40B4-BE49-F238E27FC236}">
                <a16:creationId xmlns:a16="http://schemas.microsoft.com/office/drawing/2014/main" id="{133142F8-D777-5847-EABF-32E29489277D}"/>
              </a:ext>
            </a:extLst>
          </p:cNvPr>
          <p:cNvPicPr>
            <a:picLocks noChangeAspect="1"/>
          </p:cNvPicPr>
          <p:nvPr/>
        </p:nvPicPr>
        <p:blipFill>
          <a:blip r:embed="rId5"/>
          <a:stretch>
            <a:fillRect/>
          </a:stretch>
        </p:blipFill>
        <p:spPr>
          <a:xfrm>
            <a:off x="1512712" y="3429000"/>
            <a:ext cx="5002339" cy="3152864"/>
          </a:xfrm>
          <a:prstGeom prst="rect">
            <a:avLst/>
          </a:prstGeom>
        </p:spPr>
      </p:pic>
    </p:spTree>
    <p:extLst>
      <p:ext uri="{BB962C8B-B14F-4D97-AF65-F5344CB8AC3E}">
        <p14:creationId xmlns:p14="http://schemas.microsoft.com/office/powerpoint/2010/main" val="15724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E4C29-ED2B-E791-23E3-683C6607D67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9ADCFF6-45FF-D94E-3E2E-24DBA75E29B0}"/>
              </a:ext>
            </a:extLst>
          </p:cNvPr>
          <p:cNvSpPr>
            <a:spLocks noGrp="1"/>
          </p:cNvSpPr>
          <p:nvPr>
            <p:ph type="title"/>
          </p:nvPr>
        </p:nvSpPr>
        <p:spPr>
          <a:xfrm>
            <a:off x="1425167" y="562648"/>
            <a:ext cx="5953328" cy="674520"/>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למה צריך את זה?</a:t>
            </a:r>
            <a:endParaRPr lang="he-IL" dirty="0">
              <a:solidFill>
                <a:srgbClr val="D71563"/>
              </a:solidFill>
            </a:endParaRPr>
          </a:p>
        </p:txBody>
      </p:sp>
      <p:sp>
        <p:nvSpPr>
          <p:cNvPr id="3" name="מציין מיקום טקסט 2">
            <a:extLst>
              <a:ext uri="{FF2B5EF4-FFF2-40B4-BE49-F238E27FC236}">
                <a16:creationId xmlns:a16="http://schemas.microsoft.com/office/drawing/2014/main" id="{D2EFE25A-FAC4-0E08-37B4-A5B23E3CB9D1}"/>
              </a:ext>
            </a:extLst>
          </p:cNvPr>
          <p:cNvSpPr>
            <a:spLocks noGrp="1"/>
          </p:cNvSpPr>
          <p:nvPr>
            <p:ph type="body" idx="1"/>
          </p:nvPr>
        </p:nvSpPr>
        <p:spPr>
          <a:xfrm>
            <a:off x="395111" y="1324245"/>
            <a:ext cx="7351776" cy="4209510"/>
          </a:xfrm>
        </p:spPr>
        <p:txBody>
          <a:bodyPr>
            <a:normAutofit/>
          </a:bodyPr>
          <a:lstStyle/>
          <a:p>
            <a:pPr lvl="0" algn="ctr">
              <a:lnSpc>
                <a:spcPct val="150000"/>
              </a:lnSpc>
              <a:spcBef>
                <a:spcPts val="0"/>
              </a:spcBef>
              <a:defRPr/>
            </a:pPr>
            <a:r>
              <a:rPr kumimoji="0" lang="he-IL" sz="3300" b="1" i="0" u="none" strike="noStrike" kern="1200" cap="none" spc="0" normalizeH="0" baseline="0" noProof="0" dirty="0">
                <a:ln>
                  <a:noFill/>
                </a:ln>
                <a:solidFill>
                  <a:prstClr val="black"/>
                </a:solidFill>
                <a:effectLst/>
                <a:uLnTx/>
                <a:uFillTx/>
                <a:latin typeface="Calibri"/>
                <a:ea typeface="+mn-ea"/>
                <a:cs typeface="Calibri"/>
              </a:rPr>
              <a:t>3</a:t>
            </a:r>
            <a:r>
              <a:rPr lang="he-IL" sz="3300" b="1" dirty="0">
                <a:solidFill>
                  <a:prstClr val="black"/>
                </a:solidFill>
                <a:cs typeface="Calibri"/>
              </a:rPr>
              <a:t>. כיוון שיש צורך בתגובה מהירה במקרי חירום </a:t>
            </a:r>
            <a:endParaRPr kumimoji="0" lang="he-IL" sz="3300" b="1" i="0" u="none" strike="noStrike" kern="1200" cap="none" spc="0" normalizeH="0" baseline="0" noProof="0" dirty="0">
              <a:ln>
                <a:noFill/>
              </a:ln>
              <a:solidFill>
                <a:prstClr val="black"/>
              </a:solidFill>
              <a:effectLst/>
              <a:uLnTx/>
              <a:uFillTx/>
              <a:latin typeface="Calibri"/>
              <a:ea typeface="+mn-ea"/>
              <a:cs typeface="Calibri"/>
            </a:endParaRPr>
          </a:p>
          <a:p>
            <a:endParaRPr lang="he-IL" sz="800" dirty="0"/>
          </a:p>
          <a:p>
            <a:pPr algn="ctr"/>
            <a:r>
              <a:rPr lang="he-IL" sz="2800" dirty="0">
                <a:latin typeface="Calibri" panose="020F0502020204030204" pitchFamily="34" charset="0"/>
                <a:cs typeface="Calibri" panose="020F0502020204030204" pitchFamily="34" charset="0"/>
              </a:rPr>
              <a:t>רפואה מרחוק מספקת ייעוץ </a:t>
            </a:r>
            <a:r>
              <a:rPr lang="he-IL" sz="2800" b="1" dirty="0">
                <a:latin typeface="Calibri" panose="020F0502020204030204" pitchFamily="34" charset="0"/>
                <a:cs typeface="Calibri" panose="020F0502020204030204" pitchFamily="34" charset="0"/>
              </a:rPr>
              <a:t>מידי</a:t>
            </a:r>
            <a:r>
              <a:rPr lang="he-IL" sz="2800" dirty="0">
                <a:latin typeface="Calibri" panose="020F0502020204030204" pitchFamily="34" charset="0"/>
                <a:cs typeface="Calibri" panose="020F0502020204030204" pitchFamily="34" charset="0"/>
              </a:rPr>
              <a:t>, מסייעת בקבלת החלטות </a:t>
            </a:r>
            <a:r>
              <a:rPr lang="he-IL" sz="2800" b="1" dirty="0">
                <a:latin typeface="Calibri" panose="020F0502020204030204" pitchFamily="34" charset="0"/>
                <a:cs typeface="Calibri" panose="020F0502020204030204" pitchFamily="34" charset="0"/>
              </a:rPr>
              <a:t>דחופות</a:t>
            </a:r>
            <a:r>
              <a:rPr lang="he-IL" sz="2800" dirty="0">
                <a:latin typeface="Calibri" panose="020F0502020204030204" pitchFamily="34" charset="0"/>
                <a:cs typeface="Calibri" panose="020F0502020204030204" pitchFamily="34" charset="0"/>
              </a:rPr>
              <a:t>, ויכולה </a:t>
            </a:r>
            <a:r>
              <a:rPr lang="he-IL" sz="2800" b="1" dirty="0">
                <a:latin typeface="Calibri" panose="020F0502020204030204" pitchFamily="34" charset="0"/>
                <a:cs typeface="Calibri" panose="020F0502020204030204" pitchFamily="34" charset="0"/>
              </a:rPr>
              <a:t>להציל חיים</a:t>
            </a:r>
            <a:endParaRPr lang="he-IL" b="1" dirty="0"/>
          </a:p>
        </p:txBody>
      </p:sp>
      <p:sp>
        <p:nvSpPr>
          <p:cNvPr id="4" name="Oval 3">
            <a:extLst>
              <a:ext uri="{FF2B5EF4-FFF2-40B4-BE49-F238E27FC236}">
                <a16:creationId xmlns:a16="http://schemas.microsoft.com/office/drawing/2014/main" id="{ECDF4161-12FC-E040-7228-6DFCD528AA74}"/>
              </a:ext>
            </a:extLst>
          </p:cNvPr>
          <p:cNvSpPr/>
          <p:nvPr/>
        </p:nvSpPr>
        <p:spPr>
          <a:xfrm>
            <a:off x="7473245" y="1583647"/>
            <a:ext cx="4323644" cy="42639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8" name="Graphic 7" descr="Ambulance outline">
            <a:extLst>
              <a:ext uri="{FF2B5EF4-FFF2-40B4-BE49-F238E27FC236}">
                <a16:creationId xmlns:a16="http://schemas.microsoft.com/office/drawing/2014/main" id="{E139487A-97BD-021E-EF5C-49F65097894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93289" y="2548466"/>
            <a:ext cx="2285999" cy="2285999"/>
          </a:xfrm>
          <a:prstGeom prst="rect">
            <a:avLst/>
          </a:prstGeom>
        </p:spPr>
      </p:pic>
      <p:grpSp>
        <p:nvGrpSpPr>
          <p:cNvPr id="5" name="Group 4">
            <a:extLst>
              <a:ext uri="{FF2B5EF4-FFF2-40B4-BE49-F238E27FC236}">
                <a16:creationId xmlns:a16="http://schemas.microsoft.com/office/drawing/2014/main" id="{4B0DC882-71F2-83AB-32F2-B1EA2D181E37}"/>
              </a:ext>
            </a:extLst>
          </p:cNvPr>
          <p:cNvGrpSpPr/>
          <p:nvPr/>
        </p:nvGrpSpPr>
        <p:grpSpPr>
          <a:xfrm>
            <a:off x="395111" y="3350089"/>
            <a:ext cx="6999774" cy="3169409"/>
            <a:chOff x="4110747" y="1202002"/>
            <a:chExt cx="7210425" cy="3264789"/>
          </a:xfrm>
        </p:grpSpPr>
        <p:pic>
          <p:nvPicPr>
            <p:cNvPr id="6" name="Picture 5">
              <a:extLst>
                <a:ext uri="{FF2B5EF4-FFF2-40B4-BE49-F238E27FC236}">
                  <a16:creationId xmlns:a16="http://schemas.microsoft.com/office/drawing/2014/main" id="{FAA2E141-27E1-E9B7-7155-601FDBC54F63}"/>
                </a:ext>
              </a:extLst>
            </p:cNvPr>
            <p:cNvPicPr>
              <a:picLocks noChangeAspect="1"/>
            </p:cNvPicPr>
            <p:nvPr/>
          </p:nvPicPr>
          <p:blipFill>
            <a:blip r:embed="rId5"/>
            <a:stretch>
              <a:fillRect/>
            </a:stretch>
          </p:blipFill>
          <p:spPr>
            <a:xfrm>
              <a:off x="4377447" y="1202002"/>
              <a:ext cx="6943725" cy="1390650"/>
            </a:xfrm>
            <a:prstGeom prst="rect">
              <a:avLst/>
            </a:prstGeom>
          </p:spPr>
        </p:pic>
        <p:pic>
          <p:nvPicPr>
            <p:cNvPr id="9" name="Picture 8">
              <a:extLst>
                <a:ext uri="{FF2B5EF4-FFF2-40B4-BE49-F238E27FC236}">
                  <a16:creationId xmlns:a16="http://schemas.microsoft.com/office/drawing/2014/main" id="{09FBFF28-6547-F0BD-1EB1-A356F7AA971E}"/>
                </a:ext>
              </a:extLst>
            </p:cNvPr>
            <p:cNvPicPr>
              <a:picLocks noChangeAspect="1"/>
            </p:cNvPicPr>
            <p:nvPr/>
          </p:nvPicPr>
          <p:blipFill>
            <a:blip r:embed="rId6"/>
            <a:stretch>
              <a:fillRect/>
            </a:stretch>
          </p:blipFill>
          <p:spPr>
            <a:xfrm>
              <a:off x="4110747" y="2571316"/>
              <a:ext cx="7210425" cy="1895475"/>
            </a:xfrm>
            <a:prstGeom prst="rect">
              <a:avLst/>
            </a:prstGeom>
          </p:spPr>
        </p:pic>
      </p:grpSp>
    </p:spTree>
    <p:extLst>
      <p:ext uri="{BB962C8B-B14F-4D97-AF65-F5344CB8AC3E}">
        <p14:creationId xmlns:p14="http://schemas.microsoft.com/office/powerpoint/2010/main" val="12064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074C3-2CF6-5DF3-ABD4-D759BEEE217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9A15D84C-DC4E-7802-9F5B-2E24B998AEC9}"/>
              </a:ext>
            </a:extLst>
          </p:cNvPr>
          <p:cNvSpPr>
            <a:spLocks noGrp="1"/>
          </p:cNvSpPr>
          <p:nvPr>
            <p:ph type="title"/>
          </p:nvPr>
        </p:nvSpPr>
        <p:spPr>
          <a:xfrm>
            <a:off x="1400783" y="537587"/>
            <a:ext cx="5953328" cy="674520"/>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למה צריך את זה?</a:t>
            </a:r>
            <a:endParaRPr lang="he-IL" dirty="0">
              <a:solidFill>
                <a:srgbClr val="D71563"/>
              </a:solidFill>
            </a:endParaRPr>
          </a:p>
        </p:txBody>
      </p:sp>
      <p:sp>
        <p:nvSpPr>
          <p:cNvPr id="3" name="מציין מיקום טקסט 2">
            <a:extLst>
              <a:ext uri="{FF2B5EF4-FFF2-40B4-BE49-F238E27FC236}">
                <a16:creationId xmlns:a16="http://schemas.microsoft.com/office/drawing/2014/main" id="{526565F0-DE3C-17FC-FCE5-07824A9FF777}"/>
              </a:ext>
            </a:extLst>
          </p:cNvPr>
          <p:cNvSpPr>
            <a:spLocks noGrp="1"/>
          </p:cNvSpPr>
          <p:nvPr>
            <p:ph type="body" idx="1"/>
          </p:nvPr>
        </p:nvSpPr>
        <p:spPr>
          <a:xfrm>
            <a:off x="732082" y="1324245"/>
            <a:ext cx="6741162" cy="4209510"/>
          </a:xfrm>
        </p:spPr>
        <p:txBody>
          <a:bodyPr>
            <a:normAutofit/>
          </a:bodyPr>
          <a:lstStyle/>
          <a:p>
            <a:pPr lvl="0" algn="ctr">
              <a:lnSpc>
                <a:spcPct val="150000"/>
              </a:lnSpc>
              <a:spcBef>
                <a:spcPts val="0"/>
              </a:spcBef>
              <a:defRPr/>
            </a:pPr>
            <a:r>
              <a:rPr kumimoji="0" lang="he-IL" sz="3300" b="1" i="0" u="none" strike="noStrike" kern="1200" cap="none" spc="0" normalizeH="0" baseline="0" noProof="0" dirty="0">
                <a:ln>
                  <a:noFill/>
                </a:ln>
                <a:solidFill>
                  <a:prstClr val="black"/>
                </a:solidFill>
                <a:effectLst/>
                <a:uLnTx/>
                <a:uFillTx/>
                <a:latin typeface="Calibri"/>
                <a:ea typeface="+mn-ea"/>
                <a:cs typeface="Calibri"/>
              </a:rPr>
              <a:t>4</a:t>
            </a:r>
            <a:r>
              <a:rPr lang="he-IL" sz="3300" b="1" dirty="0">
                <a:solidFill>
                  <a:prstClr val="black"/>
                </a:solidFill>
                <a:cs typeface="Calibri"/>
              </a:rPr>
              <a:t>. פוטנציאל הדבקה וסיכון חולים כרוניים והצוותים הרפואיים </a:t>
            </a:r>
            <a:endParaRPr lang="he-IL" dirty="0"/>
          </a:p>
          <a:p>
            <a:pPr algn="ctr"/>
            <a:r>
              <a:rPr lang="he-IL" sz="2800" dirty="0">
                <a:latin typeface="Calibri" panose="020F0502020204030204" pitchFamily="34" charset="0"/>
                <a:cs typeface="Calibri" panose="020F0502020204030204" pitchFamily="34" charset="0"/>
              </a:rPr>
              <a:t>רפואה מרחוק מפחיתה חשיפה למחלות מדבקות, כפי שנעשה בתקופת הקורונה</a:t>
            </a:r>
            <a:endParaRPr lang="he-IL" dirty="0"/>
          </a:p>
        </p:txBody>
      </p:sp>
      <p:sp>
        <p:nvSpPr>
          <p:cNvPr id="4" name="Oval 3">
            <a:extLst>
              <a:ext uri="{FF2B5EF4-FFF2-40B4-BE49-F238E27FC236}">
                <a16:creationId xmlns:a16="http://schemas.microsoft.com/office/drawing/2014/main" id="{731874C0-149B-97AC-711E-D69C3B010305}"/>
              </a:ext>
            </a:extLst>
          </p:cNvPr>
          <p:cNvSpPr/>
          <p:nvPr/>
        </p:nvSpPr>
        <p:spPr>
          <a:xfrm>
            <a:off x="7473245" y="1583647"/>
            <a:ext cx="4323644" cy="42639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grpSp>
        <p:nvGrpSpPr>
          <p:cNvPr id="5" name="גרפיקה 247">
            <a:extLst>
              <a:ext uri="{FF2B5EF4-FFF2-40B4-BE49-F238E27FC236}">
                <a16:creationId xmlns:a16="http://schemas.microsoft.com/office/drawing/2014/main" id="{8EF0F025-2AF6-BB9C-1583-5935A882CD98}"/>
              </a:ext>
            </a:extLst>
          </p:cNvPr>
          <p:cNvGrpSpPr/>
          <p:nvPr/>
        </p:nvGrpSpPr>
        <p:grpSpPr>
          <a:xfrm>
            <a:off x="8137604" y="3593548"/>
            <a:ext cx="2994925" cy="1244220"/>
            <a:chOff x="5001772" y="2505015"/>
            <a:chExt cx="434616" cy="180558"/>
          </a:xfrm>
          <a:solidFill>
            <a:schemeClr val="bg1"/>
          </a:solidFill>
        </p:grpSpPr>
        <p:sp>
          <p:nvSpPr>
            <p:cNvPr id="6" name="צורה חופשית: צורה 262">
              <a:extLst>
                <a:ext uri="{FF2B5EF4-FFF2-40B4-BE49-F238E27FC236}">
                  <a16:creationId xmlns:a16="http://schemas.microsoft.com/office/drawing/2014/main" id="{1FA1466B-E26F-F41F-3CD8-54B8E1B95D93}"/>
                </a:ext>
              </a:extLst>
            </p:cNvPr>
            <p:cNvSpPr/>
            <p:nvPr/>
          </p:nvSpPr>
          <p:spPr>
            <a:xfrm>
              <a:off x="5127688" y="2549079"/>
              <a:ext cx="183165" cy="10668"/>
            </a:xfrm>
            <a:custGeom>
              <a:avLst/>
              <a:gdLst>
                <a:gd name="connsiteX0" fmla="*/ 177832 w 183165"/>
                <a:gd name="connsiteY0" fmla="*/ 0 h 10668"/>
                <a:gd name="connsiteX1" fmla="*/ 5334 w 183165"/>
                <a:gd name="connsiteY1" fmla="*/ 0 h 10668"/>
                <a:gd name="connsiteX2" fmla="*/ 0 w 183165"/>
                <a:gd name="connsiteY2" fmla="*/ 5334 h 10668"/>
                <a:gd name="connsiteX3" fmla="*/ 5334 w 183165"/>
                <a:gd name="connsiteY3" fmla="*/ 10668 h 10668"/>
                <a:gd name="connsiteX4" fmla="*/ 177832 w 183165"/>
                <a:gd name="connsiteY4" fmla="*/ 10668 h 10668"/>
                <a:gd name="connsiteX5" fmla="*/ 183166 w 183165"/>
                <a:gd name="connsiteY5" fmla="*/ 5334 h 10668"/>
                <a:gd name="connsiteX6" fmla="*/ 177832 w 183165"/>
                <a:gd name="connsiteY6" fmla="*/ 0 h 1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165" h="10668">
                  <a:moveTo>
                    <a:pt x="177832" y="0"/>
                  </a:moveTo>
                  <a:lnTo>
                    <a:pt x="5334" y="0"/>
                  </a:lnTo>
                  <a:cubicBezTo>
                    <a:pt x="2381" y="0"/>
                    <a:pt x="0" y="2381"/>
                    <a:pt x="0" y="5334"/>
                  </a:cubicBezTo>
                  <a:cubicBezTo>
                    <a:pt x="0" y="8287"/>
                    <a:pt x="2381" y="10668"/>
                    <a:pt x="5334" y="10668"/>
                  </a:cubicBezTo>
                  <a:lnTo>
                    <a:pt x="177832" y="10668"/>
                  </a:lnTo>
                  <a:cubicBezTo>
                    <a:pt x="180785" y="10668"/>
                    <a:pt x="183166" y="8287"/>
                    <a:pt x="183166" y="5334"/>
                  </a:cubicBezTo>
                  <a:cubicBezTo>
                    <a:pt x="183166" y="2381"/>
                    <a:pt x="180785" y="0"/>
                    <a:pt x="177832" y="0"/>
                  </a:cubicBezTo>
                  <a:close/>
                </a:path>
              </a:pathLst>
            </a:custGeom>
            <a:grpFill/>
            <a:ln w="0" cap="flat">
              <a:solidFill>
                <a:schemeClr val="bg1"/>
              </a:solidFill>
              <a:prstDash val="solid"/>
              <a:miter/>
            </a:ln>
          </p:spPr>
          <p:txBody>
            <a:bodyPr rtlCol="1" anchor="ctr"/>
            <a:lstStyle/>
            <a:p>
              <a:endParaRPr lang="he-IL"/>
            </a:p>
          </p:txBody>
        </p:sp>
        <p:sp>
          <p:nvSpPr>
            <p:cNvPr id="7" name="צורה חופשית: צורה 263">
              <a:extLst>
                <a:ext uri="{FF2B5EF4-FFF2-40B4-BE49-F238E27FC236}">
                  <a16:creationId xmlns:a16="http://schemas.microsoft.com/office/drawing/2014/main" id="{A73A7E30-442C-6A16-3844-5079B11352CC}"/>
                </a:ext>
              </a:extLst>
            </p:cNvPr>
            <p:cNvSpPr/>
            <p:nvPr/>
          </p:nvSpPr>
          <p:spPr>
            <a:xfrm>
              <a:off x="5127688" y="2596514"/>
              <a:ext cx="183165" cy="10668"/>
            </a:xfrm>
            <a:custGeom>
              <a:avLst/>
              <a:gdLst>
                <a:gd name="connsiteX0" fmla="*/ 177832 w 183165"/>
                <a:gd name="connsiteY0" fmla="*/ 0 h 10668"/>
                <a:gd name="connsiteX1" fmla="*/ 5334 w 183165"/>
                <a:gd name="connsiteY1" fmla="*/ 0 h 10668"/>
                <a:gd name="connsiteX2" fmla="*/ 0 w 183165"/>
                <a:gd name="connsiteY2" fmla="*/ 5334 h 10668"/>
                <a:gd name="connsiteX3" fmla="*/ 5334 w 183165"/>
                <a:gd name="connsiteY3" fmla="*/ 10668 h 10668"/>
                <a:gd name="connsiteX4" fmla="*/ 177832 w 183165"/>
                <a:gd name="connsiteY4" fmla="*/ 10668 h 10668"/>
                <a:gd name="connsiteX5" fmla="*/ 183166 w 183165"/>
                <a:gd name="connsiteY5" fmla="*/ 5334 h 10668"/>
                <a:gd name="connsiteX6" fmla="*/ 177832 w 183165"/>
                <a:gd name="connsiteY6" fmla="*/ 0 h 1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165" h="10668">
                  <a:moveTo>
                    <a:pt x="177832" y="0"/>
                  </a:moveTo>
                  <a:lnTo>
                    <a:pt x="5334" y="0"/>
                  </a:lnTo>
                  <a:cubicBezTo>
                    <a:pt x="2381" y="0"/>
                    <a:pt x="0" y="2381"/>
                    <a:pt x="0" y="5334"/>
                  </a:cubicBezTo>
                  <a:cubicBezTo>
                    <a:pt x="0" y="8287"/>
                    <a:pt x="2381" y="10668"/>
                    <a:pt x="5334" y="10668"/>
                  </a:cubicBezTo>
                  <a:lnTo>
                    <a:pt x="177832" y="10668"/>
                  </a:lnTo>
                  <a:cubicBezTo>
                    <a:pt x="180785" y="10668"/>
                    <a:pt x="183166" y="8287"/>
                    <a:pt x="183166" y="5334"/>
                  </a:cubicBezTo>
                  <a:cubicBezTo>
                    <a:pt x="183166" y="2381"/>
                    <a:pt x="180785" y="0"/>
                    <a:pt x="177832" y="0"/>
                  </a:cubicBezTo>
                  <a:close/>
                </a:path>
              </a:pathLst>
            </a:custGeom>
            <a:grpFill/>
            <a:ln w="0" cap="flat">
              <a:solidFill>
                <a:schemeClr val="bg1"/>
              </a:solidFill>
              <a:prstDash val="solid"/>
              <a:miter/>
            </a:ln>
          </p:spPr>
          <p:txBody>
            <a:bodyPr rtlCol="1" anchor="ctr"/>
            <a:lstStyle/>
            <a:p>
              <a:endParaRPr lang="he-IL"/>
            </a:p>
          </p:txBody>
        </p:sp>
        <p:sp>
          <p:nvSpPr>
            <p:cNvPr id="9" name="צורה חופשית: צורה 264">
              <a:extLst>
                <a:ext uri="{FF2B5EF4-FFF2-40B4-BE49-F238E27FC236}">
                  <a16:creationId xmlns:a16="http://schemas.microsoft.com/office/drawing/2014/main" id="{40D22006-F1FF-860B-2F88-81DE290C7061}"/>
                </a:ext>
              </a:extLst>
            </p:cNvPr>
            <p:cNvSpPr/>
            <p:nvPr/>
          </p:nvSpPr>
          <p:spPr>
            <a:xfrm>
              <a:off x="5127688" y="2643568"/>
              <a:ext cx="183165" cy="10667"/>
            </a:xfrm>
            <a:custGeom>
              <a:avLst/>
              <a:gdLst>
                <a:gd name="connsiteX0" fmla="*/ 177832 w 183165"/>
                <a:gd name="connsiteY0" fmla="*/ 0 h 10667"/>
                <a:gd name="connsiteX1" fmla="*/ 5334 w 183165"/>
                <a:gd name="connsiteY1" fmla="*/ 0 h 10667"/>
                <a:gd name="connsiteX2" fmla="*/ 0 w 183165"/>
                <a:gd name="connsiteY2" fmla="*/ 5334 h 10667"/>
                <a:gd name="connsiteX3" fmla="*/ 5334 w 183165"/>
                <a:gd name="connsiteY3" fmla="*/ 10668 h 10667"/>
                <a:gd name="connsiteX4" fmla="*/ 177832 w 183165"/>
                <a:gd name="connsiteY4" fmla="*/ 10668 h 10667"/>
                <a:gd name="connsiteX5" fmla="*/ 183166 w 183165"/>
                <a:gd name="connsiteY5" fmla="*/ 5334 h 10667"/>
                <a:gd name="connsiteX6" fmla="*/ 177832 w 183165"/>
                <a:gd name="connsiteY6" fmla="*/ 0 h 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165" h="10667">
                  <a:moveTo>
                    <a:pt x="177832" y="0"/>
                  </a:moveTo>
                  <a:lnTo>
                    <a:pt x="5334" y="0"/>
                  </a:lnTo>
                  <a:cubicBezTo>
                    <a:pt x="2381" y="0"/>
                    <a:pt x="0" y="2381"/>
                    <a:pt x="0" y="5334"/>
                  </a:cubicBezTo>
                  <a:cubicBezTo>
                    <a:pt x="0" y="8287"/>
                    <a:pt x="2381" y="10668"/>
                    <a:pt x="5334" y="10668"/>
                  </a:cubicBezTo>
                  <a:lnTo>
                    <a:pt x="177832" y="10668"/>
                  </a:lnTo>
                  <a:cubicBezTo>
                    <a:pt x="180785" y="10668"/>
                    <a:pt x="183166" y="8287"/>
                    <a:pt x="183166" y="5334"/>
                  </a:cubicBezTo>
                  <a:cubicBezTo>
                    <a:pt x="183166" y="2381"/>
                    <a:pt x="180785" y="0"/>
                    <a:pt x="177832" y="0"/>
                  </a:cubicBezTo>
                  <a:close/>
                </a:path>
              </a:pathLst>
            </a:custGeom>
            <a:grpFill/>
            <a:ln w="0" cap="flat">
              <a:solidFill>
                <a:schemeClr val="bg1"/>
              </a:solidFill>
              <a:prstDash val="solid"/>
              <a:miter/>
            </a:ln>
          </p:spPr>
          <p:txBody>
            <a:bodyPr rtlCol="1" anchor="ctr"/>
            <a:lstStyle/>
            <a:p>
              <a:endParaRPr lang="he-IL"/>
            </a:p>
          </p:txBody>
        </p:sp>
        <p:sp>
          <p:nvSpPr>
            <p:cNvPr id="10" name="צורה חופשית: צורה 265">
              <a:extLst>
                <a:ext uri="{FF2B5EF4-FFF2-40B4-BE49-F238E27FC236}">
                  <a16:creationId xmlns:a16="http://schemas.microsoft.com/office/drawing/2014/main" id="{920D9C91-E664-2D6C-611E-A9886A7B73D6}"/>
                </a:ext>
              </a:extLst>
            </p:cNvPr>
            <p:cNvSpPr/>
            <p:nvPr/>
          </p:nvSpPr>
          <p:spPr>
            <a:xfrm>
              <a:off x="5001772" y="2505015"/>
              <a:ext cx="434616" cy="180558"/>
            </a:xfrm>
            <a:custGeom>
              <a:avLst/>
              <a:gdLst>
                <a:gd name="connsiteX0" fmla="*/ 433954 w 434616"/>
                <a:gd name="connsiteY0" fmla="*/ 33587 h 180558"/>
                <a:gd name="connsiteX1" fmla="*/ 417761 w 434616"/>
                <a:gd name="connsiteY1" fmla="*/ 6060 h 180558"/>
                <a:gd name="connsiteX2" fmla="*/ 333560 w 434616"/>
                <a:gd name="connsiteY2" fmla="*/ 13109 h 180558"/>
                <a:gd name="connsiteX3" fmla="*/ 100960 w 434616"/>
                <a:gd name="connsiteY3" fmla="*/ 13109 h 180558"/>
                <a:gd name="connsiteX4" fmla="*/ 16759 w 434616"/>
                <a:gd name="connsiteY4" fmla="*/ 6060 h 180558"/>
                <a:gd name="connsiteX5" fmla="*/ 566 w 434616"/>
                <a:gd name="connsiteY5" fmla="*/ 33587 h 180558"/>
                <a:gd name="connsiteX6" fmla="*/ 95340 w 434616"/>
                <a:gd name="connsiteY6" fmla="*/ 161699 h 180558"/>
                <a:gd name="connsiteX7" fmla="*/ 116866 w 434616"/>
                <a:gd name="connsiteY7" fmla="*/ 180558 h 180558"/>
                <a:gd name="connsiteX8" fmla="*/ 317463 w 434616"/>
                <a:gd name="connsiteY8" fmla="*/ 180558 h 180558"/>
                <a:gd name="connsiteX9" fmla="*/ 339751 w 434616"/>
                <a:gd name="connsiteY9" fmla="*/ 161413 h 180558"/>
                <a:gd name="connsiteX10" fmla="*/ 434049 w 434616"/>
                <a:gd name="connsiteY10" fmla="*/ 33587 h 180558"/>
                <a:gd name="connsiteX11" fmla="*/ 11139 w 434616"/>
                <a:gd name="connsiteY11" fmla="*/ 34635 h 180558"/>
                <a:gd name="connsiteX12" fmla="*/ 22188 w 434616"/>
                <a:gd name="connsiteY12" fmla="*/ 15204 h 180558"/>
                <a:gd name="connsiteX13" fmla="*/ 94578 w 434616"/>
                <a:gd name="connsiteY13" fmla="*/ 22062 h 180558"/>
                <a:gd name="connsiteX14" fmla="*/ 94578 w 434616"/>
                <a:gd name="connsiteY14" fmla="*/ 149030 h 180558"/>
                <a:gd name="connsiteX15" fmla="*/ 11139 w 434616"/>
                <a:gd name="connsiteY15" fmla="*/ 34635 h 180558"/>
                <a:gd name="connsiteX16" fmla="*/ 317463 w 434616"/>
                <a:gd name="connsiteY16" fmla="*/ 169890 h 180558"/>
                <a:gd name="connsiteX17" fmla="*/ 116866 w 434616"/>
                <a:gd name="connsiteY17" fmla="*/ 169890 h 180558"/>
                <a:gd name="connsiteX18" fmla="*/ 105246 w 434616"/>
                <a:gd name="connsiteY18" fmla="*/ 158270 h 180558"/>
                <a:gd name="connsiteX19" fmla="*/ 105246 w 434616"/>
                <a:gd name="connsiteY19" fmla="*/ 23681 h 180558"/>
                <a:gd name="connsiteX20" fmla="*/ 329845 w 434616"/>
                <a:gd name="connsiteY20" fmla="*/ 23681 h 180558"/>
                <a:gd name="connsiteX21" fmla="*/ 329845 w 434616"/>
                <a:gd name="connsiteY21" fmla="*/ 156174 h 180558"/>
                <a:gd name="connsiteX22" fmla="*/ 329655 w 434616"/>
                <a:gd name="connsiteY22" fmla="*/ 158174 h 180558"/>
                <a:gd name="connsiteX23" fmla="*/ 317368 w 434616"/>
                <a:gd name="connsiteY23" fmla="*/ 169795 h 180558"/>
                <a:gd name="connsiteX24" fmla="*/ 340513 w 434616"/>
                <a:gd name="connsiteY24" fmla="*/ 148745 h 180558"/>
                <a:gd name="connsiteX25" fmla="*/ 340513 w 434616"/>
                <a:gd name="connsiteY25" fmla="*/ 21872 h 180558"/>
                <a:gd name="connsiteX26" fmla="*/ 412332 w 434616"/>
                <a:gd name="connsiteY26" fmla="*/ 15204 h 180558"/>
                <a:gd name="connsiteX27" fmla="*/ 423381 w 434616"/>
                <a:gd name="connsiteY27" fmla="*/ 34635 h 180558"/>
                <a:gd name="connsiteX28" fmla="*/ 340418 w 434616"/>
                <a:gd name="connsiteY28" fmla="*/ 148745 h 18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4616" h="180558">
                  <a:moveTo>
                    <a:pt x="433954" y="33587"/>
                  </a:moveTo>
                  <a:cubicBezTo>
                    <a:pt x="432715" y="20919"/>
                    <a:pt x="427286" y="11680"/>
                    <a:pt x="417761" y="6060"/>
                  </a:cubicBezTo>
                  <a:cubicBezTo>
                    <a:pt x="391282" y="-9561"/>
                    <a:pt x="341656" y="9870"/>
                    <a:pt x="333560" y="13109"/>
                  </a:cubicBezTo>
                  <a:lnTo>
                    <a:pt x="100960" y="13109"/>
                  </a:lnTo>
                  <a:cubicBezTo>
                    <a:pt x="92959" y="9775"/>
                    <a:pt x="43333" y="-9656"/>
                    <a:pt x="16759" y="6060"/>
                  </a:cubicBezTo>
                  <a:cubicBezTo>
                    <a:pt x="7234" y="11680"/>
                    <a:pt x="1804" y="20919"/>
                    <a:pt x="566" y="33587"/>
                  </a:cubicBezTo>
                  <a:cubicBezTo>
                    <a:pt x="-4482" y="84927"/>
                    <a:pt x="23998" y="123313"/>
                    <a:pt x="95340" y="161699"/>
                  </a:cubicBezTo>
                  <a:cubicBezTo>
                    <a:pt x="97054" y="172271"/>
                    <a:pt x="105817" y="180558"/>
                    <a:pt x="116866" y="180558"/>
                  </a:cubicBezTo>
                  <a:lnTo>
                    <a:pt x="317463" y="180558"/>
                  </a:lnTo>
                  <a:cubicBezTo>
                    <a:pt x="328798" y="180558"/>
                    <a:pt x="337846" y="172176"/>
                    <a:pt x="339751" y="161413"/>
                  </a:cubicBezTo>
                  <a:cubicBezTo>
                    <a:pt x="410713" y="123122"/>
                    <a:pt x="439097" y="84832"/>
                    <a:pt x="434049" y="33587"/>
                  </a:cubicBezTo>
                  <a:close/>
                  <a:moveTo>
                    <a:pt x="11139" y="34635"/>
                  </a:moveTo>
                  <a:cubicBezTo>
                    <a:pt x="11996" y="25396"/>
                    <a:pt x="15616" y="19014"/>
                    <a:pt x="22188" y="15204"/>
                  </a:cubicBezTo>
                  <a:cubicBezTo>
                    <a:pt x="40571" y="4346"/>
                    <a:pt x="78100" y="15490"/>
                    <a:pt x="94578" y="22062"/>
                  </a:cubicBezTo>
                  <a:lnTo>
                    <a:pt x="94578" y="149030"/>
                  </a:lnTo>
                  <a:cubicBezTo>
                    <a:pt x="31237" y="113788"/>
                    <a:pt x="6662" y="80165"/>
                    <a:pt x="11139" y="34635"/>
                  </a:cubicBezTo>
                  <a:close/>
                  <a:moveTo>
                    <a:pt x="317463" y="169890"/>
                  </a:moveTo>
                  <a:lnTo>
                    <a:pt x="116866" y="169890"/>
                  </a:lnTo>
                  <a:cubicBezTo>
                    <a:pt x="110485" y="169890"/>
                    <a:pt x="105246" y="164651"/>
                    <a:pt x="105246" y="158270"/>
                  </a:cubicBezTo>
                  <a:lnTo>
                    <a:pt x="105246" y="23681"/>
                  </a:lnTo>
                  <a:lnTo>
                    <a:pt x="329845" y="23681"/>
                  </a:lnTo>
                  <a:lnTo>
                    <a:pt x="329845" y="156174"/>
                  </a:lnTo>
                  <a:cubicBezTo>
                    <a:pt x="329560" y="156841"/>
                    <a:pt x="329655" y="157412"/>
                    <a:pt x="329655" y="158174"/>
                  </a:cubicBezTo>
                  <a:cubicBezTo>
                    <a:pt x="329274" y="164651"/>
                    <a:pt x="323940" y="169795"/>
                    <a:pt x="317368" y="169795"/>
                  </a:cubicBezTo>
                  <a:close/>
                  <a:moveTo>
                    <a:pt x="340513" y="148745"/>
                  </a:moveTo>
                  <a:lnTo>
                    <a:pt x="340513" y="21872"/>
                  </a:lnTo>
                  <a:cubicBezTo>
                    <a:pt x="357277" y="15299"/>
                    <a:pt x="394139" y="4536"/>
                    <a:pt x="412332" y="15204"/>
                  </a:cubicBezTo>
                  <a:cubicBezTo>
                    <a:pt x="418904" y="19109"/>
                    <a:pt x="422524" y="25396"/>
                    <a:pt x="423381" y="34635"/>
                  </a:cubicBezTo>
                  <a:cubicBezTo>
                    <a:pt x="427858" y="80069"/>
                    <a:pt x="403378" y="113597"/>
                    <a:pt x="340418" y="148745"/>
                  </a:cubicBezTo>
                  <a:close/>
                </a:path>
              </a:pathLst>
            </a:custGeom>
            <a:grpFill/>
            <a:ln w="0" cap="flat">
              <a:solidFill>
                <a:schemeClr val="bg1"/>
              </a:solidFill>
              <a:prstDash val="solid"/>
              <a:miter/>
            </a:ln>
          </p:spPr>
          <p:txBody>
            <a:bodyPr rtlCol="1" anchor="ctr"/>
            <a:lstStyle/>
            <a:p>
              <a:endParaRPr lang="he-IL"/>
            </a:p>
          </p:txBody>
        </p:sp>
      </p:grpSp>
      <p:grpSp>
        <p:nvGrpSpPr>
          <p:cNvPr id="14" name="Group 13">
            <a:extLst>
              <a:ext uri="{FF2B5EF4-FFF2-40B4-BE49-F238E27FC236}">
                <a16:creationId xmlns:a16="http://schemas.microsoft.com/office/drawing/2014/main" id="{3B466685-BCC9-7DF3-41B4-F52AD5672A63}"/>
              </a:ext>
            </a:extLst>
          </p:cNvPr>
          <p:cNvGrpSpPr/>
          <p:nvPr/>
        </p:nvGrpSpPr>
        <p:grpSpPr>
          <a:xfrm>
            <a:off x="0" y="3961775"/>
            <a:ext cx="7286625" cy="2710217"/>
            <a:chOff x="0" y="3961775"/>
            <a:chExt cx="7286625" cy="2710217"/>
          </a:xfrm>
        </p:grpSpPr>
        <p:pic>
          <p:nvPicPr>
            <p:cNvPr id="11" name="Picture 10">
              <a:extLst>
                <a:ext uri="{FF2B5EF4-FFF2-40B4-BE49-F238E27FC236}">
                  <a16:creationId xmlns:a16="http://schemas.microsoft.com/office/drawing/2014/main" id="{93B761C6-F8E9-E61E-22DF-AE4437CD6947}"/>
                </a:ext>
              </a:extLst>
            </p:cNvPr>
            <p:cNvPicPr>
              <a:picLocks noChangeAspect="1"/>
            </p:cNvPicPr>
            <p:nvPr/>
          </p:nvPicPr>
          <p:blipFill>
            <a:blip r:embed="rId3"/>
            <a:stretch>
              <a:fillRect/>
            </a:stretch>
          </p:blipFill>
          <p:spPr>
            <a:xfrm>
              <a:off x="0" y="4395517"/>
              <a:ext cx="7286625" cy="2276475"/>
            </a:xfrm>
            <a:prstGeom prst="rect">
              <a:avLst/>
            </a:prstGeom>
          </p:spPr>
        </p:pic>
        <p:pic>
          <p:nvPicPr>
            <p:cNvPr id="13" name="Picture 12">
              <a:extLst>
                <a:ext uri="{FF2B5EF4-FFF2-40B4-BE49-F238E27FC236}">
                  <a16:creationId xmlns:a16="http://schemas.microsoft.com/office/drawing/2014/main" id="{4C2D7CE5-B5FB-6657-7C53-21B16D411992}"/>
                </a:ext>
              </a:extLst>
            </p:cNvPr>
            <p:cNvPicPr>
              <a:picLocks noChangeAspect="1"/>
            </p:cNvPicPr>
            <p:nvPr/>
          </p:nvPicPr>
          <p:blipFill>
            <a:blip r:embed="rId4"/>
            <a:stretch>
              <a:fillRect/>
            </a:stretch>
          </p:blipFill>
          <p:spPr>
            <a:xfrm>
              <a:off x="380530" y="3961775"/>
              <a:ext cx="1357881" cy="643207"/>
            </a:xfrm>
            <a:prstGeom prst="rect">
              <a:avLst/>
            </a:prstGeom>
          </p:spPr>
        </p:pic>
      </p:grpSp>
    </p:spTree>
    <p:extLst>
      <p:ext uri="{BB962C8B-B14F-4D97-AF65-F5344CB8AC3E}">
        <p14:creationId xmlns:p14="http://schemas.microsoft.com/office/powerpoint/2010/main" val="7227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881D-DC92-CB1E-4689-BEED24BB844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D4B9F8F-6E21-283D-0958-598B65F82500}"/>
              </a:ext>
            </a:extLst>
          </p:cNvPr>
          <p:cNvSpPr>
            <a:spLocks noGrp="1"/>
          </p:cNvSpPr>
          <p:nvPr>
            <p:ph type="title"/>
          </p:nvPr>
        </p:nvSpPr>
        <p:spPr>
          <a:xfrm>
            <a:off x="2548647" y="1293781"/>
            <a:ext cx="7529208" cy="773553"/>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עכשיו תורכם</a:t>
            </a:r>
            <a:endParaRPr lang="he-IL" dirty="0"/>
          </a:p>
        </p:txBody>
      </p:sp>
      <p:sp>
        <p:nvSpPr>
          <p:cNvPr id="3" name="מציין מיקום טקסט 2">
            <a:extLst>
              <a:ext uri="{FF2B5EF4-FFF2-40B4-BE49-F238E27FC236}">
                <a16:creationId xmlns:a16="http://schemas.microsoft.com/office/drawing/2014/main" id="{84537070-278F-0386-6DFA-8ECE478B8E52}"/>
              </a:ext>
            </a:extLst>
          </p:cNvPr>
          <p:cNvSpPr>
            <a:spLocks noGrp="1"/>
          </p:cNvSpPr>
          <p:nvPr>
            <p:ph type="body" idx="1"/>
          </p:nvPr>
        </p:nvSpPr>
        <p:spPr>
          <a:xfrm>
            <a:off x="5273581" y="2101158"/>
            <a:ext cx="4782374" cy="3266141"/>
          </a:xfrm>
        </p:spPr>
        <p:txBody>
          <a:bodyPr>
            <a:normAutofit fontScale="77500" lnSpcReduction="20000"/>
          </a:bodyPr>
          <a:lstStyle/>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2400" b="0" i="0" u="none" strike="noStrike" kern="1200" cap="none" spc="0" normalizeH="0" baseline="0" noProof="0" dirty="0">
                <a:ln>
                  <a:noFill/>
                </a:ln>
                <a:solidFill>
                  <a:prstClr val="black"/>
                </a:solidFill>
                <a:effectLst/>
                <a:uLnTx/>
                <a:uFillTx/>
                <a:latin typeface="Calibri"/>
                <a:ea typeface="+mn-ea"/>
                <a:cs typeface="Calibri"/>
              </a:rPr>
              <a:t> התחלקו לזוגות</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2400" b="0" i="0" u="none" strike="noStrike" kern="1200" cap="none" spc="0" normalizeH="0" baseline="0" noProof="0" dirty="0">
                <a:ln>
                  <a:noFill/>
                </a:ln>
                <a:solidFill>
                  <a:prstClr val="black"/>
                </a:solidFill>
                <a:effectLst/>
                <a:uLnTx/>
                <a:uFillTx/>
                <a:latin typeface="Calibri"/>
                <a:ea typeface="+mn-ea"/>
                <a:cs typeface="Calibri"/>
              </a:rPr>
              <a:t>כתבו סיפור מקרה קצר, </a:t>
            </a:r>
            <a:r>
              <a:rPr kumimoji="0" lang="he-IL" sz="2400" b="1" i="0" u="none" strike="noStrike" kern="1200" cap="none" spc="0" normalizeH="0" baseline="0" noProof="0" dirty="0">
                <a:ln>
                  <a:noFill/>
                </a:ln>
                <a:solidFill>
                  <a:prstClr val="black"/>
                </a:solidFill>
                <a:effectLst/>
                <a:uLnTx/>
                <a:uFillTx/>
                <a:latin typeface="Calibri"/>
                <a:ea typeface="+mn-ea"/>
                <a:cs typeface="Calibri"/>
              </a:rPr>
              <a:t>עד 3 משפטים</a:t>
            </a:r>
            <a:r>
              <a:rPr kumimoji="0" lang="he-IL" sz="2400" b="0" i="0" u="none" strike="noStrike" kern="1200" cap="none" spc="0" normalizeH="0" baseline="0" noProof="0" dirty="0">
                <a:ln>
                  <a:noFill/>
                </a:ln>
                <a:solidFill>
                  <a:prstClr val="black"/>
                </a:solidFill>
                <a:effectLst/>
                <a:uLnTx/>
                <a:uFillTx/>
                <a:latin typeface="Calibri"/>
                <a:ea typeface="+mn-ea"/>
                <a:cs typeface="Calibri"/>
              </a:rPr>
              <a:t>, המתאר את אחד מהמצבים שראינו בשקף הקודם. </a:t>
            </a:r>
            <a:br>
              <a:rPr kumimoji="0" lang="en-US" sz="2400" b="0" i="0" u="none" strike="noStrike" kern="1200" cap="none" spc="0" normalizeH="0" baseline="0" noProof="0" dirty="0">
                <a:ln>
                  <a:noFill/>
                </a:ln>
                <a:solidFill>
                  <a:prstClr val="black"/>
                </a:solidFill>
                <a:effectLst/>
                <a:uLnTx/>
                <a:uFillTx/>
                <a:latin typeface="Calibri"/>
                <a:ea typeface="+mn-ea"/>
                <a:cs typeface="Calibri"/>
              </a:rPr>
            </a:br>
            <a:r>
              <a:rPr kumimoji="0" lang="he-IL" sz="2400" b="0" i="0" u="none" strike="noStrike" kern="1200" cap="none" spc="0" normalizeH="0" baseline="0" noProof="0" dirty="0">
                <a:ln>
                  <a:noFill/>
                </a:ln>
                <a:solidFill>
                  <a:prstClr val="black"/>
                </a:solidFill>
                <a:effectLst/>
                <a:uLnTx/>
                <a:uFillTx/>
                <a:latin typeface="Calibri"/>
                <a:ea typeface="+mn-ea"/>
                <a:cs typeface="Calibri"/>
              </a:rPr>
              <a:t>איפה הסיפור מתרחש? מי הדמות העיקרית? בת כמה היא? מה קרה לה? איך היא מרגישה?</a:t>
            </a:r>
            <a:br>
              <a:rPr kumimoji="0" lang="en-US" sz="2400" b="0" i="0" u="none" strike="noStrike" kern="1200" cap="none" spc="0" normalizeH="0" baseline="0" noProof="0" dirty="0">
                <a:ln>
                  <a:noFill/>
                </a:ln>
                <a:solidFill>
                  <a:prstClr val="black"/>
                </a:solidFill>
                <a:effectLst/>
                <a:uLnTx/>
                <a:uFillTx/>
                <a:latin typeface="Calibri"/>
                <a:ea typeface="+mn-ea"/>
                <a:cs typeface="Calibri"/>
              </a:rPr>
            </a:br>
            <a:r>
              <a:rPr kumimoji="0" lang="he-IL" sz="2400" b="0" i="0" u="none" strike="noStrike" kern="1200" cap="none" spc="0" normalizeH="0" baseline="0" noProof="0" dirty="0">
                <a:ln>
                  <a:noFill/>
                </a:ln>
                <a:solidFill>
                  <a:prstClr val="black"/>
                </a:solidFill>
                <a:effectLst/>
                <a:uLnTx/>
                <a:uFillTx/>
                <a:latin typeface="Calibri"/>
                <a:ea typeface="+mn-ea"/>
                <a:cs typeface="Calibri"/>
              </a:rPr>
              <a:t>תארו את הקושי והבעייתיות העולים מהמקרה. </a:t>
            </a:r>
          </a:p>
          <a:p>
            <a:endParaRPr lang="he-IL" dirty="0"/>
          </a:p>
          <a:p>
            <a:endParaRPr lang="he-IL" dirty="0"/>
          </a:p>
        </p:txBody>
      </p:sp>
      <p:sp>
        <p:nvSpPr>
          <p:cNvPr id="6" name="TextBox 5">
            <a:extLst>
              <a:ext uri="{FF2B5EF4-FFF2-40B4-BE49-F238E27FC236}">
                <a16:creationId xmlns:a16="http://schemas.microsoft.com/office/drawing/2014/main" id="{507E5C83-76BF-737C-BE87-8F00C62382C2}"/>
              </a:ext>
            </a:extLst>
          </p:cNvPr>
          <p:cNvSpPr txBox="1"/>
          <p:nvPr/>
        </p:nvSpPr>
        <p:spPr>
          <a:xfrm>
            <a:off x="1355142" y="2767634"/>
            <a:ext cx="3481018" cy="3737946"/>
          </a:xfrm>
          <a:custGeom>
            <a:avLst/>
            <a:gdLst>
              <a:gd name="connsiteX0" fmla="*/ 0 w 3481018"/>
              <a:gd name="connsiteY0" fmla="*/ 0 h 3737946"/>
              <a:gd name="connsiteX1" fmla="*/ 3481018 w 3481018"/>
              <a:gd name="connsiteY1" fmla="*/ 0 h 3737946"/>
              <a:gd name="connsiteX2" fmla="*/ 3481018 w 3481018"/>
              <a:gd name="connsiteY2" fmla="*/ 3737946 h 3737946"/>
              <a:gd name="connsiteX3" fmla="*/ 0 w 3481018"/>
              <a:gd name="connsiteY3" fmla="*/ 3737946 h 3737946"/>
              <a:gd name="connsiteX4" fmla="*/ 0 w 3481018"/>
              <a:gd name="connsiteY4" fmla="*/ 0 h 37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018" h="3737946" fill="none" extrusionOk="0">
                <a:moveTo>
                  <a:pt x="0" y="0"/>
                </a:moveTo>
                <a:cubicBezTo>
                  <a:pt x="508361" y="-14931"/>
                  <a:pt x="3131403" y="31643"/>
                  <a:pt x="3481018" y="0"/>
                </a:cubicBezTo>
                <a:cubicBezTo>
                  <a:pt x="3587230" y="1265955"/>
                  <a:pt x="3371093" y="2818195"/>
                  <a:pt x="3481018" y="3737946"/>
                </a:cubicBezTo>
                <a:cubicBezTo>
                  <a:pt x="2225693" y="3675892"/>
                  <a:pt x="711591" y="3684243"/>
                  <a:pt x="0" y="3737946"/>
                </a:cubicBezTo>
                <a:cubicBezTo>
                  <a:pt x="-26706" y="2776890"/>
                  <a:pt x="-6715" y="1565650"/>
                  <a:pt x="0" y="0"/>
                </a:cubicBezTo>
                <a:close/>
              </a:path>
              <a:path w="3481018" h="3737946" stroke="0" extrusionOk="0">
                <a:moveTo>
                  <a:pt x="0" y="0"/>
                </a:moveTo>
                <a:cubicBezTo>
                  <a:pt x="1626579" y="-5264"/>
                  <a:pt x="1820331" y="84467"/>
                  <a:pt x="3481018" y="0"/>
                </a:cubicBezTo>
                <a:cubicBezTo>
                  <a:pt x="3352845" y="1555144"/>
                  <a:pt x="3610168" y="2292484"/>
                  <a:pt x="3481018" y="3737946"/>
                </a:cubicBezTo>
                <a:cubicBezTo>
                  <a:pt x="2330443" y="3844266"/>
                  <a:pt x="1726557" y="3730297"/>
                  <a:pt x="0" y="3737946"/>
                </a:cubicBezTo>
                <a:cubicBezTo>
                  <a:pt x="160128" y="2927701"/>
                  <a:pt x="25049" y="610489"/>
                  <a:pt x="0" y="0"/>
                </a:cubicBezTo>
                <a:close/>
              </a:path>
            </a:pathLst>
          </a:custGeom>
          <a:solidFill>
            <a:schemeClr val="bg1"/>
          </a:solidFill>
          <a:ln w="28575">
            <a:solidFill>
              <a:schemeClr val="accent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pPr marL="285750" indent="-285750">
              <a:lnSpc>
                <a:spcPct val="150000"/>
              </a:lnSpc>
              <a:buFont typeface="Arial" panose="020B0604020202020204" pitchFamily="34" charset="0"/>
              <a:buChar char="•"/>
            </a:pPr>
            <a:r>
              <a:rPr lang="he-IL" sz="2000" dirty="0">
                <a:solidFill>
                  <a:prstClr val="black"/>
                </a:solidFill>
                <a:cs typeface="Calibri"/>
              </a:rPr>
              <a:t>חוסר נגישות בפריפריה לשירותי רפואה בסיסיים</a:t>
            </a:r>
          </a:p>
          <a:p>
            <a:pPr marL="285750" indent="-285750">
              <a:lnSpc>
                <a:spcPct val="150000"/>
              </a:lnSpc>
              <a:buFont typeface="Arial" panose="020B0604020202020204" pitchFamily="34" charset="0"/>
              <a:buChar char="•"/>
            </a:pPr>
            <a:r>
              <a:rPr lang="he-IL" sz="2000" dirty="0">
                <a:solidFill>
                  <a:prstClr val="black"/>
                </a:solidFill>
                <a:cs typeface="Calibri"/>
              </a:rPr>
              <a:t> מקרים נדירים שדורשים מומחה</a:t>
            </a:r>
          </a:p>
          <a:p>
            <a:pPr marL="285750" indent="-285750">
              <a:lnSpc>
                <a:spcPct val="150000"/>
              </a:lnSpc>
              <a:buFont typeface="Arial" panose="020B0604020202020204" pitchFamily="34" charset="0"/>
              <a:buChar char="•"/>
            </a:pPr>
            <a:r>
              <a:rPr lang="he-IL" sz="2000" dirty="0">
                <a:solidFill>
                  <a:prstClr val="black"/>
                </a:solidFill>
                <a:cs typeface="Calibri"/>
              </a:rPr>
              <a:t> אנשים עם קשיי ניידות</a:t>
            </a:r>
          </a:p>
          <a:p>
            <a:pPr marL="285750" indent="-285750">
              <a:lnSpc>
                <a:spcPct val="150000"/>
              </a:lnSpc>
              <a:buFont typeface="Arial" panose="020B0604020202020204" pitchFamily="34" charset="0"/>
              <a:buChar char="•"/>
            </a:pPr>
            <a:r>
              <a:rPr lang="he-IL" sz="2000" dirty="0">
                <a:solidFill>
                  <a:prstClr val="black"/>
                </a:solidFill>
                <a:cs typeface="Calibri"/>
              </a:rPr>
              <a:t> צורך בתגובה מהירה במקרי חירום</a:t>
            </a:r>
          </a:p>
          <a:p>
            <a:pPr marL="285750" indent="-285750">
              <a:lnSpc>
                <a:spcPct val="150000"/>
              </a:lnSpc>
              <a:buFont typeface="Arial" panose="020B0604020202020204" pitchFamily="34" charset="0"/>
              <a:buChar char="•"/>
            </a:pPr>
            <a:r>
              <a:rPr lang="he-IL" sz="2000" dirty="0">
                <a:solidFill>
                  <a:prstClr val="black"/>
                </a:solidFill>
                <a:cs typeface="Calibri"/>
              </a:rPr>
              <a:t> פוטנציאל הדבקה וסיכון הצוותים הרפואיים</a:t>
            </a:r>
          </a:p>
        </p:txBody>
      </p:sp>
      <p:grpSp>
        <p:nvGrpSpPr>
          <p:cNvPr id="7" name="קבוצה 126">
            <a:extLst>
              <a:ext uri="{FF2B5EF4-FFF2-40B4-BE49-F238E27FC236}">
                <a16:creationId xmlns:a16="http://schemas.microsoft.com/office/drawing/2014/main" id="{D25F453C-C543-9E77-C0FD-375865DD3EF9}"/>
              </a:ext>
            </a:extLst>
          </p:cNvPr>
          <p:cNvGrpSpPr/>
          <p:nvPr/>
        </p:nvGrpSpPr>
        <p:grpSpPr>
          <a:xfrm>
            <a:off x="2782008" y="1251558"/>
            <a:ext cx="976075" cy="1242035"/>
            <a:chOff x="9561558" y="3584774"/>
            <a:chExt cx="1113394" cy="1416771"/>
          </a:xfrm>
        </p:grpSpPr>
        <p:sp>
          <p:nvSpPr>
            <p:cNvPr id="8" name="צורה חופשית: צורה 118">
              <a:extLst>
                <a:ext uri="{FF2B5EF4-FFF2-40B4-BE49-F238E27FC236}">
                  <a16:creationId xmlns:a16="http://schemas.microsoft.com/office/drawing/2014/main" id="{F180E113-369E-3204-F657-43FE540891BB}"/>
                </a:ext>
              </a:extLst>
            </p:cNvPr>
            <p:cNvSpPr/>
            <p:nvPr/>
          </p:nvSpPr>
          <p:spPr>
            <a:xfrm>
              <a:off x="9561558" y="3887860"/>
              <a:ext cx="1113394" cy="1113685"/>
            </a:xfrm>
            <a:custGeom>
              <a:avLst/>
              <a:gdLst>
                <a:gd name="connsiteX0" fmla="*/ 1938 w 1514065"/>
                <a:gd name="connsiteY0" fmla="*/ 812237 h 1514461"/>
                <a:gd name="connsiteX1" fmla="*/ 261018 w 1514065"/>
                <a:gd name="connsiteY1" fmla="*/ 1330112 h 1514461"/>
                <a:gd name="connsiteX2" fmla="*/ 810706 w 1514065"/>
                <a:gd name="connsiteY2" fmla="*/ 1512420 h 1514461"/>
                <a:gd name="connsiteX3" fmla="*/ 1328866 w 1514065"/>
                <a:gd name="connsiteY3" fmla="*/ 1252292 h 1514461"/>
                <a:gd name="connsiteX4" fmla="*/ 1512127 w 1514065"/>
                <a:gd name="connsiteY4" fmla="*/ 702224 h 1514461"/>
                <a:gd name="connsiteX5" fmla="*/ 1253047 w 1514065"/>
                <a:gd name="connsiteY5" fmla="*/ 184349 h 1514461"/>
                <a:gd name="connsiteX6" fmla="*/ 703359 w 1514065"/>
                <a:gd name="connsiteY6" fmla="*/ 2041 h 1514461"/>
                <a:gd name="connsiteX7" fmla="*/ 185199 w 1514065"/>
                <a:gd name="connsiteY7" fmla="*/ 262169 h 1514461"/>
                <a:gd name="connsiteX8" fmla="*/ 1938 w 1514065"/>
                <a:gd name="connsiteY8" fmla="*/ 812237 h 1514461"/>
                <a:gd name="connsiteX9" fmla="*/ 1129413 w 1514065"/>
                <a:gd name="connsiteY9" fmla="*/ 327129 h 1514461"/>
                <a:gd name="connsiteX10" fmla="*/ 1186277 w 1514065"/>
                <a:gd name="connsiteY10" fmla="*/ 1128944 h 1514461"/>
                <a:gd name="connsiteX11" fmla="*/ 384558 w 1514065"/>
                <a:gd name="connsiteY11" fmla="*/ 1187332 h 1514461"/>
                <a:gd name="connsiteX12" fmla="*/ 327693 w 1514065"/>
                <a:gd name="connsiteY12" fmla="*/ 385518 h 1514461"/>
                <a:gd name="connsiteX13" fmla="*/ 1129413 w 1514065"/>
                <a:gd name="connsiteY13" fmla="*/ 327129 h 151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065" h="1514461">
                  <a:moveTo>
                    <a:pt x="1938" y="812237"/>
                  </a:moveTo>
                  <a:cubicBezTo>
                    <a:pt x="16226" y="1013977"/>
                    <a:pt x="108237" y="1197905"/>
                    <a:pt x="261018" y="1330112"/>
                  </a:cubicBezTo>
                  <a:cubicBezTo>
                    <a:pt x="413799" y="1462319"/>
                    <a:pt x="608967" y="1527089"/>
                    <a:pt x="810706" y="1512420"/>
                  </a:cubicBezTo>
                  <a:cubicBezTo>
                    <a:pt x="1012350" y="1497752"/>
                    <a:pt x="1196373" y="1405359"/>
                    <a:pt x="1328866" y="1252292"/>
                  </a:cubicBezTo>
                  <a:cubicBezTo>
                    <a:pt x="1461359" y="1099321"/>
                    <a:pt x="1526415" y="903963"/>
                    <a:pt x="1512127" y="702224"/>
                  </a:cubicBezTo>
                  <a:cubicBezTo>
                    <a:pt x="1497840" y="500484"/>
                    <a:pt x="1405828" y="316556"/>
                    <a:pt x="1253047" y="184349"/>
                  </a:cubicBezTo>
                  <a:cubicBezTo>
                    <a:pt x="1100266" y="52142"/>
                    <a:pt x="905099" y="-12628"/>
                    <a:pt x="703359" y="2041"/>
                  </a:cubicBezTo>
                  <a:cubicBezTo>
                    <a:pt x="501715" y="16709"/>
                    <a:pt x="317692" y="109102"/>
                    <a:pt x="185199" y="262169"/>
                  </a:cubicBezTo>
                  <a:cubicBezTo>
                    <a:pt x="52706" y="415140"/>
                    <a:pt x="-12349" y="610498"/>
                    <a:pt x="1938" y="812237"/>
                  </a:cubicBezTo>
                  <a:close/>
                  <a:moveTo>
                    <a:pt x="1129413" y="327129"/>
                  </a:moveTo>
                  <a:cubicBezTo>
                    <a:pt x="1366109" y="532107"/>
                    <a:pt x="1391636" y="891771"/>
                    <a:pt x="1186277" y="1128944"/>
                  </a:cubicBezTo>
                  <a:cubicBezTo>
                    <a:pt x="980918" y="1366116"/>
                    <a:pt x="621254" y="1392310"/>
                    <a:pt x="384558" y="1187332"/>
                  </a:cubicBezTo>
                  <a:cubicBezTo>
                    <a:pt x="147861" y="982354"/>
                    <a:pt x="122335" y="622690"/>
                    <a:pt x="327693" y="385518"/>
                  </a:cubicBezTo>
                  <a:cubicBezTo>
                    <a:pt x="533052" y="148345"/>
                    <a:pt x="892716" y="122151"/>
                    <a:pt x="1129413" y="327129"/>
                  </a:cubicBezTo>
                  <a:close/>
                </a:path>
              </a:pathLst>
            </a:custGeom>
            <a:solidFill>
              <a:srgbClr val="1EC9D9"/>
            </a:solidFill>
            <a:ln w="0" cap="flat">
              <a:noFill/>
              <a:prstDash val="solid"/>
              <a:miter/>
            </a:ln>
          </p:spPr>
          <p:txBody>
            <a:bodyPr rtlCol="1" anchor="ctr"/>
            <a:lstStyle/>
            <a:p>
              <a:endParaRPr lang="he-IL"/>
            </a:p>
          </p:txBody>
        </p:sp>
        <p:sp>
          <p:nvSpPr>
            <p:cNvPr id="9" name="תיבת טקסט 123">
              <a:extLst>
                <a:ext uri="{FF2B5EF4-FFF2-40B4-BE49-F238E27FC236}">
                  <a16:creationId xmlns:a16="http://schemas.microsoft.com/office/drawing/2014/main" id="{40DC1CD9-5853-98B5-E315-67C4F12EF952}"/>
                </a:ext>
              </a:extLst>
            </p:cNvPr>
            <p:cNvSpPr txBox="1"/>
            <p:nvPr/>
          </p:nvSpPr>
          <p:spPr>
            <a:xfrm>
              <a:off x="9953537" y="4230735"/>
              <a:ext cx="466794" cy="646331"/>
            </a:xfrm>
            <a:prstGeom prst="rect">
              <a:avLst/>
            </a:prstGeom>
            <a:noFill/>
          </p:spPr>
          <p:txBody>
            <a:bodyPr wrap="none" rtlCol="1">
              <a:spAutoFit/>
            </a:bodyPr>
            <a:lstStyle/>
            <a:p>
              <a:r>
                <a:rPr lang="he-IL" sz="3600" b="1" dirty="0">
                  <a:solidFill>
                    <a:srgbClr val="D8EBFD"/>
                  </a:solidFill>
                </a:rPr>
                <a:t>?</a:t>
              </a:r>
            </a:p>
          </p:txBody>
        </p:sp>
        <p:sp>
          <p:nvSpPr>
            <p:cNvPr id="10" name="תיבת טקסט 124">
              <a:extLst>
                <a:ext uri="{FF2B5EF4-FFF2-40B4-BE49-F238E27FC236}">
                  <a16:creationId xmlns:a16="http://schemas.microsoft.com/office/drawing/2014/main" id="{72150FA3-04E8-F3D8-312D-74A0E0BE1ED9}"/>
                </a:ext>
              </a:extLst>
            </p:cNvPr>
            <p:cNvSpPr txBox="1"/>
            <p:nvPr/>
          </p:nvSpPr>
          <p:spPr>
            <a:xfrm rot="20675976">
              <a:off x="9655949" y="3840051"/>
              <a:ext cx="529312" cy="769441"/>
            </a:xfrm>
            <a:prstGeom prst="rect">
              <a:avLst/>
            </a:prstGeom>
            <a:noFill/>
          </p:spPr>
          <p:txBody>
            <a:bodyPr wrap="none" rtlCol="1">
              <a:spAutoFit/>
            </a:bodyPr>
            <a:lstStyle/>
            <a:p>
              <a:r>
                <a:rPr lang="he-IL" sz="4400" b="1" dirty="0">
                  <a:solidFill>
                    <a:srgbClr val="D71563"/>
                  </a:solidFill>
                </a:rPr>
                <a:t>?</a:t>
              </a:r>
            </a:p>
          </p:txBody>
        </p:sp>
        <p:sp>
          <p:nvSpPr>
            <p:cNvPr id="11" name="תיבת טקסט 125">
              <a:extLst>
                <a:ext uri="{FF2B5EF4-FFF2-40B4-BE49-F238E27FC236}">
                  <a16:creationId xmlns:a16="http://schemas.microsoft.com/office/drawing/2014/main" id="{591E246A-20F2-2F85-4907-76EC26B7F78A}"/>
                </a:ext>
              </a:extLst>
            </p:cNvPr>
            <p:cNvSpPr txBox="1"/>
            <p:nvPr/>
          </p:nvSpPr>
          <p:spPr>
            <a:xfrm rot="185349">
              <a:off x="9957061" y="3584774"/>
              <a:ext cx="607860" cy="923330"/>
            </a:xfrm>
            <a:prstGeom prst="rect">
              <a:avLst/>
            </a:prstGeom>
            <a:noFill/>
          </p:spPr>
          <p:txBody>
            <a:bodyPr wrap="none" rtlCol="1">
              <a:spAutoFit/>
            </a:bodyPr>
            <a:lstStyle/>
            <a:p>
              <a:r>
                <a:rPr lang="he-IL" sz="5400" b="1" dirty="0">
                  <a:solidFill>
                    <a:srgbClr val="FFC902"/>
                  </a:solidFill>
                </a:rPr>
                <a:t>?</a:t>
              </a:r>
            </a:p>
          </p:txBody>
        </p:sp>
      </p:grpSp>
      <p:sp>
        <p:nvSpPr>
          <p:cNvPr id="4" name="TextBox 3">
            <a:extLst>
              <a:ext uri="{FF2B5EF4-FFF2-40B4-BE49-F238E27FC236}">
                <a16:creationId xmlns:a16="http://schemas.microsoft.com/office/drawing/2014/main" id="{B00AE1CF-F38F-87AD-ED36-3D9D41649365}"/>
              </a:ext>
            </a:extLst>
          </p:cNvPr>
          <p:cNvSpPr txBox="1"/>
          <p:nvPr/>
        </p:nvSpPr>
        <p:spPr>
          <a:xfrm>
            <a:off x="5483240" y="4915406"/>
            <a:ext cx="6088213" cy="1429622"/>
          </a:xfrm>
          <a:custGeom>
            <a:avLst/>
            <a:gdLst>
              <a:gd name="connsiteX0" fmla="*/ 0 w 6088213"/>
              <a:gd name="connsiteY0" fmla="*/ 0 h 1429622"/>
              <a:gd name="connsiteX1" fmla="*/ 6088213 w 6088213"/>
              <a:gd name="connsiteY1" fmla="*/ 0 h 1429622"/>
              <a:gd name="connsiteX2" fmla="*/ 6088213 w 6088213"/>
              <a:gd name="connsiteY2" fmla="*/ 1429622 h 1429622"/>
              <a:gd name="connsiteX3" fmla="*/ 0 w 6088213"/>
              <a:gd name="connsiteY3" fmla="*/ 1429622 h 1429622"/>
              <a:gd name="connsiteX4" fmla="*/ 0 w 6088213"/>
              <a:gd name="connsiteY4" fmla="*/ 0 h 14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213" h="1429622" fill="none" extrusionOk="0">
                <a:moveTo>
                  <a:pt x="0" y="0"/>
                </a:moveTo>
                <a:cubicBezTo>
                  <a:pt x="2921669" y="-14931"/>
                  <a:pt x="4637469" y="31643"/>
                  <a:pt x="6088213" y="0"/>
                </a:cubicBezTo>
                <a:cubicBezTo>
                  <a:pt x="6191430" y="628237"/>
                  <a:pt x="6082579" y="946664"/>
                  <a:pt x="6088213" y="1429622"/>
                </a:cubicBezTo>
                <a:cubicBezTo>
                  <a:pt x="5369404" y="1367568"/>
                  <a:pt x="1789869" y="1375919"/>
                  <a:pt x="0" y="1429622"/>
                </a:cubicBezTo>
                <a:cubicBezTo>
                  <a:pt x="108730" y="1196397"/>
                  <a:pt x="38372" y="492345"/>
                  <a:pt x="0" y="0"/>
                </a:cubicBezTo>
                <a:close/>
              </a:path>
              <a:path w="6088213" h="1429622" stroke="0" extrusionOk="0">
                <a:moveTo>
                  <a:pt x="0" y="0"/>
                </a:moveTo>
                <a:cubicBezTo>
                  <a:pt x="849072" y="-5264"/>
                  <a:pt x="3916919" y="84467"/>
                  <a:pt x="6088213" y="0"/>
                </a:cubicBezTo>
                <a:cubicBezTo>
                  <a:pt x="6018037" y="474331"/>
                  <a:pt x="6016973" y="726240"/>
                  <a:pt x="6088213" y="1429622"/>
                </a:cubicBezTo>
                <a:cubicBezTo>
                  <a:pt x="3278798" y="1535942"/>
                  <a:pt x="837983" y="1421973"/>
                  <a:pt x="0" y="1429622"/>
                </a:cubicBezTo>
                <a:cubicBezTo>
                  <a:pt x="15729" y="963580"/>
                  <a:pt x="-126927" y="302452"/>
                  <a:pt x="0" y="0"/>
                </a:cubicBezTo>
                <a:close/>
              </a:path>
            </a:pathLst>
          </a:custGeom>
          <a:solidFill>
            <a:schemeClr val="bg1"/>
          </a:solidFill>
          <a:ln w="28575">
            <a:solidFill>
              <a:schemeClr val="accent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pPr>
              <a:lnSpc>
                <a:spcPct val="150000"/>
              </a:lnSpc>
            </a:pPr>
            <a:r>
              <a:rPr lang="he-IL" sz="2000" dirty="0">
                <a:solidFill>
                  <a:prstClr val="black"/>
                </a:solidFill>
                <a:cs typeface="Calibri"/>
              </a:rPr>
              <a:t>לדוגמה: ליה, ילדה בת 6 עם מערכת חיסון חלשה, מפתחת חום גבוה ושיעול. הוריה חוששים לקחת אותה למיון מחשש להדבקה במחלות נוספות, אך גם לא בטוחים אם מצבה מצריך טיפול דחוף.</a:t>
            </a:r>
          </a:p>
        </p:txBody>
      </p:sp>
    </p:spTree>
    <p:extLst>
      <p:ext uri="{BB962C8B-B14F-4D97-AF65-F5344CB8AC3E}">
        <p14:creationId xmlns:p14="http://schemas.microsoft.com/office/powerpoint/2010/main" val="13669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4C03-EB8E-6126-3F87-4B48BC52931B}"/>
              </a:ext>
            </a:extLst>
          </p:cNvPr>
          <p:cNvSpPr>
            <a:spLocks noGrp="1"/>
          </p:cNvSpPr>
          <p:nvPr>
            <p:ph type="title"/>
          </p:nvPr>
        </p:nvSpPr>
        <p:spPr>
          <a:xfrm>
            <a:off x="1400783" y="953313"/>
            <a:ext cx="4824919" cy="740020"/>
          </a:xfrm>
        </p:spPr>
        <p:txBody>
          <a:bodyPr/>
          <a:lstStyle/>
          <a:p>
            <a:r>
              <a:rPr lang="he-IL" dirty="0">
                <a:latin typeface="Calibri" panose="020F0502020204030204" pitchFamily="34" charset="0"/>
                <a:cs typeface="Calibri" panose="020F0502020204030204" pitchFamily="34" charset="0"/>
              </a:rPr>
              <a:t>סיכום ביניים</a:t>
            </a:r>
          </a:p>
        </p:txBody>
      </p:sp>
      <p:sp>
        <p:nvSpPr>
          <p:cNvPr id="3" name="Text Placeholder 2">
            <a:extLst>
              <a:ext uri="{FF2B5EF4-FFF2-40B4-BE49-F238E27FC236}">
                <a16:creationId xmlns:a16="http://schemas.microsoft.com/office/drawing/2014/main" id="{67266AA8-472A-BB19-370C-EC606B235118}"/>
              </a:ext>
            </a:extLst>
          </p:cNvPr>
          <p:cNvSpPr>
            <a:spLocks noGrp="1"/>
          </p:cNvSpPr>
          <p:nvPr>
            <p:ph type="body" idx="1"/>
          </p:nvPr>
        </p:nvSpPr>
        <p:spPr>
          <a:xfrm>
            <a:off x="1400783" y="2110903"/>
            <a:ext cx="5677350" cy="4018964"/>
          </a:xfrm>
        </p:spPr>
        <p:txBody>
          <a:bodyPr>
            <a:normAutofit/>
          </a:bodyPr>
          <a:lstStyle/>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שימוש בטכנולוגיה לביצוע פעולות וקבלת שירותים שונים מרחוק מקל על חיינו בתחומים רבים.</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הקורונה האיצה שימוש בטכנולוגיות מרחוק בכלל, וברפואה מרחוק בפרט.</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רפואה מרחוק באה לענות על מספר צרכים חשובים הקיימים בחברה שלנו.</a:t>
            </a:r>
          </a:p>
        </p:txBody>
      </p:sp>
      <p:sp>
        <p:nvSpPr>
          <p:cNvPr id="4" name="Slide Number Placeholder 3">
            <a:extLst>
              <a:ext uri="{FF2B5EF4-FFF2-40B4-BE49-F238E27FC236}">
                <a16:creationId xmlns:a16="http://schemas.microsoft.com/office/drawing/2014/main" id="{A95A19F6-EE33-230E-CEBA-1435E97CD312}"/>
              </a:ext>
            </a:extLst>
          </p:cNvPr>
          <p:cNvSpPr>
            <a:spLocks noGrp="1"/>
          </p:cNvSpPr>
          <p:nvPr>
            <p:ph type="sldNum" sz="quarter" idx="12"/>
          </p:nvPr>
        </p:nvSpPr>
        <p:spPr/>
        <p:txBody>
          <a:bodyPr/>
          <a:lstStyle/>
          <a:p>
            <a:fld id="{FC3B26EE-4201-4D8F-B5AA-32B2D32692EC}" type="slidenum">
              <a:rPr lang="he-IL" smtClean="0"/>
              <a:t>17</a:t>
            </a:fld>
            <a:endParaRPr lang="he-IL"/>
          </a:p>
        </p:txBody>
      </p:sp>
    </p:spTree>
    <p:extLst>
      <p:ext uri="{BB962C8B-B14F-4D97-AF65-F5344CB8AC3E}">
        <p14:creationId xmlns:p14="http://schemas.microsoft.com/office/powerpoint/2010/main" val="2147964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221AD-C8E5-F81F-EA14-A1A5D44EDABE}"/>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20D01E99-E0E0-BA9C-1FAE-4C0EBC9C05BF}"/>
              </a:ext>
            </a:extLst>
          </p:cNvPr>
          <p:cNvSpPr>
            <a:spLocks noGrp="1"/>
          </p:cNvSpPr>
          <p:nvPr>
            <p:ph type="title"/>
          </p:nvPr>
        </p:nvSpPr>
        <p:spPr>
          <a:xfrm>
            <a:off x="4163438" y="953313"/>
            <a:ext cx="7529208" cy="504412"/>
          </a:xfrm>
        </p:spPr>
        <p:txBody>
          <a:bodyPr>
            <a:normAutofit fontScale="90000"/>
          </a:bodyPr>
          <a:lstStyle/>
          <a:p>
            <a:r>
              <a:rPr lang="he-IL" dirty="0">
                <a:latin typeface="Calibri" panose="020F0502020204030204" pitchFamily="34" charset="0"/>
                <a:cs typeface="Calibri" panose="020F0502020204030204" pitchFamily="34" charset="0"/>
              </a:rPr>
              <a:t>טלה-רפואה – </a:t>
            </a:r>
            <a:r>
              <a:rPr lang="en-US" dirty="0">
                <a:latin typeface="Calibri" panose="020F0502020204030204" pitchFamily="34" charset="0"/>
                <a:cs typeface="Calibri" panose="020F0502020204030204" pitchFamily="34" charset="0"/>
              </a:rPr>
              <a:t>Telehealth</a:t>
            </a:r>
            <a:endParaRPr lang="he-IL" dirty="0">
              <a:latin typeface="Calibri" panose="020F0502020204030204" pitchFamily="34" charset="0"/>
              <a:cs typeface="Calibri" panose="020F0502020204030204" pitchFamily="34" charset="0"/>
            </a:endParaRPr>
          </a:p>
        </p:txBody>
      </p:sp>
      <p:sp>
        <p:nvSpPr>
          <p:cNvPr id="5" name="מציין מיקום טקסט 4">
            <a:extLst>
              <a:ext uri="{FF2B5EF4-FFF2-40B4-BE49-F238E27FC236}">
                <a16:creationId xmlns:a16="http://schemas.microsoft.com/office/drawing/2014/main" id="{AF171DC0-6934-022F-1F65-D117BA513F8F}"/>
              </a:ext>
            </a:extLst>
          </p:cNvPr>
          <p:cNvSpPr>
            <a:spLocks noGrp="1"/>
          </p:cNvSpPr>
          <p:nvPr>
            <p:ph type="body" idx="1"/>
          </p:nvPr>
        </p:nvSpPr>
        <p:spPr>
          <a:xfrm>
            <a:off x="4163438" y="1817511"/>
            <a:ext cx="7529208" cy="4643579"/>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מתן שירותים רפואיים מרחוק באמצעות טכנולוגיות תקשורת דיגיטליות, כמו שיחות וידאו, טלפון, אפליקציות ייעודיות ומכשור רפואי חכם.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 </a:t>
            </a:r>
          </a:p>
          <a:p>
            <a:pPr marL="0" marR="0" lvl="0" indent="0" algn="r" defTabSz="914400" rtl="1" eaLnBrk="1" fontAlgn="auto" latinLnBrk="0" hangingPunct="1">
              <a:lnSpc>
                <a:spcPct val="150000"/>
              </a:lnSpc>
              <a:spcBef>
                <a:spcPts val="0"/>
              </a:spcBef>
              <a:spcAft>
                <a:spcPts val="0"/>
              </a:spcAft>
              <a:buClrTx/>
              <a:buSzTx/>
              <a:buFontTx/>
              <a:buNone/>
              <a:tabLst/>
              <a:defRPr/>
            </a:pPr>
            <a:endParaRPr lang="he-IL" sz="2800" dirty="0">
              <a:solidFill>
                <a:srgbClr val="4F4F4F"/>
              </a:solidFill>
              <a:latin typeface="Calibri"/>
              <a:cs typeface="Calibri"/>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2800" b="0" i="0" u="none" strike="noStrike" kern="1200" cap="none" spc="0" normalizeH="0" baseline="0" noProof="0" dirty="0">
              <a:ln>
                <a:noFill/>
              </a:ln>
              <a:solidFill>
                <a:srgbClr val="4F4F4F"/>
              </a:solidFill>
              <a:effectLst/>
              <a:uLnTx/>
              <a:uFillTx/>
              <a:latin typeface="Calibri"/>
              <a:ea typeface="+mn-ea"/>
              <a:cs typeface="Calibri"/>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4F4F4F"/>
                </a:solidFill>
                <a:effectLst/>
                <a:uLnTx/>
                <a:uFillTx/>
                <a:latin typeface="Calibri"/>
                <a:ea typeface="+mn-ea"/>
                <a:cs typeface="Calibri"/>
              </a:rPr>
              <a:t>מבלי שהמטופל והמטפל יימצאו פיזית באותו מקום</a:t>
            </a:r>
          </a:p>
          <a:p>
            <a:endParaRPr lang="he-IL" dirty="0"/>
          </a:p>
        </p:txBody>
      </p:sp>
      <p:grpSp>
        <p:nvGrpSpPr>
          <p:cNvPr id="37" name="Group 36">
            <a:extLst>
              <a:ext uri="{FF2B5EF4-FFF2-40B4-BE49-F238E27FC236}">
                <a16:creationId xmlns:a16="http://schemas.microsoft.com/office/drawing/2014/main" id="{A3CC47BD-8F17-2649-E2D7-7837AC0EBA76}"/>
              </a:ext>
            </a:extLst>
          </p:cNvPr>
          <p:cNvGrpSpPr/>
          <p:nvPr/>
        </p:nvGrpSpPr>
        <p:grpSpPr>
          <a:xfrm>
            <a:off x="6383434" y="4132071"/>
            <a:ext cx="4418544" cy="1306188"/>
            <a:chOff x="6212612" y="4462976"/>
            <a:chExt cx="4418544" cy="1306188"/>
          </a:xfrm>
        </p:grpSpPr>
        <p:grpSp>
          <p:nvGrpSpPr>
            <p:cNvPr id="3" name="גרפיקה 4">
              <a:extLst>
                <a:ext uri="{FF2B5EF4-FFF2-40B4-BE49-F238E27FC236}">
                  <a16:creationId xmlns:a16="http://schemas.microsoft.com/office/drawing/2014/main" id="{27339893-372E-42C4-40A2-4228FF286F0A}"/>
                </a:ext>
              </a:extLst>
            </p:cNvPr>
            <p:cNvGrpSpPr/>
            <p:nvPr/>
          </p:nvGrpSpPr>
          <p:grpSpPr>
            <a:xfrm>
              <a:off x="6212612" y="4462976"/>
              <a:ext cx="4418544" cy="1306188"/>
              <a:chOff x="2906704" y="3742635"/>
              <a:chExt cx="6790198" cy="2007284"/>
            </a:xfrm>
          </p:grpSpPr>
          <p:grpSp>
            <p:nvGrpSpPr>
              <p:cNvPr id="6" name="גרפיקה 4">
                <a:extLst>
                  <a:ext uri="{FF2B5EF4-FFF2-40B4-BE49-F238E27FC236}">
                    <a16:creationId xmlns:a16="http://schemas.microsoft.com/office/drawing/2014/main" id="{FBB18DF8-8E9E-A838-6859-894667B2EA22}"/>
                  </a:ext>
                </a:extLst>
              </p:cNvPr>
              <p:cNvGrpSpPr/>
              <p:nvPr/>
            </p:nvGrpSpPr>
            <p:grpSpPr>
              <a:xfrm>
                <a:off x="3910152" y="3742700"/>
                <a:ext cx="4783171" cy="2007091"/>
                <a:chOff x="3910152" y="3742700"/>
                <a:chExt cx="4783171" cy="2007091"/>
              </a:xfrm>
              <a:solidFill>
                <a:srgbClr val="E4E4E4"/>
              </a:solidFill>
            </p:grpSpPr>
            <p:sp>
              <p:nvSpPr>
                <p:cNvPr id="16" name="צורה חופשית: צורה 20">
                  <a:extLst>
                    <a:ext uri="{FF2B5EF4-FFF2-40B4-BE49-F238E27FC236}">
                      <a16:creationId xmlns:a16="http://schemas.microsoft.com/office/drawing/2014/main" id="{A7793612-0880-CD0A-CB5B-643CC81BA50F}"/>
                    </a:ext>
                  </a:extLst>
                </p:cNvPr>
                <p:cNvSpPr/>
                <p:nvPr/>
              </p:nvSpPr>
              <p:spPr>
                <a:xfrm>
                  <a:off x="3910152" y="3742764"/>
                  <a:ext cx="797216" cy="1003448"/>
                </a:xfrm>
                <a:custGeom>
                  <a:avLst/>
                  <a:gdLst>
                    <a:gd name="connsiteX0" fmla="*/ 797217 w 797216"/>
                    <a:gd name="connsiteY0" fmla="*/ 393968 h 1003448"/>
                    <a:gd name="connsiteX1" fmla="*/ 590920 w 797216"/>
                    <a:gd name="connsiteY1" fmla="*/ 1003449 h 1003448"/>
                    <a:gd name="connsiteX2" fmla="*/ 0 w 797216"/>
                    <a:gd name="connsiteY2" fmla="*/ 412529 h 1003448"/>
                    <a:gd name="connsiteX3" fmla="*/ 0 w 797216"/>
                    <a:gd name="connsiteY3" fmla="*/ 0 h 1003448"/>
                    <a:gd name="connsiteX4" fmla="*/ 709568 w 797216"/>
                    <a:gd name="connsiteY4" fmla="*/ 293945 h 1003448"/>
                    <a:gd name="connsiteX5" fmla="*/ 797217 w 797216"/>
                    <a:gd name="connsiteY5" fmla="*/ 393968 h 1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16" h="1003448">
                      <a:moveTo>
                        <a:pt x="797217" y="393968"/>
                      </a:moveTo>
                      <a:cubicBezTo>
                        <a:pt x="663359" y="568170"/>
                        <a:pt x="590920" y="780202"/>
                        <a:pt x="590920" y="1003449"/>
                      </a:cubicBezTo>
                      <a:cubicBezTo>
                        <a:pt x="590856" y="677022"/>
                        <a:pt x="326427" y="412529"/>
                        <a:pt x="0" y="412529"/>
                      </a:cubicBezTo>
                      <a:lnTo>
                        <a:pt x="0" y="0"/>
                      </a:lnTo>
                      <a:cubicBezTo>
                        <a:pt x="268038" y="0"/>
                        <a:pt x="520028" y="104470"/>
                        <a:pt x="709568" y="293945"/>
                      </a:cubicBezTo>
                      <a:cubicBezTo>
                        <a:pt x="741276" y="325654"/>
                        <a:pt x="770536" y="359038"/>
                        <a:pt x="797217" y="393968"/>
                      </a:cubicBezTo>
                      <a:close/>
                    </a:path>
                  </a:pathLst>
                </a:custGeom>
                <a:solidFill>
                  <a:srgbClr val="E4E4E4"/>
                </a:solidFill>
                <a:ln w="0" cap="flat">
                  <a:noFill/>
                  <a:prstDash val="solid"/>
                  <a:miter/>
                </a:ln>
              </p:spPr>
              <p:txBody>
                <a:bodyPr rtlCol="1" anchor="ctr"/>
                <a:lstStyle/>
                <a:p>
                  <a:endParaRPr lang="he-IL"/>
                </a:p>
              </p:txBody>
            </p:sp>
            <p:sp>
              <p:nvSpPr>
                <p:cNvPr id="17" name="צורה חופשית: צורה 21">
                  <a:extLst>
                    <a:ext uri="{FF2B5EF4-FFF2-40B4-BE49-F238E27FC236}">
                      <a16:creationId xmlns:a16="http://schemas.microsoft.com/office/drawing/2014/main" id="{A1E4CA7E-345C-7D3D-05B5-246E908D0931}"/>
                    </a:ext>
                  </a:extLst>
                </p:cNvPr>
                <p:cNvSpPr/>
                <p:nvPr/>
              </p:nvSpPr>
              <p:spPr>
                <a:xfrm>
                  <a:off x="4707369" y="4746277"/>
                  <a:ext cx="1594304" cy="1003513"/>
                </a:xfrm>
                <a:custGeom>
                  <a:avLst/>
                  <a:gdLst>
                    <a:gd name="connsiteX0" fmla="*/ 1594305 w 1594304"/>
                    <a:gd name="connsiteY0" fmla="*/ 609674 h 1003513"/>
                    <a:gd name="connsiteX1" fmla="*/ 1506785 w 1594304"/>
                    <a:gd name="connsiteY1" fmla="*/ 709503 h 1003513"/>
                    <a:gd name="connsiteX2" fmla="*/ 797217 w 1594304"/>
                    <a:gd name="connsiteY2" fmla="*/ 1003513 h 1003513"/>
                    <a:gd name="connsiteX3" fmla="*/ 87649 w 1594304"/>
                    <a:gd name="connsiteY3" fmla="*/ 709503 h 1003513"/>
                    <a:gd name="connsiteX4" fmla="*/ 0 w 1594304"/>
                    <a:gd name="connsiteY4" fmla="*/ 609481 h 1003513"/>
                    <a:gd name="connsiteX5" fmla="*/ 206297 w 1594304"/>
                    <a:gd name="connsiteY5" fmla="*/ 0 h 1003513"/>
                    <a:gd name="connsiteX6" fmla="*/ 797217 w 1594304"/>
                    <a:gd name="connsiteY6" fmla="*/ 590920 h 1003513"/>
                    <a:gd name="connsiteX7" fmla="*/ 1388137 w 1594304"/>
                    <a:gd name="connsiteY7" fmla="*/ 3480 h 1003513"/>
                    <a:gd name="connsiteX8" fmla="*/ 1594305 w 1594304"/>
                    <a:gd name="connsiteY8" fmla="*/ 609674 h 10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304" h="1003513">
                      <a:moveTo>
                        <a:pt x="1594305" y="609674"/>
                      </a:moveTo>
                      <a:cubicBezTo>
                        <a:pt x="1567559" y="644605"/>
                        <a:pt x="1538364" y="677924"/>
                        <a:pt x="1506785" y="709503"/>
                      </a:cubicBezTo>
                      <a:cubicBezTo>
                        <a:pt x="1317244" y="899044"/>
                        <a:pt x="1065254" y="1003513"/>
                        <a:pt x="797217" y="1003513"/>
                      </a:cubicBezTo>
                      <a:cubicBezTo>
                        <a:pt x="529179" y="1003513"/>
                        <a:pt x="277189" y="899044"/>
                        <a:pt x="87649" y="709503"/>
                      </a:cubicBezTo>
                      <a:cubicBezTo>
                        <a:pt x="56069" y="677795"/>
                        <a:pt x="26746" y="644411"/>
                        <a:pt x="0" y="609481"/>
                      </a:cubicBezTo>
                      <a:cubicBezTo>
                        <a:pt x="133858" y="435408"/>
                        <a:pt x="206297" y="223246"/>
                        <a:pt x="206297" y="0"/>
                      </a:cubicBezTo>
                      <a:cubicBezTo>
                        <a:pt x="206490" y="326427"/>
                        <a:pt x="470790" y="590920"/>
                        <a:pt x="797217" y="590920"/>
                      </a:cubicBezTo>
                      <a:cubicBezTo>
                        <a:pt x="1123644" y="590920"/>
                        <a:pt x="1386268" y="328232"/>
                        <a:pt x="1388137" y="3480"/>
                      </a:cubicBezTo>
                      <a:cubicBezTo>
                        <a:pt x="1388781" y="225502"/>
                        <a:pt x="1461156" y="436375"/>
                        <a:pt x="1594305" y="609674"/>
                      </a:cubicBezTo>
                      <a:close/>
                    </a:path>
                  </a:pathLst>
                </a:custGeom>
                <a:solidFill>
                  <a:srgbClr val="E4E4E4"/>
                </a:solidFill>
                <a:ln w="0" cap="flat">
                  <a:noFill/>
                  <a:prstDash val="solid"/>
                  <a:miter/>
                </a:ln>
              </p:spPr>
              <p:txBody>
                <a:bodyPr rtlCol="1" anchor="ctr"/>
                <a:lstStyle/>
                <a:p>
                  <a:endParaRPr lang="he-IL"/>
                </a:p>
              </p:txBody>
            </p:sp>
            <p:sp>
              <p:nvSpPr>
                <p:cNvPr id="30" name="צורה חופשית: צורה 22">
                  <a:extLst>
                    <a:ext uri="{FF2B5EF4-FFF2-40B4-BE49-F238E27FC236}">
                      <a16:creationId xmlns:a16="http://schemas.microsoft.com/office/drawing/2014/main" id="{C1C88FFA-8497-F122-C905-160042D5EA36}"/>
                    </a:ext>
                  </a:extLst>
                </p:cNvPr>
                <p:cNvSpPr/>
                <p:nvPr/>
              </p:nvSpPr>
              <p:spPr>
                <a:xfrm>
                  <a:off x="6301738" y="3742700"/>
                  <a:ext cx="1594498" cy="1003448"/>
                </a:xfrm>
                <a:custGeom>
                  <a:avLst/>
                  <a:gdLst>
                    <a:gd name="connsiteX0" fmla="*/ 1594434 w 1594498"/>
                    <a:gd name="connsiteY0" fmla="*/ 393904 h 1003448"/>
                    <a:gd name="connsiteX1" fmla="*/ 1594369 w 1594498"/>
                    <a:gd name="connsiteY1" fmla="*/ 393904 h 1003448"/>
                    <a:gd name="connsiteX2" fmla="*/ 1388201 w 1594498"/>
                    <a:gd name="connsiteY2" fmla="*/ 1003449 h 1003448"/>
                    <a:gd name="connsiteX3" fmla="*/ 797217 w 1594498"/>
                    <a:gd name="connsiteY3" fmla="*/ 412529 h 1003448"/>
                    <a:gd name="connsiteX4" fmla="*/ 206297 w 1594498"/>
                    <a:gd name="connsiteY4" fmla="*/ 998744 h 1003448"/>
                    <a:gd name="connsiteX5" fmla="*/ 0 w 1594498"/>
                    <a:gd name="connsiteY5" fmla="*/ 393775 h 1003448"/>
                    <a:gd name="connsiteX6" fmla="*/ 87649 w 1594498"/>
                    <a:gd name="connsiteY6" fmla="*/ 293881 h 1003448"/>
                    <a:gd name="connsiteX7" fmla="*/ 797217 w 1594498"/>
                    <a:gd name="connsiteY7" fmla="*/ 0 h 1003448"/>
                    <a:gd name="connsiteX8" fmla="*/ 1506785 w 1594498"/>
                    <a:gd name="connsiteY8" fmla="*/ 293881 h 1003448"/>
                    <a:gd name="connsiteX9" fmla="*/ 1594498 w 1594498"/>
                    <a:gd name="connsiteY9" fmla="*/ 393904 h 1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4498" h="1003448">
                      <a:moveTo>
                        <a:pt x="1594434" y="393904"/>
                      </a:moveTo>
                      <a:lnTo>
                        <a:pt x="1594369" y="393904"/>
                      </a:lnTo>
                      <a:cubicBezTo>
                        <a:pt x="1460640" y="568170"/>
                        <a:pt x="1388201" y="780202"/>
                        <a:pt x="1388201" y="1003449"/>
                      </a:cubicBezTo>
                      <a:cubicBezTo>
                        <a:pt x="1388201" y="677022"/>
                        <a:pt x="1123580" y="412529"/>
                        <a:pt x="797217" y="412529"/>
                      </a:cubicBezTo>
                      <a:cubicBezTo>
                        <a:pt x="470854" y="412529"/>
                        <a:pt x="208875" y="674508"/>
                        <a:pt x="206297" y="998744"/>
                      </a:cubicBezTo>
                      <a:cubicBezTo>
                        <a:pt x="205330" y="777109"/>
                        <a:pt x="132955" y="566752"/>
                        <a:pt x="0" y="393775"/>
                      </a:cubicBezTo>
                      <a:cubicBezTo>
                        <a:pt x="26681" y="358844"/>
                        <a:pt x="55940" y="325460"/>
                        <a:pt x="87649" y="293881"/>
                      </a:cubicBezTo>
                      <a:cubicBezTo>
                        <a:pt x="277254" y="104341"/>
                        <a:pt x="529244" y="0"/>
                        <a:pt x="797217" y="0"/>
                      </a:cubicBezTo>
                      <a:cubicBezTo>
                        <a:pt x="1065190" y="0"/>
                        <a:pt x="1317244" y="104341"/>
                        <a:pt x="1506785" y="293881"/>
                      </a:cubicBezTo>
                      <a:cubicBezTo>
                        <a:pt x="1538493" y="325589"/>
                        <a:pt x="1567752" y="358973"/>
                        <a:pt x="1594498" y="393904"/>
                      </a:cubicBezTo>
                      <a:close/>
                    </a:path>
                  </a:pathLst>
                </a:custGeom>
                <a:solidFill>
                  <a:srgbClr val="E4E4E4"/>
                </a:solidFill>
                <a:ln w="0" cap="flat">
                  <a:noFill/>
                  <a:prstDash val="solid"/>
                  <a:miter/>
                </a:ln>
              </p:spPr>
              <p:txBody>
                <a:bodyPr rtlCol="1" anchor="ctr"/>
                <a:lstStyle/>
                <a:p>
                  <a:endParaRPr lang="he-IL"/>
                </a:p>
              </p:txBody>
            </p:sp>
            <p:sp>
              <p:nvSpPr>
                <p:cNvPr id="31" name="צורה חופשית: צורה 23">
                  <a:extLst>
                    <a:ext uri="{FF2B5EF4-FFF2-40B4-BE49-F238E27FC236}">
                      <a16:creationId xmlns:a16="http://schemas.microsoft.com/office/drawing/2014/main" id="{489C6793-C6B5-B756-9FF8-B327B971A77D}"/>
                    </a:ext>
                  </a:extLst>
                </p:cNvPr>
                <p:cNvSpPr/>
                <p:nvPr/>
              </p:nvSpPr>
              <p:spPr>
                <a:xfrm>
                  <a:off x="7896107" y="4746277"/>
                  <a:ext cx="797216" cy="1003448"/>
                </a:xfrm>
                <a:custGeom>
                  <a:avLst/>
                  <a:gdLst>
                    <a:gd name="connsiteX0" fmla="*/ 797217 w 797216"/>
                    <a:gd name="connsiteY0" fmla="*/ 590920 h 1003448"/>
                    <a:gd name="connsiteX1" fmla="*/ 797217 w 797216"/>
                    <a:gd name="connsiteY1" fmla="*/ 1003449 h 1003448"/>
                    <a:gd name="connsiteX2" fmla="*/ 87649 w 797216"/>
                    <a:gd name="connsiteY2" fmla="*/ 709439 h 1003448"/>
                    <a:gd name="connsiteX3" fmla="*/ 0 w 797216"/>
                    <a:gd name="connsiteY3" fmla="*/ 609545 h 1003448"/>
                    <a:gd name="connsiteX4" fmla="*/ 206297 w 797216"/>
                    <a:gd name="connsiteY4" fmla="*/ 0 h 1003448"/>
                    <a:gd name="connsiteX5" fmla="*/ 797217 w 797216"/>
                    <a:gd name="connsiteY5" fmla="*/ 590920 h 1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16" h="1003448">
                      <a:moveTo>
                        <a:pt x="797217" y="590920"/>
                      </a:moveTo>
                      <a:lnTo>
                        <a:pt x="797217" y="1003449"/>
                      </a:lnTo>
                      <a:cubicBezTo>
                        <a:pt x="529179" y="1003449"/>
                        <a:pt x="277189" y="898979"/>
                        <a:pt x="87649" y="709439"/>
                      </a:cubicBezTo>
                      <a:cubicBezTo>
                        <a:pt x="55940" y="677731"/>
                        <a:pt x="26746" y="644411"/>
                        <a:pt x="0" y="609545"/>
                      </a:cubicBezTo>
                      <a:cubicBezTo>
                        <a:pt x="133858" y="435343"/>
                        <a:pt x="206297" y="223246"/>
                        <a:pt x="206297" y="0"/>
                      </a:cubicBezTo>
                      <a:cubicBezTo>
                        <a:pt x="206361" y="326427"/>
                        <a:pt x="470790" y="590920"/>
                        <a:pt x="797217" y="590920"/>
                      </a:cubicBezTo>
                      <a:close/>
                    </a:path>
                  </a:pathLst>
                </a:custGeom>
                <a:solidFill>
                  <a:srgbClr val="E4E4E4"/>
                </a:solidFill>
                <a:ln w="0" cap="flat">
                  <a:noFill/>
                  <a:prstDash val="solid"/>
                  <a:miter/>
                </a:ln>
              </p:spPr>
              <p:txBody>
                <a:bodyPr rtlCol="1" anchor="ctr"/>
                <a:lstStyle/>
                <a:p>
                  <a:endParaRPr lang="he-IL"/>
                </a:p>
              </p:txBody>
            </p:sp>
          </p:grpSp>
          <p:sp>
            <p:nvSpPr>
              <p:cNvPr id="7" name="צורה חופשית: צורה 24">
                <a:extLst>
                  <a:ext uri="{FF2B5EF4-FFF2-40B4-BE49-F238E27FC236}">
                    <a16:creationId xmlns:a16="http://schemas.microsoft.com/office/drawing/2014/main" id="{1D95F23A-2FF9-0949-4DAE-9B7CD842ECF4}"/>
                  </a:ext>
                </a:extLst>
              </p:cNvPr>
              <p:cNvSpPr/>
              <p:nvPr/>
            </p:nvSpPr>
            <p:spPr>
              <a:xfrm>
                <a:off x="2906704" y="3742635"/>
                <a:ext cx="6790198" cy="2007284"/>
              </a:xfrm>
              <a:custGeom>
                <a:avLst/>
                <a:gdLst>
                  <a:gd name="connsiteX0" fmla="*/ 6790134 w 6790198"/>
                  <a:gd name="connsiteY0" fmla="*/ 1003578 h 2007284"/>
                  <a:gd name="connsiteX1" fmla="*/ 6790134 w 6790198"/>
                  <a:gd name="connsiteY1" fmla="*/ 1003578 h 2007284"/>
                  <a:gd name="connsiteX2" fmla="*/ 6642033 w 6790198"/>
                  <a:gd name="connsiteY2" fmla="*/ 1528890 h 2007284"/>
                  <a:gd name="connsiteX3" fmla="*/ 6608263 w 6790198"/>
                  <a:gd name="connsiteY3" fmla="*/ 1580062 h 2007284"/>
                  <a:gd name="connsiteX4" fmla="*/ 6583902 w 6790198"/>
                  <a:gd name="connsiteY4" fmla="*/ 1613123 h 2007284"/>
                  <a:gd name="connsiteX5" fmla="*/ 6563279 w 6790198"/>
                  <a:gd name="connsiteY5" fmla="*/ 1639096 h 2007284"/>
                  <a:gd name="connsiteX6" fmla="*/ 6530797 w 6790198"/>
                  <a:gd name="connsiteY6" fmla="*/ 1676797 h 2007284"/>
                  <a:gd name="connsiteX7" fmla="*/ 6496253 w 6790198"/>
                  <a:gd name="connsiteY7" fmla="*/ 1713081 h 2007284"/>
                  <a:gd name="connsiteX8" fmla="*/ 6496253 w 6790198"/>
                  <a:gd name="connsiteY8" fmla="*/ 1713081 h 2007284"/>
                  <a:gd name="connsiteX9" fmla="*/ 6478272 w 6790198"/>
                  <a:gd name="connsiteY9" fmla="*/ 1730675 h 2007284"/>
                  <a:gd name="connsiteX10" fmla="*/ 6460034 w 6790198"/>
                  <a:gd name="connsiteY10" fmla="*/ 1747690 h 2007284"/>
                  <a:gd name="connsiteX11" fmla="*/ 6422332 w 6790198"/>
                  <a:gd name="connsiteY11" fmla="*/ 1780171 h 2007284"/>
                  <a:gd name="connsiteX12" fmla="*/ 6383405 w 6790198"/>
                  <a:gd name="connsiteY12" fmla="*/ 1810590 h 2007284"/>
                  <a:gd name="connsiteX13" fmla="*/ 6343125 w 6790198"/>
                  <a:gd name="connsiteY13" fmla="*/ 1838947 h 2007284"/>
                  <a:gd name="connsiteX14" fmla="*/ 6312191 w 6790198"/>
                  <a:gd name="connsiteY14" fmla="*/ 1858862 h 2007284"/>
                  <a:gd name="connsiteX15" fmla="*/ 6280612 w 6790198"/>
                  <a:gd name="connsiteY15" fmla="*/ 1877616 h 2007284"/>
                  <a:gd name="connsiteX16" fmla="*/ 6259150 w 6790198"/>
                  <a:gd name="connsiteY16" fmla="*/ 1889410 h 2007284"/>
                  <a:gd name="connsiteX17" fmla="*/ 6215584 w 6790198"/>
                  <a:gd name="connsiteY17" fmla="*/ 1911387 h 2007284"/>
                  <a:gd name="connsiteX18" fmla="*/ 6198441 w 6790198"/>
                  <a:gd name="connsiteY18" fmla="*/ 1919314 h 2007284"/>
                  <a:gd name="connsiteX19" fmla="*/ 6182200 w 6790198"/>
                  <a:gd name="connsiteY19" fmla="*/ 1926403 h 2007284"/>
                  <a:gd name="connsiteX20" fmla="*/ 6170986 w 6790198"/>
                  <a:gd name="connsiteY20" fmla="*/ 1931172 h 2007284"/>
                  <a:gd name="connsiteX21" fmla="*/ 5786750 w 6790198"/>
                  <a:gd name="connsiteY21" fmla="*/ 2007091 h 2007284"/>
                  <a:gd name="connsiteX22" fmla="*/ 5786750 w 6790198"/>
                  <a:gd name="connsiteY22" fmla="*/ 1594562 h 2007284"/>
                  <a:gd name="connsiteX23" fmla="*/ 6377670 w 6790198"/>
                  <a:gd name="connsiteY23" fmla="*/ 1003642 h 2007284"/>
                  <a:gd name="connsiteX24" fmla="*/ 6377670 w 6790198"/>
                  <a:gd name="connsiteY24" fmla="*/ 1003642 h 2007284"/>
                  <a:gd name="connsiteX25" fmla="*/ 6204563 w 6790198"/>
                  <a:gd name="connsiteY25" fmla="*/ 585764 h 2007284"/>
                  <a:gd name="connsiteX26" fmla="*/ 6117108 w 6790198"/>
                  <a:gd name="connsiteY26" fmla="*/ 513583 h 2007284"/>
                  <a:gd name="connsiteX27" fmla="*/ 6042929 w 6790198"/>
                  <a:gd name="connsiteY27" fmla="*/ 470919 h 2007284"/>
                  <a:gd name="connsiteX28" fmla="*/ 6016763 w 6790198"/>
                  <a:gd name="connsiteY28" fmla="*/ 459125 h 2007284"/>
                  <a:gd name="connsiteX29" fmla="*/ 5996655 w 6790198"/>
                  <a:gd name="connsiteY29" fmla="*/ 451069 h 2007284"/>
                  <a:gd name="connsiteX30" fmla="*/ 5976290 w 6790198"/>
                  <a:gd name="connsiteY30" fmla="*/ 443722 h 2007284"/>
                  <a:gd name="connsiteX31" fmla="*/ 5948578 w 6790198"/>
                  <a:gd name="connsiteY31" fmla="*/ 435150 h 2007284"/>
                  <a:gd name="connsiteX32" fmla="*/ 5920285 w 6790198"/>
                  <a:gd name="connsiteY32" fmla="*/ 427803 h 2007284"/>
                  <a:gd name="connsiteX33" fmla="*/ 5891413 w 6790198"/>
                  <a:gd name="connsiteY33" fmla="*/ 421938 h 2007284"/>
                  <a:gd name="connsiteX34" fmla="*/ 5847202 w 6790198"/>
                  <a:gd name="connsiteY34" fmla="*/ 415751 h 2007284"/>
                  <a:gd name="connsiteX35" fmla="*/ 5786814 w 6790198"/>
                  <a:gd name="connsiteY35" fmla="*/ 412722 h 2007284"/>
                  <a:gd name="connsiteX36" fmla="*/ 5195894 w 6790198"/>
                  <a:gd name="connsiteY36" fmla="*/ 1003642 h 2007284"/>
                  <a:gd name="connsiteX37" fmla="*/ 5195894 w 6790198"/>
                  <a:gd name="connsiteY37" fmla="*/ 1003642 h 2007284"/>
                  <a:gd name="connsiteX38" fmla="*/ 4989597 w 6790198"/>
                  <a:gd name="connsiteY38" fmla="*/ 1613317 h 2007284"/>
                  <a:gd name="connsiteX39" fmla="*/ 4901884 w 6790198"/>
                  <a:gd name="connsiteY39" fmla="*/ 1713339 h 2007284"/>
                  <a:gd name="connsiteX40" fmla="*/ 4192316 w 6790198"/>
                  <a:gd name="connsiteY40" fmla="*/ 2007220 h 2007284"/>
                  <a:gd name="connsiteX41" fmla="*/ 3482748 w 6790198"/>
                  <a:gd name="connsiteY41" fmla="*/ 1713339 h 2007284"/>
                  <a:gd name="connsiteX42" fmla="*/ 3395099 w 6790198"/>
                  <a:gd name="connsiteY42" fmla="*/ 1613445 h 2007284"/>
                  <a:gd name="connsiteX43" fmla="*/ 3188931 w 6790198"/>
                  <a:gd name="connsiteY43" fmla="*/ 1007251 h 2007284"/>
                  <a:gd name="connsiteX44" fmla="*/ 3188931 w 6790198"/>
                  <a:gd name="connsiteY44" fmla="*/ 1000227 h 2007284"/>
                  <a:gd name="connsiteX45" fmla="*/ 2598011 w 6790198"/>
                  <a:gd name="connsiteY45" fmla="*/ 412787 h 2007284"/>
                  <a:gd name="connsiteX46" fmla="*/ 2007091 w 6790198"/>
                  <a:gd name="connsiteY46" fmla="*/ 1003707 h 2007284"/>
                  <a:gd name="connsiteX47" fmla="*/ 2007091 w 6790198"/>
                  <a:gd name="connsiteY47" fmla="*/ 1003707 h 2007284"/>
                  <a:gd name="connsiteX48" fmla="*/ 1800795 w 6790198"/>
                  <a:gd name="connsiteY48" fmla="*/ 1613252 h 2007284"/>
                  <a:gd name="connsiteX49" fmla="*/ 1713146 w 6790198"/>
                  <a:gd name="connsiteY49" fmla="*/ 1713275 h 2007284"/>
                  <a:gd name="connsiteX50" fmla="*/ 1003578 w 6790198"/>
                  <a:gd name="connsiteY50" fmla="*/ 2007285 h 2007284"/>
                  <a:gd name="connsiteX51" fmla="*/ 619341 w 6790198"/>
                  <a:gd name="connsiteY51" fmla="*/ 1931365 h 2007284"/>
                  <a:gd name="connsiteX52" fmla="*/ 608128 w 6790198"/>
                  <a:gd name="connsiteY52" fmla="*/ 1926596 h 2007284"/>
                  <a:gd name="connsiteX53" fmla="*/ 591887 w 6790198"/>
                  <a:gd name="connsiteY53" fmla="*/ 1919507 h 2007284"/>
                  <a:gd name="connsiteX54" fmla="*/ 574744 w 6790198"/>
                  <a:gd name="connsiteY54" fmla="*/ 1911580 h 2007284"/>
                  <a:gd name="connsiteX55" fmla="*/ 531177 w 6790198"/>
                  <a:gd name="connsiteY55" fmla="*/ 1889603 h 2007284"/>
                  <a:gd name="connsiteX56" fmla="*/ 509716 w 6790198"/>
                  <a:gd name="connsiteY56" fmla="*/ 1877809 h 2007284"/>
                  <a:gd name="connsiteX57" fmla="*/ 478137 w 6790198"/>
                  <a:gd name="connsiteY57" fmla="*/ 1859055 h 2007284"/>
                  <a:gd name="connsiteX58" fmla="*/ 447202 w 6790198"/>
                  <a:gd name="connsiteY58" fmla="*/ 1839141 h 2007284"/>
                  <a:gd name="connsiteX59" fmla="*/ 406922 w 6790198"/>
                  <a:gd name="connsiteY59" fmla="*/ 1810784 h 2007284"/>
                  <a:gd name="connsiteX60" fmla="*/ 367996 w 6790198"/>
                  <a:gd name="connsiteY60" fmla="*/ 1780365 h 2007284"/>
                  <a:gd name="connsiteX61" fmla="*/ 330294 w 6790198"/>
                  <a:gd name="connsiteY61" fmla="*/ 1747883 h 2007284"/>
                  <a:gd name="connsiteX62" fmla="*/ 312055 w 6790198"/>
                  <a:gd name="connsiteY62" fmla="*/ 1730869 h 2007284"/>
                  <a:gd name="connsiteX63" fmla="*/ 298586 w 6790198"/>
                  <a:gd name="connsiteY63" fmla="*/ 1717721 h 2007284"/>
                  <a:gd name="connsiteX64" fmla="*/ 294074 w 6790198"/>
                  <a:gd name="connsiteY64" fmla="*/ 1713275 h 2007284"/>
                  <a:gd name="connsiteX65" fmla="*/ 0 w 6790198"/>
                  <a:gd name="connsiteY65" fmla="*/ 1003578 h 2007284"/>
                  <a:gd name="connsiteX66" fmla="*/ 293881 w 6790198"/>
                  <a:gd name="connsiteY66" fmla="*/ 294074 h 2007284"/>
                  <a:gd name="connsiteX67" fmla="*/ 293881 w 6790198"/>
                  <a:gd name="connsiteY67" fmla="*/ 294074 h 2007284"/>
                  <a:gd name="connsiteX68" fmla="*/ 318629 w 6790198"/>
                  <a:gd name="connsiteY68" fmla="*/ 270164 h 2007284"/>
                  <a:gd name="connsiteX69" fmla="*/ 331261 w 6790198"/>
                  <a:gd name="connsiteY69" fmla="*/ 258499 h 2007284"/>
                  <a:gd name="connsiteX70" fmla="*/ 356975 w 6790198"/>
                  <a:gd name="connsiteY70" fmla="*/ 235943 h 2007284"/>
                  <a:gd name="connsiteX71" fmla="*/ 370123 w 6790198"/>
                  <a:gd name="connsiteY71" fmla="*/ 225051 h 2007284"/>
                  <a:gd name="connsiteX72" fmla="*/ 396868 w 6790198"/>
                  <a:gd name="connsiteY72" fmla="*/ 203912 h 2007284"/>
                  <a:gd name="connsiteX73" fmla="*/ 409436 w 6790198"/>
                  <a:gd name="connsiteY73" fmla="*/ 194567 h 2007284"/>
                  <a:gd name="connsiteX74" fmla="*/ 438179 w 6790198"/>
                  <a:gd name="connsiteY74" fmla="*/ 174137 h 2007284"/>
                  <a:gd name="connsiteX75" fmla="*/ 455322 w 6790198"/>
                  <a:gd name="connsiteY75" fmla="*/ 162666 h 2007284"/>
                  <a:gd name="connsiteX76" fmla="*/ 463507 w 6790198"/>
                  <a:gd name="connsiteY76" fmla="*/ 157381 h 2007284"/>
                  <a:gd name="connsiteX77" fmla="*/ 480586 w 6790198"/>
                  <a:gd name="connsiteY77" fmla="*/ 146554 h 2007284"/>
                  <a:gd name="connsiteX78" fmla="*/ 509652 w 6790198"/>
                  <a:gd name="connsiteY78" fmla="*/ 129475 h 2007284"/>
                  <a:gd name="connsiteX79" fmla="*/ 531113 w 6790198"/>
                  <a:gd name="connsiteY79" fmla="*/ 117681 h 2007284"/>
                  <a:gd name="connsiteX80" fmla="*/ 574679 w 6790198"/>
                  <a:gd name="connsiteY80" fmla="*/ 95705 h 2007284"/>
                  <a:gd name="connsiteX81" fmla="*/ 619341 w 6790198"/>
                  <a:gd name="connsiteY81" fmla="*/ 75919 h 2007284"/>
                  <a:gd name="connsiteX82" fmla="*/ 687978 w 6790198"/>
                  <a:gd name="connsiteY82" fmla="*/ 50398 h 2007284"/>
                  <a:gd name="connsiteX83" fmla="*/ 734767 w 6790198"/>
                  <a:gd name="connsiteY83" fmla="*/ 36220 h 2007284"/>
                  <a:gd name="connsiteX84" fmla="*/ 782265 w 6790198"/>
                  <a:gd name="connsiteY84" fmla="*/ 24361 h 2007284"/>
                  <a:gd name="connsiteX85" fmla="*/ 830472 w 6790198"/>
                  <a:gd name="connsiteY85" fmla="*/ 14759 h 2007284"/>
                  <a:gd name="connsiteX86" fmla="*/ 1003578 w 6790198"/>
                  <a:gd name="connsiteY86" fmla="*/ 0 h 2007284"/>
                  <a:gd name="connsiteX87" fmla="*/ 1003578 w 6790198"/>
                  <a:gd name="connsiteY87" fmla="*/ 412529 h 2007284"/>
                  <a:gd name="connsiteX88" fmla="*/ 412658 w 6790198"/>
                  <a:gd name="connsiteY88" fmla="*/ 1003449 h 2007284"/>
                  <a:gd name="connsiteX89" fmla="*/ 1003578 w 6790198"/>
                  <a:gd name="connsiteY89" fmla="*/ 1594433 h 2007284"/>
                  <a:gd name="connsiteX90" fmla="*/ 1594498 w 6790198"/>
                  <a:gd name="connsiteY90" fmla="*/ 1003513 h 2007284"/>
                  <a:gd name="connsiteX91" fmla="*/ 1594498 w 6790198"/>
                  <a:gd name="connsiteY91" fmla="*/ 1003513 h 2007284"/>
                  <a:gd name="connsiteX92" fmla="*/ 1800795 w 6790198"/>
                  <a:gd name="connsiteY92" fmla="*/ 393968 h 2007284"/>
                  <a:gd name="connsiteX93" fmla="*/ 1888443 w 6790198"/>
                  <a:gd name="connsiteY93" fmla="*/ 293946 h 2007284"/>
                  <a:gd name="connsiteX94" fmla="*/ 2598011 w 6790198"/>
                  <a:gd name="connsiteY94" fmla="*/ 0 h 2007284"/>
                  <a:gd name="connsiteX95" fmla="*/ 3307579 w 6790198"/>
                  <a:gd name="connsiteY95" fmla="*/ 293946 h 2007284"/>
                  <a:gd name="connsiteX96" fmla="*/ 3395099 w 6790198"/>
                  <a:gd name="connsiteY96" fmla="*/ 393775 h 2007284"/>
                  <a:gd name="connsiteX97" fmla="*/ 3601396 w 6790198"/>
                  <a:gd name="connsiteY97" fmla="*/ 998744 h 2007284"/>
                  <a:gd name="connsiteX98" fmla="*/ 3601461 w 6790198"/>
                  <a:gd name="connsiteY98" fmla="*/ 1003513 h 2007284"/>
                  <a:gd name="connsiteX99" fmla="*/ 3601396 w 6790198"/>
                  <a:gd name="connsiteY99" fmla="*/ 1006993 h 2007284"/>
                  <a:gd name="connsiteX100" fmla="*/ 3601396 w 6790198"/>
                  <a:gd name="connsiteY100" fmla="*/ 1008218 h 2007284"/>
                  <a:gd name="connsiteX101" fmla="*/ 4192316 w 6790198"/>
                  <a:gd name="connsiteY101" fmla="*/ 1594433 h 2007284"/>
                  <a:gd name="connsiteX102" fmla="*/ 4783301 w 6790198"/>
                  <a:gd name="connsiteY102" fmla="*/ 1003513 h 2007284"/>
                  <a:gd name="connsiteX103" fmla="*/ 4783301 w 6790198"/>
                  <a:gd name="connsiteY103" fmla="*/ 1003513 h 2007284"/>
                  <a:gd name="connsiteX104" fmla="*/ 4989468 w 6790198"/>
                  <a:gd name="connsiteY104" fmla="*/ 393968 h 2007284"/>
                  <a:gd name="connsiteX105" fmla="*/ 4989533 w 6790198"/>
                  <a:gd name="connsiteY105" fmla="*/ 393968 h 2007284"/>
                  <a:gd name="connsiteX106" fmla="*/ 5077181 w 6790198"/>
                  <a:gd name="connsiteY106" fmla="*/ 293946 h 2007284"/>
                  <a:gd name="connsiteX107" fmla="*/ 5786750 w 6790198"/>
                  <a:gd name="connsiteY107" fmla="*/ 0 h 2007284"/>
                  <a:gd name="connsiteX108" fmla="*/ 5959856 w 6790198"/>
                  <a:gd name="connsiteY108" fmla="*/ 14759 h 2007284"/>
                  <a:gd name="connsiteX109" fmla="*/ 6008063 w 6790198"/>
                  <a:gd name="connsiteY109" fmla="*/ 24361 h 2007284"/>
                  <a:gd name="connsiteX110" fmla="*/ 6055560 w 6790198"/>
                  <a:gd name="connsiteY110" fmla="*/ 36220 h 2007284"/>
                  <a:gd name="connsiteX111" fmla="*/ 6102349 w 6790198"/>
                  <a:gd name="connsiteY111" fmla="*/ 50398 h 2007284"/>
                  <a:gd name="connsiteX112" fmla="*/ 6170986 w 6790198"/>
                  <a:gd name="connsiteY112" fmla="*/ 75919 h 2007284"/>
                  <a:gd name="connsiteX113" fmla="*/ 6215648 w 6790198"/>
                  <a:gd name="connsiteY113" fmla="*/ 95705 h 2007284"/>
                  <a:gd name="connsiteX114" fmla="*/ 6259215 w 6790198"/>
                  <a:gd name="connsiteY114" fmla="*/ 117681 h 2007284"/>
                  <a:gd name="connsiteX115" fmla="*/ 6280676 w 6790198"/>
                  <a:gd name="connsiteY115" fmla="*/ 129475 h 2007284"/>
                  <a:gd name="connsiteX116" fmla="*/ 6309742 w 6790198"/>
                  <a:gd name="connsiteY116" fmla="*/ 146554 h 2007284"/>
                  <a:gd name="connsiteX117" fmla="*/ 6352148 w 6790198"/>
                  <a:gd name="connsiteY117" fmla="*/ 174137 h 2007284"/>
                  <a:gd name="connsiteX118" fmla="*/ 6371225 w 6790198"/>
                  <a:gd name="connsiteY118" fmla="*/ 187478 h 2007284"/>
                  <a:gd name="connsiteX119" fmla="*/ 6403964 w 6790198"/>
                  <a:gd name="connsiteY119" fmla="*/ 211968 h 2007284"/>
                  <a:gd name="connsiteX120" fmla="*/ 6496382 w 6790198"/>
                  <a:gd name="connsiteY120" fmla="*/ 294010 h 2007284"/>
                  <a:gd name="connsiteX121" fmla="*/ 6530926 w 6790198"/>
                  <a:gd name="connsiteY121" fmla="*/ 330294 h 2007284"/>
                  <a:gd name="connsiteX122" fmla="*/ 6563407 w 6790198"/>
                  <a:gd name="connsiteY122" fmla="*/ 367996 h 2007284"/>
                  <a:gd name="connsiteX123" fmla="*/ 6583966 w 6790198"/>
                  <a:gd name="connsiteY123" fmla="*/ 393904 h 2007284"/>
                  <a:gd name="connsiteX124" fmla="*/ 6665751 w 6790198"/>
                  <a:gd name="connsiteY124" fmla="*/ 518674 h 2007284"/>
                  <a:gd name="connsiteX125" fmla="*/ 6682055 w 6790198"/>
                  <a:gd name="connsiteY125" fmla="*/ 549287 h 2007284"/>
                  <a:gd name="connsiteX126" fmla="*/ 6790198 w 6790198"/>
                  <a:gd name="connsiteY126" fmla="*/ 1003513 h 20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790198" h="2007284">
                    <a:moveTo>
                      <a:pt x="6790134" y="1003578"/>
                    </a:moveTo>
                    <a:lnTo>
                      <a:pt x="6790134" y="1003578"/>
                    </a:lnTo>
                    <a:cubicBezTo>
                      <a:pt x="6790134" y="1192023"/>
                      <a:pt x="6738576" y="1372476"/>
                      <a:pt x="6642033" y="1528890"/>
                    </a:cubicBezTo>
                    <a:cubicBezTo>
                      <a:pt x="6631399" y="1546291"/>
                      <a:pt x="6620057" y="1563305"/>
                      <a:pt x="6608263" y="1580062"/>
                    </a:cubicBezTo>
                    <a:cubicBezTo>
                      <a:pt x="6600401" y="1591211"/>
                      <a:pt x="6592280" y="1602232"/>
                      <a:pt x="6583902" y="1613123"/>
                    </a:cubicBezTo>
                    <a:cubicBezTo>
                      <a:pt x="6577199" y="1621888"/>
                      <a:pt x="6570368" y="1630524"/>
                      <a:pt x="6563279" y="1639096"/>
                    </a:cubicBezTo>
                    <a:cubicBezTo>
                      <a:pt x="6552774" y="1651856"/>
                      <a:pt x="6542011" y="1664488"/>
                      <a:pt x="6530797" y="1676797"/>
                    </a:cubicBezTo>
                    <a:cubicBezTo>
                      <a:pt x="6519648" y="1689171"/>
                      <a:pt x="6508112" y="1701287"/>
                      <a:pt x="6496253" y="1713081"/>
                    </a:cubicBezTo>
                    <a:lnTo>
                      <a:pt x="6496253" y="1713081"/>
                    </a:lnTo>
                    <a:cubicBezTo>
                      <a:pt x="6490324" y="1719075"/>
                      <a:pt x="6484395" y="1724940"/>
                      <a:pt x="6478272" y="1730675"/>
                    </a:cubicBezTo>
                    <a:cubicBezTo>
                      <a:pt x="6472279" y="1736476"/>
                      <a:pt x="6466221" y="1742083"/>
                      <a:pt x="6460034" y="1747690"/>
                    </a:cubicBezTo>
                    <a:cubicBezTo>
                      <a:pt x="6447660" y="1758904"/>
                      <a:pt x="6435092" y="1769731"/>
                      <a:pt x="6422332" y="1780171"/>
                    </a:cubicBezTo>
                    <a:cubicBezTo>
                      <a:pt x="6409635" y="1790741"/>
                      <a:pt x="6396617" y="1800859"/>
                      <a:pt x="6383405" y="1810590"/>
                    </a:cubicBezTo>
                    <a:cubicBezTo>
                      <a:pt x="6370194" y="1820387"/>
                      <a:pt x="6356724" y="1829925"/>
                      <a:pt x="6343125" y="1838947"/>
                    </a:cubicBezTo>
                    <a:cubicBezTo>
                      <a:pt x="6332879" y="1845779"/>
                      <a:pt x="6322696" y="1852417"/>
                      <a:pt x="6312191" y="1858862"/>
                    </a:cubicBezTo>
                    <a:cubicBezTo>
                      <a:pt x="6301815" y="1865307"/>
                      <a:pt x="6291245" y="1871558"/>
                      <a:pt x="6280612" y="1877616"/>
                    </a:cubicBezTo>
                    <a:cubicBezTo>
                      <a:pt x="6273522" y="1881676"/>
                      <a:pt x="6266369" y="1885608"/>
                      <a:pt x="6259150" y="1889410"/>
                    </a:cubicBezTo>
                    <a:cubicBezTo>
                      <a:pt x="6244778" y="1897079"/>
                      <a:pt x="6230278" y="1904426"/>
                      <a:pt x="6215584" y="1911387"/>
                    </a:cubicBezTo>
                    <a:cubicBezTo>
                      <a:pt x="6209912" y="1914093"/>
                      <a:pt x="6204112" y="1916736"/>
                      <a:pt x="6198441" y="1919314"/>
                    </a:cubicBezTo>
                    <a:cubicBezTo>
                      <a:pt x="6192963" y="1921763"/>
                      <a:pt x="6187613" y="1924083"/>
                      <a:pt x="6182200" y="1926403"/>
                    </a:cubicBezTo>
                    <a:cubicBezTo>
                      <a:pt x="6178462" y="1928078"/>
                      <a:pt x="6174660" y="1929625"/>
                      <a:pt x="6170986" y="1931172"/>
                    </a:cubicBezTo>
                    <a:cubicBezTo>
                      <a:pt x="6050791" y="1980990"/>
                      <a:pt x="5920736" y="2007091"/>
                      <a:pt x="5786750" y="2007091"/>
                    </a:cubicBezTo>
                    <a:lnTo>
                      <a:pt x="5786750" y="1594562"/>
                    </a:lnTo>
                    <a:cubicBezTo>
                      <a:pt x="6113177" y="1594562"/>
                      <a:pt x="6377670" y="1329940"/>
                      <a:pt x="6377670" y="1003642"/>
                    </a:cubicBezTo>
                    <a:lnTo>
                      <a:pt x="6377670" y="1003642"/>
                    </a:lnTo>
                    <a:cubicBezTo>
                      <a:pt x="6377670" y="840461"/>
                      <a:pt x="6311482" y="692683"/>
                      <a:pt x="6204563" y="585764"/>
                    </a:cubicBezTo>
                    <a:cubicBezTo>
                      <a:pt x="6177882" y="559018"/>
                      <a:pt x="6148623" y="534851"/>
                      <a:pt x="6117108" y="513583"/>
                    </a:cubicBezTo>
                    <a:cubicBezTo>
                      <a:pt x="6093520" y="497664"/>
                      <a:pt x="6068772" y="483357"/>
                      <a:pt x="6042929" y="470919"/>
                    </a:cubicBezTo>
                    <a:cubicBezTo>
                      <a:pt x="6034357" y="466794"/>
                      <a:pt x="6025592" y="462863"/>
                      <a:pt x="6016763" y="459125"/>
                    </a:cubicBezTo>
                    <a:cubicBezTo>
                      <a:pt x="6010189" y="456289"/>
                      <a:pt x="6003422" y="453582"/>
                      <a:pt x="5996655" y="451069"/>
                    </a:cubicBezTo>
                    <a:cubicBezTo>
                      <a:pt x="5989888" y="448491"/>
                      <a:pt x="5983121" y="446042"/>
                      <a:pt x="5976290" y="443722"/>
                    </a:cubicBezTo>
                    <a:cubicBezTo>
                      <a:pt x="5967138" y="440693"/>
                      <a:pt x="5957858" y="437792"/>
                      <a:pt x="5948578" y="435150"/>
                    </a:cubicBezTo>
                    <a:cubicBezTo>
                      <a:pt x="5939168" y="432443"/>
                      <a:pt x="5929759" y="430059"/>
                      <a:pt x="5920285" y="427803"/>
                    </a:cubicBezTo>
                    <a:cubicBezTo>
                      <a:pt x="5910682" y="425676"/>
                      <a:pt x="5901080" y="423678"/>
                      <a:pt x="5891413" y="421938"/>
                    </a:cubicBezTo>
                    <a:cubicBezTo>
                      <a:pt x="5876912" y="419296"/>
                      <a:pt x="5862153" y="417234"/>
                      <a:pt x="5847202" y="415751"/>
                    </a:cubicBezTo>
                    <a:cubicBezTo>
                      <a:pt x="5827416" y="413754"/>
                      <a:pt x="5807179" y="412722"/>
                      <a:pt x="5786814" y="412722"/>
                    </a:cubicBezTo>
                    <a:cubicBezTo>
                      <a:pt x="5460387" y="412722"/>
                      <a:pt x="5195958" y="677215"/>
                      <a:pt x="5195894" y="1003642"/>
                    </a:cubicBezTo>
                    <a:lnTo>
                      <a:pt x="5195894" y="1003642"/>
                    </a:lnTo>
                    <a:cubicBezTo>
                      <a:pt x="5195894" y="1227018"/>
                      <a:pt x="5123455" y="1439115"/>
                      <a:pt x="4989597" y="1613317"/>
                    </a:cubicBezTo>
                    <a:cubicBezTo>
                      <a:pt x="4962852" y="1648247"/>
                      <a:pt x="4933592" y="1681631"/>
                      <a:pt x="4901884" y="1713339"/>
                    </a:cubicBezTo>
                    <a:cubicBezTo>
                      <a:pt x="4712344" y="1902879"/>
                      <a:pt x="4460354" y="2007220"/>
                      <a:pt x="4192316" y="2007220"/>
                    </a:cubicBezTo>
                    <a:cubicBezTo>
                      <a:pt x="3924278" y="2007220"/>
                      <a:pt x="3672353" y="1902815"/>
                      <a:pt x="3482748" y="1713339"/>
                    </a:cubicBezTo>
                    <a:cubicBezTo>
                      <a:pt x="3451040" y="1681760"/>
                      <a:pt x="3421781" y="1648311"/>
                      <a:pt x="3395099" y="1613445"/>
                    </a:cubicBezTo>
                    <a:cubicBezTo>
                      <a:pt x="3261951" y="1440146"/>
                      <a:pt x="3189576" y="1229273"/>
                      <a:pt x="3188931" y="1007251"/>
                    </a:cubicBezTo>
                    <a:lnTo>
                      <a:pt x="3188931" y="1000227"/>
                    </a:lnTo>
                    <a:cubicBezTo>
                      <a:pt x="3187062" y="675475"/>
                      <a:pt x="2923278" y="412787"/>
                      <a:pt x="2598011" y="412787"/>
                    </a:cubicBezTo>
                    <a:cubicBezTo>
                      <a:pt x="2272744" y="412787"/>
                      <a:pt x="2007285" y="677280"/>
                      <a:pt x="2007091" y="1003707"/>
                    </a:cubicBezTo>
                    <a:lnTo>
                      <a:pt x="2007091" y="1003707"/>
                    </a:lnTo>
                    <a:cubicBezTo>
                      <a:pt x="2007091" y="1227082"/>
                      <a:pt x="1934652" y="1439179"/>
                      <a:pt x="1800795" y="1613252"/>
                    </a:cubicBezTo>
                    <a:cubicBezTo>
                      <a:pt x="1774049" y="1648183"/>
                      <a:pt x="1744790" y="1681566"/>
                      <a:pt x="1713146" y="1713275"/>
                    </a:cubicBezTo>
                    <a:cubicBezTo>
                      <a:pt x="1523606" y="1902815"/>
                      <a:pt x="1271615" y="2007285"/>
                      <a:pt x="1003578" y="2007285"/>
                    </a:cubicBezTo>
                    <a:cubicBezTo>
                      <a:pt x="869591" y="2007285"/>
                      <a:pt x="739536" y="1981183"/>
                      <a:pt x="619341" y="1931365"/>
                    </a:cubicBezTo>
                    <a:cubicBezTo>
                      <a:pt x="615603" y="1929818"/>
                      <a:pt x="611801" y="1928207"/>
                      <a:pt x="608128" y="1926596"/>
                    </a:cubicBezTo>
                    <a:cubicBezTo>
                      <a:pt x="602649" y="1924276"/>
                      <a:pt x="597300" y="1921956"/>
                      <a:pt x="591887" y="1919507"/>
                    </a:cubicBezTo>
                    <a:cubicBezTo>
                      <a:pt x="586215" y="1916929"/>
                      <a:pt x="580415" y="1914287"/>
                      <a:pt x="574744" y="1911580"/>
                    </a:cubicBezTo>
                    <a:cubicBezTo>
                      <a:pt x="560050" y="1904619"/>
                      <a:pt x="545549" y="1897337"/>
                      <a:pt x="531177" y="1889603"/>
                    </a:cubicBezTo>
                    <a:cubicBezTo>
                      <a:pt x="524023" y="1885736"/>
                      <a:pt x="516805" y="1881869"/>
                      <a:pt x="509716" y="1877809"/>
                    </a:cubicBezTo>
                    <a:cubicBezTo>
                      <a:pt x="499082" y="1871816"/>
                      <a:pt x="488513" y="1865500"/>
                      <a:pt x="478137" y="1859055"/>
                    </a:cubicBezTo>
                    <a:cubicBezTo>
                      <a:pt x="467632" y="1852610"/>
                      <a:pt x="457449" y="1846037"/>
                      <a:pt x="447202" y="1839141"/>
                    </a:cubicBezTo>
                    <a:cubicBezTo>
                      <a:pt x="433603" y="1829989"/>
                      <a:pt x="420134" y="1820580"/>
                      <a:pt x="406922" y="1810784"/>
                    </a:cubicBezTo>
                    <a:cubicBezTo>
                      <a:pt x="393710" y="1800988"/>
                      <a:pt x="380692" y="1790805"/>
                      <a:pt x="367996" y="1780365"/>
                    </a:cubicBezTo>
                    <a:cubicBezTo>
                      <a:pt x="355235" y="1769860"/>
                      <a:pt x="342668" y="1758968"/>
                      <a:pt x="330294" y="1747883"/>
                    </a:cubicBezTo>
                    <a:cubicBezTo>
                      <a:pt x="324107" y="1742276"/>
                      <a:pt x="318113" y="1736605"/>
                      <a:pt x="312055" y="1730869"/>
                    </a:cubicBezTo>
                    <a:cubicBezTo>
                      <a:pt x="307544" y="1726551"/>
                      <a:pt x="303033" y="1722233"/>
                      <a:pt x="298586" y="1717721"/>
                    </a:cubicBezTo>
                    <a:cubicBezTo>
                      <a:pt x="297103" y="1716304"/>
                      <a:pt x="295557" y="1714757"/>
                      <a:pt x="294074" y="1713275"/>
                    </a:cubicBezTo>
                    <a:cubicBezTo>
                      <a:pt x="104341" y="1523605"/>
                      <a:pt x="0" y="1271615"/>
                      <a:pt x="0" y="1003578"/>
                    </a:cubicBezTo>
                    <a:cubicBezTo>
                      <a:pt x="0" y="735540"/>
                      <a:pt x="104341" y="483679"/>
                      <a:pt x="293881" y="294074"/>
                    </a:cubicBezTo>
                    <a:lnTo>
                      <a:pt x="293881" y="294074"/>
                    </a:lnTo>
                    <a:cubicBezTo>
                      <a:pt x="302066" y="285825"/>
                      <a:pt x="310315" y="277834"/>
                      <a:pt x="318629" y="270164"/>
                    </a:cubicBezTo>
                    <a:cubicBezTo>
                      <a:pt x="322818" y="266297"/>
                      <a:pt x="327072" y="262431"/>
                      <a:pt x="331261" y="258499"/>
                    </a:cubicBezTo>
                    <a:cubicBezTo>
                      <a:pt x="339768" y="250766"/>
                      <a:pt x="348275" y="243225"/>
                      <a:pt x="356975" y="235943"/>
                    </a:cubicBezTo>
                    <a:cubicBezTo>
                      <a:pt x="361358" y="232205"/>
                      <a:pt x="365740" y="228596"/>
                      <a:pt x="370123" y="225051"/>
                    </a:cubicBezTo>
                    <a:cubicBezTo>
                      <a:pt x="378952" y="217768"/>
                      <a:pt x="387846" y="210808"/>
                      <a:pt x="396868" y="203912"/>
                    </a:cubicBezTo>
                    <a:cubicBezTo>
                      <a:pt x="400993" y="200754"/>
                      <a:pt x="405182" y="197661"/>
                      <a:pt x="409436" y="194567"/>
                    </a:cubicBezTo>
                    <a:cubicBezTo>
                      <a:pt x="418845" y="187542"/>
                      <a:pt x="428512" y="180711"/>
                      <a:pt x="438179" y="174137"/>
                    </a:cubicBezTo>
                    <a:cubicBezTo>
                      <a:pt x="443851" y="170271"/>
                      <a:pt x="449586" y="166404"/>
                      <a:pt x="455322" y="162666"/>
                    </a:cubicBezTo>
                    <a:cubicBezTo>
                      <a:pt x="458029" y="160861"/>
                      <a:pt x="460736" y="159121"/>
                      <a:pt x="463507" y="157381"/>
                    </a:cubicBezTo>
                    <a:cubicBezTo>
                      <a:pt x="469114" y="153643"/>
                      <a:pt x="474785" y="150098"/>
                      <a:pt x="480586" y="146554"/>
                    </a:cubicBezTo>
                    <a:cubicBezTo>
                      <a:pt x="490253" y="140689"/>
                      <a:pt x="499920" y="135018"/>
                      <a:pt x="509652" y="129475"/>
                    </a:cubicBezTo>
                    <a:cubicBezTo>
                      <a:pt x="516741" y="125415"/>
                      <a:pt x="523894" y="121484"/>
                      <a:pt x="531113" y="117681"/>
                    </a:cubicBezTo>
                    <a:cubicBezTo>
                      <a:pt x="545484" y="110012"/>
                      <a:pt x="559985" y="102665"/>
                      <a:pt x="574679" y="95705"/>
                    </a:cubicBezTo>
                    <a:cubicBezTo>
                      <a:pt x="589438" y="88680"/>
                      <a:pt x="604325" y="82106"/>
                      <a:pt x="619341" y="75919"/>
                    </a:cubicBezTo>
                    <a:cubicBezTo>
                      <a:pt x="641898" y="66574"/>
                      <a:pt x="664777" y="58067"/>
                      <a:pt x="687978" y="50398"/>
                    </a:cubicBezTo>
                    <a:cubicBezTo>
                      <a:pt x="703381" y="45307"/>
                      <a:pt x="718977" y="40602"/>
                      <a:pt x="734767" y="36220"/>
                    </a:cubicBezTo>
                    <a:cubicBezTo>
                      <a:pt x="750428" y="31837"/>
                      <a:pt x="766282" y="27906"/>
                      <a:pt x="782265" y="24361"/>
                    </a:cubicBezTo>
                    <a:cubicBezTo>
                      <a:pt x="798183" y="20817"/>
                      <a:pt x="814295" y="17594"/>
                      <a:pt x="830472" y="14759"/>
                    </a:cubicBezTo>
                    <a:cubicBezTo>
                      <a:pt x="887057" y="4962"/>
                      <a:pt x="944995" y="0"/>
                      <a:pt x="1003578" y="0"/>
                    </a:cubicBezTo>
                    <a:lnTo>
                      <a:pt x="1003578" y="412529"/>
                    </a:lnTo>
                    <a:cubicBezTo>
                      <a:pt x="677151" y="412529"/>
                      <a:pt x="412658" y="677151"/>
                      <a:pt x="412658" y="1003449"/>
                    </a:cubicBezTo>
                    <a:cubicBezTo>
                      <a:pt x="412658" y="1329747"/>
                      <a:pt x="677151" y="1594433"/>
                      <a:pt x="1003578" y="1594433"/>
                    </a:cubicBezTo>
                    <a:cubicBezTo>
                      <a:pt x="1330005" y="1594433"/>
                      <a:pt x="1594433" y="1329940"/>
                      <a:pt x="1594498" y="1003513"/>
                    </a:cubicBezTo>
                    <a:lnTo>
                      <a:pt x="1594498" y="1003513"/>
                    </a:lnTo>
                    <a:cubicBezTo>
                      <a:pt x="1594498" y="780138"/>
                      <a:pt x="1666937" y="568105"/>
                      <a:pt x="1800795" y="393968"/>
                    </a:cubicBezTo>
                    <a:cubicBezTo>
                      <a:pt x="1827476" y="359038"/>
                      <a:pt x="1856735" y="325654"/>
                      <a:pt x="1888443" y="293946"/>
                    </a:cubicBezTo>
                    <a:cubicBezTo>
                      <a:pt x="2077984" y="104405"/>
                      <a:pt x="2329974" y="0"/>
                      <a:pt x="2598011" y="0"/>
                    </a:cubicBezTo>
                    <a:cubicBezTo>
                      <a:pt x="2866049" y="0"/>
                      <a:pt x="3118039" y="104470"/>
                      <a:pt x="3307579" y="293946"/>
                    </a:cubicBezTo>
                    <a:cubicBezTo>
                      <a:pt x="3339159" y="325525"/>
                      <a:pt x="3368482" y="358909"/>
                      <a:pt x="3395099" y="393775"/>
                    </a:cubicBezTo>
                    <a:cubicBezTo>
                      <a:pt x="3527990" y="566688"/>
                      <a:pt x="3600365" y="777109"/>
                      <a:pt x="3601396" y="998744"/>
                    </a:cubicBezTo>
                    <a:cubicBezTo>
                      <a:pt x="3601461" y="1000291"/>
                      <a:pt x="3601461" y="1001967"/>
                      <a:pt x="3601461" y="1003513"/>
                    </a:cubicBezTo>
                    <a:cubicBezTo>
                      <a:pt x="3601461" y="1004673"/>
                      <a:pt x="3601461" y="1005833"/>
                      <a:pt x="3601396" y="1006993"/>
                    </a:cubicBezTo>
                    <a:lnTo>
                      <a:pt x="3601396" y="1008218"/>
                    </a:lnTo>
                    <a:cubicBezTo>
                      <a:pt x="3603974" y="1332454"/>
                      <a:pt x="3867564" y="1594433"/>
                      <a:pt x="4192316" y="1594433"/>
                    </a:cubicBezTo>
                    <a:cubicBezTo>
                      <a:pt x="4517068" y="1594433"/>
                      <a:pt x="4783301" y="1329940"/>
                      <a:pt x="4783301" y="1003513"/>
                    </a:cubicBezTo>
                    <a:lnTo>
                      <a:pt x="4783301" y="1003513"/>
                    </a:lnTo>
                    <a:cubicBezTo>
                      <a:pt x="4783301" y="780138"/>
                      <a:pt x="4855740" y="568105"/>
                      <a:pt x="4989468" y="393968"/>
                    </a:cubicBezTo>
                    <a:lnTo>
                      <a:pt x="4989533" y="393968"/>
                    </a:lnTo>
                    <a:cubicBezTo>
                      <a:pt x="5016278" y="358973"/>
                      <a:pt x="5045473" y="325654"/>
                      <a:pt x="5077181" y="293946"/>
                    </a:cubicBezTo>
                    <a:cubicBezTo>
                      <a:pt x="5266722" y="104405"/>
                      <a:pt x="5518712" y="0"/>
                      <a:pt x="5786750" y="0"/>
                    </a:cubicBezTo>
                    <a:cubicBezTo>
                      <a:pt x="5845332" y="0"/>
                      <a:pt x="5903271" y="5027"/>
                      <a:pt x="5959856" y="14759"/>
                    </a:cubicBezTo>
                    <a:cubicBezTo>
                      <a:pt x="5976032" y="17594"/>
                      <a:pt x="5992144" y="20752"/>
                      <a:pt x="6008063" y="24361"/>
                    </a:cubicBezTo>
                    <a:cubicBezTo>
                      <a:pt x="6024045" y="27970"/>
                      <a:pt x="6039900" y="31966"/>
                      <a:pt x="6055560" y="36220"/>
                    </a:cubicBezTo>
                    <a:cubicBezTo>
                      <a:pt x="6071350" y="40602"/>
                      <a:pt x="6086882" y="45307"/>
                      <a:pt x="6102349" y="50398"/>
                    </a:cubicBezTo>
                    <a:cubicBezTo>
                      <a:pt x="6125550" y="58067"/>
                      <a:pt x="6148494" y="66574"/>
                      <a:pt x="6170986" y="75919"/>
                    </a:cubicBezTo>
                    <a:cubicBezTo>
                      <a:pt x="6186002" y="82106"/>
                      <a:pt x="6200825" y="88680"/>
                      <a:pt x="6215648" y="95705"/>
                    </a:cubicBezTo>
                    <a:cubicBezTo>
                      <a:pt x="6230342" y="102665"/>
                      <a:pt x="6244843" y="109948"/>
                      <a:pt x="6259215" y="117681"/>
                    </a:cubicBezTo>
                    <a:cubicBezTo>
                      <a:pt x="6266369" y="121548"/>
                      <a:pt x="6273587" y="125544"/>
                      <a:pt x="6280676" y="129475"/>
                    </a:cubicBezTo>
                    <a:cubicBezTo>
                      <a:pt x="6290407" y="135018"/>
                      <a:pt x="6300075" y="140689"/>
                      <a:pt x="6309742" y="146554"/>
                    </a:cubicBezTo>
                    <a:cubicBezTo>
                      <a:pt x="6324114" y="155383"/>
                      <a:pt x="6338227" y="164599"/>
                      <a:pt x="6352148" y="174137"/>
                    </a:cubicBezTo>
                    <a:cubicBezTo>
                      <a:pt x="6358593" y="178520"/>
                      <a:pt x="6364909" y="182967"/>
                      <a:pt x="6371225" y="187478"/>
                    </a:cubicBezTo>
                    <a:cubicBezTo>
                      <a:pt x="6382310" y="195405"/>
                      <a:pt x="6393201" y="203590"/>
                      <a:pt x="6403964" y="211968"/>
                    </a:cubicBezTo>
                    <a:cubicBezTo>
                      <a:pt x="6436123" y="237296"/>
                      <a:pt x="6466994" y="264622"/>
                      <a:pt x="6496382" y="294010"/>
                    </a:cubicBezTo>
                    <a:cubicBezTo>
                      <a:pt x="6508240" y="305868"/>
                      <a:pt x="6519712" y="318049"/>
                      <a:pt x="6530926" y="330294"/>
                    </a:cubicBezTo>
                    <a:cubicBezTo>
                      <a:pt x="6542075" y="342668"/>
                      <a:pt x="6552967" y="355235"/>
                      <a:pt x="6563407" y="367996"/>
                    </a:cubicBezTo>
                    <a:cubicBezTo>
                      <a:pt x="6570432" y="376567"/>
                      <a:pt x="6577264" y="385139"/>
                      <a:pt x="6583966" y="393904"/>
                    </a:cubicBezTo>
                    <a:cubicBezTo>
                      <a:pt x="6614514" y="433603"/>
                      <a:pt x="6641775" y="475365"/>
                      <a:pt x="6665751" y="518674"/>
                    </a:cubicBezTo>
                    <a:cubicBezTo>
                      <a:pt x="6671422" y="528728"/>
                      <a:pt x="6676835" y="538975"/>
                      <a:pt x="6682055" y="549287"/>
                    </a:cubicBezTo>
                    <a:cubicBezTo>
                      <a:pt x="6752755" y="688300"/>
                      <a:pt x="6790198" y="843039"/>
                      <a:pt x="6790198" y="1003513"/>
                    </a:cubicBezTo>
                    <a:close/>
                  </a:path>
                </a:pathLst>
              </a:custGeom>
              <a:solidFill>
                <a:srgbClr val="20CBDA"/>
              </a:solidFill>
              <a:ln w="0" cap="flat">
                <a:noFill/>
                <a:prstDash val="solid"/>
                <a:miter/>
              </a:ln>
            </p:spPr>
            <p:txBody>
              <a:bodyPr rtlCol="1" anchor="ctr"/>
              <a:lstStyle/>
              <a:p>
                <a:endParaRPr lang="he-IL"/>
              </a:p>
            </p:txBody>
          </p:sp>
          <p:sp>
            <p:nvSpPr>
              <p:cNvPr id="8" name="צורה חופשית: צורה 25">
                <a:extLst>
                  <a:ext uri="{FF2B5EF4-FFF2-40B4-BE49-F238E27FC236}">
                    <a16:creationId xmlns:a16="http://schemas.microsoft.com/office/drawing/2014/main" id="{67D01BFA-6721-9923-CF3D-1826A9E16127}"/>
                  </a:ext>
                </a:extLst>
              </p:cNvPr>
              <p:cNvSpPr/>
              <p:nvPr/>
            </p:nvSpPr>
            <p:spPr>
              <a:xfrm>
                <a:off x="3319233" y="4155293"/>
                <a:ext cx="1181839" cy="1181904"/>
              </a:xfrm>
              <a:custGeom>
                <a:avLst/>
                <a:gdLst>
                  <a:gd name="connsiteX0" fmla="*/ 1181840 w 1181839"/>
                  <a:gd name="connsiteY0" fmla="*/ 590920 h 1181904"/>
                  <a:gd name="connsiteX1" fmla="*/ 599169 w 1181839"/>
                  <a:gd name="connsiteY1" fmla="*/ 1181840 h 1181904"/>
                  <a:gd name="connsiteX2" fmla="*/ 590920 w 1181839"/>
                  <a:gd name="connsiteY2" fmla="*/ 1181904 h 1181904"/>
                  <a:gd name="connsiteX3" fmla="*/ 582671 w 1181839"/>
                  <a:gd name="connsiteY3" fmla="*/ 1181840 h 1181904"/>
                  <a:gd name="connsiteX4" fmla="*/ 0 w 1181839"/>
                  <a:gd name="connsiteY4" fmla="*/ 590920 h 1181904"/>
                  <a:gd name="connsiteX5" fmla="*/ 590920 w 1181839"/>
                  <a:gd name="connsiteY5" fmla="*/ 0 h 1181904"/>
                  <a:gd name="connsiteX6" fmla="*/ 1181840 w 1181839"/>
                  <a:gd name="connsiteY6" fmla="*/ 590920 h 118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839" h="1181904">
                    <a:moveTo>
                      <a:pt x="1181840" y="590920"/>
                    </a:moveTo>
                    <a:cubicBezTo>
                      <a:pt x="1181840" y="914576"/>
                      <a:pt x="921794" y="1177457"/>
                      <a:pt x="599169" y="1181840"/>
                    </a:cubicBezTo>
                    <a:cubicBezTo>
                      <a:pt x="596462" y="1181904"/>
                      <a:pt x="593627" y="1181904"/>
                      <a:pt x="590920" y="1181904"/>
                    </a:cubicBezTo>
                    <a:cubicBezTo>
                      <a:pt x="588213" y="1181904"/>
                      <a:pt x="585377" y="1181904"/>
                      <a:pt x="582671" y="1181840"/>
                    </a:cubicBezTo>
                    <a:cubicBezTo>
                      <a:pt x="260046" y="1177457"/>
                      <a:pt x="0" y="914576"/>
                      <a:pt x="0" y="590920"/>
                    </a:cubicBezTo>
                    <a:cubicBezTo>
                      <a:pt x="0" y="267264"/>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sp>
            <p:nvSpPr>
              <p:cNvPr id="9" name="צורה חופשית: צורה 26">
                <a:extLst>
                  <a:ext uri="{FF2B5EF4-FFF2-40B4-BE49-F238E27FC236}">
                    <a16:creationId xmlns:a16="http://schemas.microsoft.com/office/drawing/2014/main" id="{35A7E44B-8217-A9F1-68A2-D75F136D187D}"/>
                  </a:ext>
                </a:extLst>
              </p:cNvPr>
              <p:cNvSpPr/>
              <p:nvPr/>
            </p:nvSpPr>
            <p:spPr>
              <a:xfrm>
                <a:off x="4913666" y="4155293"/>
                <a:ext cx="1181839" cy="1181904"/>
              </a:xfrm>
              <a:custGeom>
                <a:avLst/>
                <a:gdLst>
                  <a:gd name="connsiteX0" fmla="*/ 1181840 w 1181839"/>
                  <a:gd name="connsiteY0" fmla="*/ 590920 h 1181904"/>
                  <a:gd name="connsiteX1" fmla="*/ 590920 w 1181839"/>
                  <a:gd name="connsiteY1" fmla="*/ 1181904 h 1181904"/>
                  <a:gd name="connsiteX2" fmla="*/ 0 w 1181839"/>
                  <a:gd name="connsiteY2" fmla="*/ 590920 h 1181904"/>
                  <a:gd name="connsiteX3" fmla="*/ 590920 w 1181839"/>
                  <a:gd name="connsiteY3" fmla="*/ 0 h 1181904"/>
                  <a:gd name="connsiteX4" fmla="*/ 1181840 w 1181839"/>
                  <a:gd name="connsiteY4" fmla="*/ 590920 h 118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39" h="1181904">
                    <a:moveTo>
                      <a:pt x="1181840" y="590920"/>
                    </a:moveTo>
                    <a:cubicBezTo>
                      <a:pt x="1181840" y="917347"/>
                      <a:pt x="917347" y="1181904"/>
                      <a:pt x="590920" y="1181904"/>
                    </a:cubicBezTo>
                    <a:cubicBezTo>
                      <a:pt x="264493" y="1181904"/>
                      <a:pt x="0" y="917283"/>
                      <a:pt x="0" y="590920"/>
                    </a:cubicBezTo>
                    <a:cubicBezTo>
                      <a:pt x="0" y="264557"/>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sp>
            <p:nvSpPr>
              <p:cNvPr id="10" name="צורה חופשית: צורה 27">
                <a:extLst>
                  <a:ext uri="{FF2B5EF4-FFF2-40B4-BE49-F238E27FC236}">
                    <a16:creationId xmlns:a16="http://schemas.microsoft.com/office/drawing/2014/main" id="{E0884B9F-4E2F-830E-F417-4AA8B7E2233A}"/>
                  </a:ext>
                </a:extLst>
              </p:cNvPr>
              <p:cNvSpPr/>
              <p:nvPr/>
            </p:nvSpPr>
            <p:spPr>
              <a:xfrm>
                <a:off x="6508035" y="4155293"/>
                <a:ext cx="1181839" cy="1181904"/>
              </a:xfrm>
              <a:custGeom>
                <a:avLst/>
                <a:gdLst>
                  <a:gd name="connsiteX0" fmla="*/ 1181840 w 1181839"/>
                  <a:gd name="connsiteY0" fmla="*/ 590920 h 1181904"/>
                  <a:gd name="connsiteX1" fmla="*/ 590920 w 1181839"/>
                  <a:gd name="connsiteY1" fmla="*/ 1181904 h 1181904"/>
                  <a:gd name="connsiteX2" fmla="*/ 0 w 1181839"/>
                  <a:gd name="connsiteY2" fmla="*/ 590920 h 1181904"/>
                  <a:gd name="connsiteX3" fmla="*/ 590920 w 1181839"/>
                  <a:gd name="connsiteY3" fmla="*/ 0 h 1181904"/>
                  <a:gd name="connsiteX4" fmla="*/ 1181840 w 1181839"/>
                  <a:gd name="connsiteY4" fmla="*/ 590920 h 118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39" h="1181904">
                    <a:moveTo>
                      <a:pt x="1181840" y="590920"/>
                    </a:moveTo>
                    <a:cubicBezTo>
                      <a:pt x="1181840" y="917347"/>
                      <a:pt x="917347" y="1181904"/>
                      <a:pt x="590920" y="1181904"/>
                    </a:cubicBezTo>
                    <a:cubicBezTo>
                      <a:pt x="264493" y="1181904"/>
                      <a:pt x="0" y="917283"/>
                      <a:pt x="0" y="590920"/>
                    </a:cubicBezTo>
                    <a:cubicBezTo>
                      <a:pt x="0" y="264557"/>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sp>
            <p:nvSpPr>
              <p:cNvPr id="11" name="צורה חופשית: צורה 28">
                <a:extLst>
                  <a:ext uri="{FF2B5EF4-FFF2-40B4-BE49-F238E27FC236}">
                    <a16:creationId xmlns:a16="http://schemas.microsoft.com/office/drawing/2014/main" id="{052D4738-DF4F-856F-BF34-3B0D16B4111D}"/>
                  </a:ext>
                </a:extLst>
              </p:cNvPr>
              <p:cNvSpPr/>
              <p:nvPr/>
            </p:nvSpPr>
            <p:spPr>
              <a:xfrm>
                <a:off x="8102404" y="4155293"/>
                <a:ext cx="1181839" cy="1181904"/>
              </a:xfrm>
              <a:custGeom>
                <a:avLst/>
                <a:gdLst>
                  <a:gd name="connsiteX0" fmla="*/ 1181840 w 1181839"/>
                  <a:gd name="connsiteY0" fmla="*/ 590920 h 1181904"/>
                  <a:gd name="connsiteX1" fmla="*/ 590920 w 1181839"/>
                  <a:gd name="connsiteY1" fmla="*/ 1181904 h 1181904"/>
                  <a:gd name="connsiteX2" fmla="*/ 0 w 1181839"/>
                  <a:gd name="connsiteY2" fmla="*/ 590920 h 1181904"/>
                  <a:gd name="connsiteX3" fmla="*/ 590920 w 1181839"/>
                  <a:gd name="connsiteY3" fmla="*/ 0 h 1181904"/>
                  <a:gd name="connsiteX4" fmla="*/ 1181840 w 1181839"/>
                  <a:gd name="connsiteY4" fmla="*/ 590920 h 118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39" h="1181904">
                    <a:moveTo>
                      <a:pt x="1181840" y="590920"/>
                    </a:moveTo>
                    <a:cubicBezTo>
                      <a:pt x="1181840" y="917347"/>
                      <a:pt x="917347" y="1181904"/>
                      <a:pt x="590920" y="1181904"/>
                    </a:cubicBezTo>
                    <a:cubicBezTo>
                      <a:pt x="264493" y="1181904"/>
                      <a:pt x="0" y="917283"/>
                      <a:pt x="0" y="590920"/>
                    </a:cubicBezTo>
                    <a:cubicBezTo>
                      <a:pt x="0" y="264557"/>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grpSp>
        <p:sp>
          <p:nvSpPr>
            <p:cNvPr id="33" name="TextBox 32">
              <a:extLst>
                <a:ext uri="{FF2B5EF4-FFF2-40B4-BE49-F238E27FC236}">
                  <a16:creationId xmlns:a16="http://schemas.microsoft.com/office/drawing/2014/main" id="{39363272-DD34-336E-1D76-10BA166E9A59}"/>
                </a:ext>
              </a:extLst>
            </p:cNvPr>
            <p:cNvSpPr txBox="1"/>
            <p:nvPr/>
          </p:nvSpPr>
          <p:spPr>
            <a:xfrm>
              <a:off x="9586799" y="4905764"/>
              <a:ext cx="719687" cy="369332"/>
            </a:xfrm>
            <a:prstGeom prst="rect">
              <a:avLst/>
            </a:prstGeom>
            <a:noFill/>
          </p:spPr>
          <p:txBody>
            <a:bodyPr wrap="square">
              <a:spAutoFit/>
            </a:bodyPr>
            <a:lstStyle/>
            <a:p>
              <a:r>
                <a:rPr kumimoji="0" lang="he-IL" sz="1800" b="0" i="0" u="none" strike="noStrike" kern="1200" cap="none" spc="0" normalizeH="0" baseline="0" noProof="0" dirty="0">
                  <a:ln>
                    <a:noFill/>
                  </a:ln>
                  <a:solidFill>
                    <a:srgbClr val="D71563"/>
                  </a:solidFill>
                  <a:effectLst/>
                  <a:uLnTx/>
                  <a:uFillTx/>
                  <a:latin typeface="Calibri"/>
                  <a:ea typeface="+mn-ea"/>
                  <a:cs typeface="Calibri"/>
                </a:rPr>
                <a:t>אבחון</a:t>
              </a:r>
              <a:endParaRPr lang="he-IL" dirty="0">
                <a:solidFill>
                  <a:srgbClr val="D71563"/>
                </a:solidFill>
              </a:endParaRPr>
            </a:p>
          </p:txBody>
        </p:sp>
        <p:sp>
          <p:nvSpPr>
            <p:cNvPr id="34" name="TextBox 33">
              <a:extLst>
                <a:ext uri="{FF2B5EF4-FFF2-40B4-BE49-F238E27FC236}">
                  <a16:creationId xmlns:a16="http://schemas.microsoft.com/office/drawing/2014/main" id="{88C3E0E9-B51E-0ABA-E88C-8F27C2A918D9}"/>
                </a:ext>
              </a:extLst>
            </p:cNvPr>
            <p:cNvSpPr txBox="1"/>
            <p:nvPr/>
          </p:nvSpPr>
          <p:spPr>
            <a:xfrm>
              <a:off x="8524333" y="4931319"/>
              <a:ext cx="719687" cy="369332"/>
            </a:xfrm>
            <a:prstGeom prst="rect">
              <a:avLst/>
            </a:prstGeom>
            <a:noFill/>
          </p:spPr>
          <p:txBody>
            <a:bodyPr wrap="square">
              <a:spAutoFit/>
            </a:bodyPr>
            <a:lstStyle/>
            <a:p>
              <a:r>
                <a:rPr kumimoji="0" lang="he-IL" sz="1800" b="0" i="0" u="none" strike="noStrike" kern="1200" cap="none" spc="0" normalizeH="0" baseline="0" noProof="0" dirty="0">
                  <a:ln>
                    <a:noFill/>
                  </a:ln>
                  <a:solidFill>
                    <a:srgbClr val="D71563"/>
                  </a:solidFill>
                  <a:effectLst/>
                  <a:uLnTx/>
                  <a:uFillTx/>
                  <a:latin typeface="Calibri"/>
                  <a:ea typeface="+mn-ea"/>
                  <a:cs typeface="Calibri"/>
                </a:rPr>
                <a:t>ייעוץ</a:t>
              </a:r>
              <a:endParaRPr lang="he-IL" dirty="0">
                <a:solidFill>
                  <a:srgbClr val="D71563"/>
                </a:solidFill>
              </a:endParaRPr>
            </a:p>
          </p:txBody>
        </p:sp>
        <p:sp>
          <p:nvSpPr>
            <p:cNvPr id="35" name="TextBox 34">
              <a:extLst>
                <a:ext uri="{FF2B5EF4-FFF2-40B4-BE49-F238E27FC236}">
                  <a16:creationId xmlns:a16="http://schemas.microsoft.com/office/drawing/2014/main" id="{DF666943-C1C0-5230-739B-D9720F850AB0}"/>
                </a:ext>
              </a:extLst>
            </p:cNvPr>
            <p:cNvSpPr txBox="1"/>
            <p:nvPr/>
          </p:nvSpPr>
          <p:spPr>
            <a:xfrm>
              <a:off x="7458339" y="4905764"/>
              <a:ext cx="719687" cy="369332"/>
            </a:xfrm>
            <a:prstGeom prst="rect">
              <a:avLst/>
            </a:prstGeom>
            <a:noFill/>
          </p:spPr>
          <p:txBody>
            <a:bodyPr wrap="square">
              <a:spAutoFit/>
            </a:bodyPr>
            <a:lstStyle/>
            <a:p>
              <a:r>
                <a:rPr kumimoji="0" lang="he-IL" sz="1800" b="0" i="0" u="none" strike="noStrike" kern="1200" cap="none" spc="0" normalizeH="0" baseline="0" noProof="0" dirty="0">
                  <a:ln>
                    <a:noFill/>
                  </a:ln>
                  <a:solidFill>
                    <a:srgbClr val="D71563"/>
                  </a:solidFill>
                  <a:effectLst/>
                  <a:uLnTx/>
                  <a:uFillTx/>
                  <a:latin typeface="Calibri"/>
                  <a:ea typeface="+mn-ea"/>
                  <a:cs typeface="Calibri"/>
                </a:rPr>
                <a:t>ניטור</a:t>
              </a:r>
              <a:endParaRPr lang="he-IL" dirty="0">
                <a:solidFill>
                  <a:srgbClr val="D71563"/>
                </a:solidFill>
              </a:endParaRPr>
            </a:p>
          </p:txBody>
        </p:sp>
        <p:sp>
          <p:nvSpPr>
            <p:cNvPr id="36" name="TextBox 35">
              <a:extLst>
                <a:ext uri="{FF2B5EF4-FFF2-40B4-BE49-F238E27FC236}">
                  <a16:creationId xmlns:a16="http://schemas.microsoft.com/office/drawing/2014/main" id="{8E696241-7B51-5E0E-A73B-03BA28351A81}"/>
                </a:ext>
              </a:extLst>
            </p:cNvPr>
            <p:cNvSpPr txBox="1"/>
            <p:nvPr/>
          </p:nvSpPr>
          <p:spPr>
            <a:xfrm>
              <a:off x="6474253" y="4821238"/>
              <a:ext cx="719687" cy="584775"/>
            </a:xfrm>
            <a:prstGeom prst="rect">
              <a:avLst/>
            </a:prstGeom>
            <a:noFill/>
          </p:spPr>
          <p:txBody>
            <a:bodyPr wrap="square">
              <a:spAutoFit/>
            </a:bodyPr>
            <a:lstStyle/>
            <a:p>
              <a:pPr algn="ctr"/>
              <a:r>
                <a:rPr kumimoji="0" lang="he-IL" sz="1600" b="0" i="0" u="none" strike="noStrike" kern="1200" cap="none" spc="0" normalizeH="0" baseline="0" noProof="0" dirty="0">
                  <a:ln>
                    <a:noFill/>
                  </a:ln>
                  <a:solidFill>
                    <a:srgbClr val="D71563"/>
                  </a:solidFill>
                  <a:effectLst/>
                  <a:uLnTx/>
                  <a:uFillTx/>
                  <a:latin typeface="Calibri"/>
                  <a:ea typeface="+mn-ea"/>
                  <a:cs typeface="Calibri"/>
                </a:rPr>
                <a:t>מעקב רפואי</a:t>
              </a:r>
              <a:endParaRPr lang="he-IL" sz="1600" dirty="0">
                <a:solidFill>
                  <a:srgbClr val="D71563"/>
                </a:solidFill>
              </a:endParaRPr>
            </a:p>
          </p:txBody>
        </p:sp>
      </p:grpSp>
      <p:cxnSp>
        <p:nvCxnSpPr>
          <p:cNvPr id="40" name="Straight Arrow Connector 39">
            <a:extLst>
              <a:ext uri="{FF2B5EF4-FFF2-40B4-BE49-F238E27FC236}">
                <a16:creationId xmlns:a16="http://schemas.microsoft.com/office/drawing/2014/main" id="{F91E2134-0B51-E461-6CFC-D21928756BE2}"/>
              </a:ext>
            </a:extLst>
          </p:cNvPr>
          <p:cNvCxnSpPr/>
          <p:nvPr/>
        </p:nvCxnSpPr>
        <p:spPr>
          <a:xfrm>
            <a:off x="8592622" y="5309477"/>
            <a:ext cx="0" cy="480347"/>
          </a:xfrm>
          <a:prstGeom prst="straightConnector1">
            <a:avLst/>
          </a:prstGeom>
          <a:ln w="28575">
            <a:solidFill>
              <a:srgbClr val="D7156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1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0EF9-1121-F912-5D56-CC06CDE8958A}"/>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29C06DF8-4B4B-E970-EA68-363C4AAC36DF}"/>
              </a:ext>
            </a:extLst>
          </p:cNvPr>
          <p:cNvSpPr>
            <a:spLocks noGrp="1"/>
          </p:cNvSpPr>
          <p:nvPr>
            <p:ph type="title"/>
          </p:nvPr>
        </p:nvSpPr>
        <p:spPr>
          <a:xfrm>
            <a:off x="4163438" y="953313"/>
            <a:ext cx="7529208" cy="504412"/>
          </a:xfrm>
        </p:spPr>
        <p:txBody>
          <a:bodyPr>
            <a:normAutofit fontScale="90000"/>
          </a:bodyPr>
          <a:lstStyle/>
          <a:p>
            <a:r>
              <a:rPr lang="he-IL" dirty="0">
                <a:latin typeface="Calibri" panose="020F0502020204030204" pitchFamily="34" charset="0"/>
                <a:cs typeface="Calibri" panose="020F0502020204030204" pitchFamily="34" charset="0"/>
              </a:rPr>
              <a:t>טלה-רפואה – </a:t>
            </a:r>
            <a:r>
              <a:rPr lang="en-US" dirty="0">
                <a:latin typeface="Calibri" panose="020F0502020204030204" pitchFamily="34" charset="0"/>
                <a:cs typeface="Calibri" panose="020F0502020204030204" pitchFamily="34" charset="0"/>
              </a:rPr>
              <a:t>Telehealth</a:t>
            </a:r>
            <a:endParaRPr lang="he-IL" dirty="0">
              <a:latin typeface="Calibri" panose="020F0502020204030204" pitchFamily="34" charset="0"/>
              <a:cs typeface="Calibri" panose="020F0502020204030204" pitchFamily="34" charset="0"/>
            </a:endParaRPr>
          </a:p>
        </p:txBody>
      </p:sp>
      <p:sp>
        <p:nvSpPr>
          <p:cNvPr id="5" name="מציין מיקום טקסט 4">
            <a:extLst>
              <a:ext uri="{FF2B5EF4-FFF2-40B4-BE49-F238E27FC236}">
                <a16:creationId xmlns:a16="http://schemas.microsoft.com/office/drawing/2014/main" id="{6B997F7A-77EC-AE7E-634F-17AAE5824ACD}"/>
              </a:ext>
            </a:extLst>
          </p:cNvPr>
          <p:cNvSpPr>
            <a:spLocks noGrp="1"/>
          </p:cNvSpPr>
          <p:nvPr>
            <p:ph type="body" idx="1"/>
          </p:nvPr>
        </p:nvSpPr>
        <p:spPr>
          <a:xfrm>
            <a:off x="4163438" y="1817511"/>
            <a:ext cx="7529208" cy="4643579"/>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000" b="0" i="0" u="none" strike="noStrike" kern="1200" cap="none" spc="0" normalizeH="0" baseline="0" noProof="0" dirty="0">
                <a:ln>
                  <a:noFill/>
                </a:ln>
                <a:solidFill>
                  <a:srgbClr val="4F4F4F"/>
                </a:solidFill>
                <a:effectLst/>
                <a:uLnTx/>
                <a:uFillTx/>
                <a:latin typeface="Calibri"/>
                <a:cs typeface="Calibri"/>
              </a:rPr>
              <a:t>באילו</a:t>
            </a:r>
            <a:r>
              <a:rPr kumimoji="0" lang="he-IL" sz="4000" b="0" i="0" u="none" strike="noStrike" kern="1200" cap="none" spc="0" normalizeH="0" noProof="0" dirty="0">
                <a:ln>
                  <a:noFill/>
                </a:ln>
                <a:solidFill>
                  <a:srgbClr val="4F4F4F"/>
                </a:solidFill>
                <a:effectLst/>
                <a:uLnTx/>
                <a:uFillTx/>
                <a:latin typeface="Calibri"/>
                <a:cs typeface="Calibri"/>
              </a:rPr>
              <a:t> שירותים רפואיים מרחוק יצא לכם להתנסות?</a:t>
            </a:r>
            <a:endParaRPr lang="he-IL" sz="4000" dirty="0">
              <a:solidFill>
                <a:srgbClr val="4F4F4F"/>
              </a:solidFill>
              <a:latin typeface="Calibri"/>
              <a:cs typeface="Calibri"/>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4000" b="0" i="0" u="none" strike="noStrike" kern="1200" cap="none" spc="0" normalizeH="0" baseline="0" noProof="0" dirty="0">
              <a:ln>
                <a:noFill/>
              </a:ln>
              <a:solidFill>
                <a:srgbClr val="4F4F4F"/>
              </a:solidFill>
              <a:effectLst/>
              <a:uLnTx/>
              <a:uFillTx/>
              <a:latin typeface="Calibri"/>
              <a:cs typeface="Calibri"/>
            </a:endParaRPr>
          </a:p>
          <a:p>
            <a:endParaRPr lang="he-IL" sz="3600" dirty="0"/>
          </a:p>
        </p:txBody>
      </p:sp>
    </p:spTree>
    <p:extLst>
      <p:ext uri="{BB962C8B-B14F-4D97-AF65-F5344CB8AC3E}">
        <p14:creationId xmlns:p14="http://schemas.microsoft.com/office/powerpoint/2010/main" val="324813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073E-8EE3-453F-BEDA-752E393B0733}"/>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A70AE80-B560-FFC2-E9AD-D367F52E1C4E}"/>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המנתח של עצמו: </a:t>
            </a:r>
            <a:br>
              <a:rPr lang="he-IL" dirty="0">
                <a:latin typeface="Calibri" panose="020F0502020204030204" pitchFamily="34" charset="0"/>
                <a:cs typeface="Calibri" panose="020F0502020204030204" pitchFamily="34" charset="0"/>
              </a:rPr>
            </a:br>
            <a:r>
              <a:rPr lang="he-IL" dirty="0">
                <a:solidFill>
                  <a:srgbClr val="D71563"/>
                </a:solidFill>
                <a:latin typeface="Calibri" panose="020F0502020204030204" pitchFamily="34" charset="0"/>
                <a:cs typeface="Calibri" panose="020F0502020204030204" pitchFamily="34" charset="0"/>
              </a:rPr>
              <a:t>סיפורו המדהים של אנטון </a:t>
            </a:r>
            <a:r>
              <a:rPr lang="he-IL" dirty="0" err="1">
                <a:solidFill>
                  <a:srgbClr val="D71563"/>
                </a:solidFill>
                <a:latin typeface="Calibri" panose="020F0502020204030204" pitchFamily="34" charset="0"/>
                <a:cs typeface="Calibri" panose="020F0502020204030204" pitchFamily="34" charset="0"/>
              </a:rPr>
              <a:t>רוגוזוב</a:t>
            </a:r>
            <a:endParaRPr lang="he-IL" dirty="0">
              <a:solidFill>
                <a:srgbClr val="D71563"/>
              </a:solidFill>
              <a:latin typeface="Calibri" panose="020F0502020204030204" pitchFamily="34" charset="0"/>
              <a:cs typeface="Calibri" panose="020F0502020204030204" pitchFamily="34" charset="0"/>
            </a:endParaRPr>
          </a:p>
        </p:txBody>
      </p:sp>
      <p:pic>
        <p:nvPicPr>
          <p:cNvPr id="5" name="Content Placeholder 4" descr="A building in the snow&#10;&#10;AI-generated content may be incorrect.">
            <a:extLst>
              <a:ext uri="{FF2B5EF4-FFF2-40B4-BE49-F238E27FC236}">
                <a16:creationId xmlns:a16="http://schemas.microsoft.com/office/drawing/2014/main" id="{0591CC5F-7DBE-D77D-B6D0-BEA5D1E87F04}"/>
              </a:ext>
            </a:extLst>
          </p:cNvPr>
          <p:cNvPicPr>
            <a:picLocks noChangeAspect="1"/>
          </p:cNvPicPr>
          <p:nvPr/>
        </p:nvPicPr>
        <p:blipFill>
          <a:blip r:embed="rId3"/>
          <a:stretch>
            <a:fillRect/>
          </a:stretch>
        </p:blipFill>
        <p:spPr>
          <a:xfrm>
            <a:off x="5815604" y="2538606"/>
            <a:ext cx="2930625" cy="2930625"/>
          </a:xfrm>
          <a:prstGeom prst="ellipse">
            <a:avLst/>
          </a:prstGeom>
        </p:spPr>
      </p:pic>
      <p:sp>
        <p:nvSpPr>
          <p:cNvPr id="6" name="TextBox 5">
            <a:extLst>
              <a:ext uri="{FF2B5EF4-FFF2-40B4-BE49-F238E27FC236}">
                <a16:creationId xmlns:a16="http://schemas.microsoft.com/office/drawing/2014/main" id="{AEE06938-F168-670D-3E68-A2A58E074D3A}"/>
              </a:ext>
            </a:extLst>
          </p:cNvPr>
          <p:cNvSpPr txBox="1"/>
          <p:nvPr/>
        </p:nvSpPr>
        <p:spPr>
          <a:xfrm>
            <a:off x="2928630" y="4882619"/>
            <a:ext cx="3110695" cy="523220"/>
          </a:xfrm>
          <a:prstGeom prst="rect">
            <a:avLst/>
          </a:prstGeom>
          <a:noFill/>
        </p:spPr>
        <p:txBody>
          <a:bodyPr wrap="square">
            <a:spAutoFit/>
          </a:bodyPr>
          <a:lstStyle/>
          <a:p>
            <a:pPr algn="ctr"/>
            <a:r>
              <a:rPr lang="he-IL" sz="2800" dirty="0">
                <a:latin typeface="Calibri" panose="020F0502020204030204" pitchFamily="34" charset="0"/>
                <a:cs typeface="Calibri" panose="020F0502020204030204" pitchFamily="34" charset="0"/>
              </a:rPr>
              <a:t>1961, אנטארקטיקה</a:t>
            </a:r>
          </a:p>
        </p:txBody>
      </p:sp>
    </p:spTree>
    <p:extLst>
      <p:ext uri="{BB962C8B-B14F-4D97-AF65-F5344CB8AC3E}">
        <p14:creationId xmlns:p14="http://schemas.microsoft.com/office/powerpoint/2010/main" val="100900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E81A-2CE6-7452-E03B-800D1B2CE74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3E9302A7-28C0-4859-630F-984E9C652552}"/>
              </a:ext>
            </a:extLst>
          </p:cNvPr>
          <p:cNvSpPr>
            <a:spLocks noGrp="1"/>
          </p:cNvSpPr>
          <p:nvPr>
            <p:ph type="title"/>
          </p:nvPr>
        </p:nvSpPr>
        <p:spPr>
          <a:xfrm>
            <a:off x="4163438" y="953313"/>
            <a:ext cx="7529208" cy="504412"/>
          </a:xfrm>
        </p:spPr>
        <p:txBody>
          <a:bodyPr>
            <a:normAutofit fontScale="90000"/>
          </a:bodyPr>
          <a:lstStyle/>
          <a:p>
            <a:r>
              <a:rPr lang="he-IL" dirty="0">
                <a:latin typeface="Calibri" panose="020F0502020204030204" pitchFamily="34" charset="0"/>
                <a:cs typeface="Calibri" panose="020F0502020204030204" pitchFamily="34" charset="0"/>
              </a:rPr>
              <a:t>טלה-רפואה – </a:t>
            </a:r>
            <a:r>
              <a:rPr lang="en-US" dirty="0">
                <a:latin typeface="Calibri" panose="020F0502020204030204" pitchFamily="34" charset="0"/>
                <a:cs typeface="Calibri" panose="020F0502020204030204" pitchFamily="34" charset="0"/>
              </a:rPr>
              <a:t>Telehealth</a:t>
            </a:r>
            <a:endParaRPr lang="he-IL" dirty="0">
              <a:latin typeface="Calibri" panose="020F0502020204030204" pitchFamily="34" charset="0"/>
              <a:cs typeface="Calibri" panose="020F0502020204030204" pitchFamily="34" charset="0"/>
            </a:endParaRPr>
          </a:p>
        </p:txBody>
      </p:sp>
      <p:sp>
        <p:nvSpPr>
          <p:cNvPr id="5" name="מציין מיקום טקסט 4">
            <a:extLst>
              <a:ext uri="{FF2B5EF4-FFF2-40B4-BE49-F238E27FC236}">
                <a16:creationId xmlns:a16="http://schemas.microsoft.com/office/drawing/2014/main" id="{B0E6E9BB-29C3-7610-2CF2-4EFF0A6B64E4}"/>
              </a:ext>
            </a:extLst>
          </p:cNvPr>
          <p:cNvSpPr>
            <a:spLocks noGrp="1"/>
          </p:cNvSpPr>
          <p:nvPr>
            <p:ph type="body" idx="1"/>
          </p:nvPr>
        </p:nvSpPr>
        <p:spPr>
          <a:xfrm>
            <a:off x="4163438" y="1457725"/>
            <a:ext cx="7529208" cy="4643579"/>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כבר היום קופות החולים השונות כמו מאוחדת, מכבי וכללית, מציעות מספר שירותים שונים מרחוק, למשל:</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4F4F4F"/>
                </a:solidFill>
                <a:effectLst/>
                <a:uLnTx/>
                <a:uFillTx/>
                <a:latin typeface="Calibri"/>
                <a:ea typeface="+mn-ea"/>
                <a:cs typeface="Calibri"/>
              </a:rPr>
              <a:t>תור טלפוני </a:t>
            </a:r>
            <a:r>
              <a:rPr kumimoji="0" lang="he-IL" sz="2800" b="0" i="0" u="none" strike="noStrike" kern="1200" cap="none" spc="0" normalizeH="0" baseline="0" noProof="0" dirty="0">
                <a:ln>
                  <a:noFill/>
                </a:ln>
                <a:solidFill>
                  <a:srgbClr val="4F4F4F"/>
                </a:solidFill>
                <a:effectLst/>
                <a:uLnTx/>
                <a:uFillTx/>
                <a:latin typeface="Calibri"/>
                <a:ea typeface="+mn-ea"/>
                <a:cs typeface="Calibri"/>
              </a:rPr>
              <a:t>לרופאים שונים כמו רופא משפחה, רופא עור, רופא נשים ורפואת ילדים.</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בדיקה בעזרת </a:t>
            </a:r>
            <a:r>
              <a:rPr kumimoji="0" lang="he-IL" sz="2800" b="1" i="0" u="none" strike="noStrike" kern="1200" cap="none" spc="0" normalizeH="0" baseline="0" noProof="0" dirty="0">
                <a:ln>
                  <a:noFill/>
                </a:ln>
                <a:solidFill>
                  <a:srgbClr val="4F4F4F"/>
                </a:solidFill>
                <a:effectLst/>
                <a:uLnTx/>
                <a:uFillTx/>
                <a:latin typeface="Calibri"/>
                <a:ea typeface="+mn-ea"/>
                <a:cs typeface="Calibri"/>
              </a:rPr>
              <a:t>מכשיר </a:t>
            </a:r>
            <a:r>
              <a:rPr kumimoji="0" lang="he-IL" sz="2800" b="1" i="0" u="none" strike="noStrike" kern="1200" cap="none" spc="0" normalizeH="0" baseline="0" noProof="0" dirty="0" err="1">
                <a:ln>
                  <a:noFill/>
                </a:ln>
                <a:solidFill>
                  <a:srgbClr val="4F4F4F"/>
                </a:solidFill>
                <a:effectLst/>
                <a:uLnTx/>
                <a:uFillTx/>
                <a:latin typeface="Calibri"/>
                <a:ea typeface="+mn-ea"/>
                <a:cs typeface="Calibri"/>
              </a:rPr>
              <a:t>טייטו</a:t>
            </a:r>
            <a:r>
              <a:rPr kumimoji="0" lang="he-IL" sz="2800" b="1" i="0" u="none" strike="noStrike" kern="1200" cap="none" spc="0" normalizeH="0" baseline="0" noProof="0" dirty="0">
                <a:ln>
                  <a:noFill/>
                </a:ln>
                <a:solidFill>
                  <a:srgbClr val="4F4F4F"/>
                </a:solidFill>
                <a:effectLst/>
                <a:uLnTx/>
                <a:uFillTx/>
                <a:latin typeface="Calibri"/>
                <a:ea typeface="+mn-ea"/>
                <a:cs typeface="Calibri"/>
              </a:rPr>
              <a:t> </a:t>
            </a:r>
            <a:r>
              <a:rPr kumimoji="0" lang="he-IL" sz="2800" b="0" i="0" u="none" strike="noStrike" kern="1200" cap="none" spc="0" normalizeH="0" baseline="0" noProof="0" dirty="0">
                <a:ln>
                  <a:noFill/>
                </a:ln>
                <a:solidFill>
                  <a:srgbClr val="4F4F4F"/>
                </a:solidFill>
                <a:effectLst/>
                <a:uLnTx/>
                <a:uFillTx/>
                <a:latin typeface="Calibri"/>
                <a:ea typeface="+mn-ea"/>
                <a:cs typeface="Calibri"/>
              </a:rPr>
              <a:t>– מכשיר הבודק ושולח נתונים למרפאה בזמן אמת במהלך ביקור רופא דיגיטלי. למשל: בדיקות אוזניים, ריאות, עור ועוד. </a:t>
            </a:r>
          </a:p>
          <a:p>
            <a:pPr marL="0" marR="0" lvl="0" indent="0" algn="r" defTabSz="914400" rtl="1" eaLnBrk="1" fontAlgn="auto" latinLnBrk="0" hangingPunct="1">
              <a:lnSpc>
                <a:spcPct val="150000"/>
              </a:lnSpc>
              <a:spcBef>
                <a:spcPts val="0"/>
              </a:spcBef>
              <a:spcAft>
                <a:spcPts val="0"/>
              </a:spcAft>
              <a:buClrTx/>
              <a:buSzTx/>
              <a:buFontTx/>
              <a:buNone/>
              <a:tabLst/>
              <a:defRPr/>
            </a:pPr>
            <a:endParaRPr lang="he-IL" sz="2800" dirty="0">
              <a:solidFill>
                <a:srgbClr val="4F4F4F"/>
              </a:solidFill>
              <a:latin typeface="Calibri"/>
              <a:cs typeface="Calibri"/>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2800" b="0" i="0" u="none" strike="noStrike" kern="1200" cap="none" spc="0" normalizeH="0" baseline="0" noProof="0" dirty="0">
              <a:ln>
                <a:noFill/>
              </a:ln>
              <a:solidFill>
                <a:srgbClr val="4F4F4F"/>
              </a:solidFill>
              <a:effectLst/>
              <a:uLnTx/>
              <a:uFillTx/>
              <a:latin typeface="Calibri"/>
              <a:ea typeface="+mn-ea"/>
              <a:cs typeface="Calibri"/>
            </a:endParaRPr>
          </a:p>
          <a:p>
            <a:endParaRPr lang="he-IL" dirty="0"/>
          </a:p>
        </p:txBody>
      </p:sp>
    </p:spTree>
    <p:extLst>
      <p:ext uri="{BB962C8B-B14F-4D97-AF65-F5344CB8AC3E}">
        <p14:creationId xmlns:p14="http://schemas.microsoft.com/office/powerpoint/2010/main" val="278398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A8ED-9368-30E9-0F14-93400020E82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40496FF-2D46-1B82-7D36-C75E2D02FC25}"/>
              </a:ext>
            </a:extLst>
          </p:cNvPr>
          <p:cNvSpPr>
            <a:spLocks noGrp="1"/>
          </p:cNvSpPr>
          <p:nvPr>
            <p:ph type="title"/>
          </p:nvPr>
        </p:nvSpPr>
        <p:spPr>
          <a:xfrm>
            <a:off x="2548647" y="1293781"/>
            <a:ext cx="7529208" cy="781000"/>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עכשיו תורכם</a:t>
            </a:r>
            <a:endParaRPr lang="he-IL" dirty="0"/>
          </a:p>
        </p:txBody>
      </p:sp>
      <p:sp>
        <p:nvSpPr>
          <p:cNvPr id="3" name="מציין מיקום טקסט 2">
            <a:extLst>
              <a:ext uri="{FF2B5EF4-FFF2-40B4-BE49-F238E27FC236}">
                <a16:creationId xmlns:a16="http://schemas.microsoft.com/office/drawing/2014/main" id="{4CA65B0C-F91F-F63F-D9FA-7EDA0A0D8D62}"/>
              </a:ext>
            </a:extLst>
          </p:cNvPr>
          <p:cNvSpPr>
            <a:spLocks noGrp="1"/>
          </p:cNvSpPr>
          <p:nvPr>
            <p:ph type="body" idx="1"/>
          </p:nvPr>
        </p:nvSpPr>
        <p:spPr>
          <a:xfrm>
            <a:off x="2991556" y="2115256"/>
            <a:ext cx="7086299" cy="3161489"/>
          </a:xfrm>
        </p:spPr>
        <p:txBody>
          <a:bodyPr>
            <a:normAutofit fontScale="92500" lnSpcReduction="20000"/>
          </a:bodyPr>
          <a:lstStyle/>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2800" b="0" i="0" u="none" strike="noStrike" kern="1200" cap="none" spc="0" normalizeH="0" baseline="0" noProof="0" dirty="0">
                <a:ln>
                  <a:noFill/>
                </a:ln>
                <a:solidFill>
                  <a:prstClr val="black"/>
                </a:solidFill>
                <a:effectLst/>
                <a:uLnTx/>
                <a:uFillTx/>
                <a:latin typeface="Calibri"/>
                <a:ea typeface="+mn-ea"/>
                <a:cs typeface="Calibri"/>
              </a:rPr>
              <a:t> עבדו בזוגות</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2800" b="0" i="0" u="none" strike="noStrike" kern="1200" cap="none" spc="0" normalizeH="0" baseline="0" noProof="0" dirty="0">
                <a:ln>
                  <a:noFill/>
                </a:ln>
                <a:solidFill>
                  <a:prstClr val="black"/>
                </a:solidFill>
                <a:effectLst/>
                <a:uLnTx/>
                <a:uFillTx/>
                <a:latin typeface="Calibri"/>
                <a:ea typeface="+mn-ea"/>
                <a:cs typeface="Calibri"/>
              </a:rPr>
              <a:t> המשיכו את הסיפור שכתבתם תוך התייחסות </a:t>
            </a:r>
            <a:r>
              <a:rPr kumimoji="0" lang="he-IL" sz="2800" b="1" i="0" u="none" strike="noStrike" kern="1200" cap="none" spc="0" normalizeH="0" baseline="0" noProof="0" dirty="0">
                <a:ln>
                  <a:noFill/>
                </a:ln>
                <a:solidFill>
                  <a:prstClr val="black"/>
                </a:solidFill>
                <a:effectLst/>
                <a:uLnTx/>
                <a:uFillTx/>
                <a:latin typeface="Calibri"/>
                <a:ea typeface="+mn-ea"/>
                <a:cs typeface="Calibri"/>
              </a:rPr>
              <a:t>לפתרונות של רפואה מרחוק</a:t>
            </a:r>
            <a:r>
              <a:rPr kumimoji="0" lang="he-IL" sz="2800" b="0" i="0" u="none" strike="noStrike" kern="1200" cap="none" spc="0" normalizeH="0" baseline="0" noProof="0" dirty="0">
                <a:ln>
                  <a:noFill/>
                </a:ln>
                <a:solidFill>
                  <a:prstClr val="black"/>
                </a:solidFill>
                <a:effectLst/>
                <a:uLnTx/>
                <a:uFillTx/>
                <a:latin typeface="Calibri"/>
                <a:ea typeface="+mn-ea"/>
                <a:cs typeface="Calibri"/>
              </a:rPr>
              <a:t>, כך שהבעיה המתוארת תקבל מענה. </a:t>
            </a:r>
            <a:br>
              <a:rPr kumimoji="0" lang="en-US" sz="2800" b="0" i="0" u="none" strike="noStrike" kern="1200" cap="none" spc="0" normalizeH="0" baseline="0" noProof="0" dirty="0">
                <a:ln>
                  <a:noFill/>
                </a:ln>
                <a:solidFill>
                  <a:prstClr val="black"/>
                </a:solidFill>
                <a:effectLst/>
                <a:uLnTx/>
                <a:uFillTx/>
                <a:latin typeface="Calibri"/>
                <a:ea typeface="+mn-ea"/>
                <a:cs typeface="Calibri"/>
              </a:rPr>
            </a:br>
            <a:r>
              <a:rPr kumimoji="0" lang="he-IL" sz="2800" b="0" i="0" u="none" strike="noStrike" kern="1200" cap="none" spc="0" normalizeH="0" baseline="0" noProof="0" dirty="0">
                <a:ln>
                  <a:noFill/>
                </a:ln>
                <a:solidFill>
                  <a:prstClr val="black"/>
                </a:solidFill>
                <a:effectLst/>
                <a:uLnTx/>
                <a:uFillTx/>
                <a:latin typeface="Calibri"/>
                <a:ea typeface="+mn-ea"/>
                <a:cs typeface="Calibri"/>
              </a:rPr>
              <a:t>מה היה יכול לעזור במקרה שתיארתם? כיצד כדאי לדמות לפעול?</a:t>
            </a:r>
          </a:p>
        </p:txBody>
      </p:sp>
      <p:grpSp>
        <p:nvGrpSpPr>
          <p:cNvPr id="4" name="קבוצה 126">
            <a:extLst>
              <a:ext uri="{FF2B5EF4-FFF2-40B4-BE49-F238E27FC236}">
                <a16:creationId xmlns:a16="http://schemas.microsoft.com/office/drawing/2014/main" id="{EFCAB452-39AD-656A-FCF3-3602D74BDB84}"/>
              </a:ext>
            </a:extLst>
          </p:cNvPr>
          <p:cNvGrpSpPr/>
          <p:nvPr/>
        </p:nvGrpSpPr>
        <p:grpSpPr>
          <a:xfrm>
            <a:off x="2782008" y="1251558"/>
            <a:ext cx="976075" cy="1242035"/>
            <a:chOff x="9561558" y="3584774"/>
            <a:chExt cx="1113394" cy="1416771"/>
          </a:xfrm>
        </p:grpSpPr>
        <p:sp>
          <p:nvSpPr>
            <p:cNvPr id="5" name="צורה חופשית: צורה 118">
              <a:extLst>
                <a:ext uri="{FF2B5EF4-FFF2-40B4-BE49-F238E27FC236}">
                  <a16:creationId xmlns:a16="http://schemas.microsoft.com/office/drawing/2014/main" id="{8B39D652-F567-D55D-6B50-97D18167569F}"/>
                </a:ext>
              </a:extLst>
            </p:cNvPr>
            <p:cNvSpPr/>
            <p:nvPr/>
          </p:nvSpPr>
          <p:spPr>
            <a:xfrm>
              <a:off x="9561558" y="3887860"/>
              <a:ext cx="1113394" cy="1113685"/>
            </a:xfrm>
            <a:custGeom>
              <a:avLst/>
              <a:gdLst>
                <a:gd name="connsiteX0" fmla="*/ 1938 w 1514065"/>
                <a:gd name="connsiteY0" fmla="*/ 812237 h 1514461"/>
                <a:gd name="connsiteX1" fmla="*/ 261018 w 1514065"/>
                <a:gd name="connsiteY1" fmla="*/ 1330112 h 1514461"/>
                <a:gd name="connsiteX2" fmla="*/ 810706 w 1514065"/>
                <a:gd name="connsiteY2" fmla="*/ 1512420 h 1514461"/>
                <a:gd name="connsiteX3" fmla="*/ 1328866 w 1514065"/>
                <a:gd name="connsiteY3" fmla="*/ 1252292 h 1514461"/>
                <a:gd name="connsiteX4" fmla="*/ 1512127 w 1514065"/>
                <a:gd name="connsiteY4" fmla="*/ 702224 h 1514461"/>
                <a:gd name="connsiteX5" fmla="*/ 1253047 w 1514065"/>
                <a:gd name="connsiteY5" fmla="*/ 184349 h 1514461"/>
                <a:gd name="connsiteX6" fmla="*/ 703359 w 1514065"/>
                <a:gd name="connsiteY6" fmla="*/ 2041 h 1514461"/>
                <a:gd name="connsiteX7" fmla="*/ 185199 w 1514065"/>
                <a:gd name="connsiteY7" fmla="*/ 262169 h 1514461"/>
                <a:gd name="connsiteX8" fmla="*/ 1938 w 1514065"/>
                <a:gd name="connsiteY8" fmla="*/ 812237 h 1514461"/>
                <a:gd name="connsiteX9" fmla="*/ 1129413 w 1514065"/>
                <a:gd name="connsiteY9" fmla="*/ 327129 h 1514461"/>
                <a:gd name="connsiteX10" fmla="*/ 1186277 w 1514065"/>
                <a:gd name="connsiteY10" fmla="*/ 1128944 h 1514461"/>
                <a:gd name="connsiteX11" fmla="*/ 384558 w 1514065"/>
                <a:gd name="connsiteY11" fmla="*/ 1187332 h 1514461"/>
                <a:gd name="connsiteX12" fmla="*/ 327693 w 1514065"/>
                <a:gd name="connsiteY12" fmla="*/ 385518 h 1514461"/>
                <a:gd name="connsiteX13" fmla="*/ 1129413 w 1514065"/>
                <a:gd name="connsiteY13" fmla="*/ 327129 h 151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065" h="1514461">
                  <a:moveTo>
                    <a:pt x="1938" y="812237"/>
                  </a:moveTo>
                  <a:cubicBezTo>
                    <a:pt x="16226" y="1013977"/>
                    <a:pt x="108237" y="1197905"/>
                    <a:pt x="261018" y="1330112"/>
                  </a:cubicBezTo>
                  <a:cubicBezTo>
                    <a:pt x="413799" y="1462319"/>
                    <a:pt x="608967" y="1527089"/>
                    <a:pt x="810706" y="1512420"/>
                  </a:cubicBezTo>
                  <a:cubicBezTo>
                    <a:pt x="1012350" y="1497752"/>
                    <a:pt x="1196373" y="1405359"/>
                    <a:pt x="1328866" y="1252292"/>
                  </a:cubicBezTo>
                  <a:cubicBezTo>
                    <a:pt x="1461359" y="1099321"/>
                    <a:pt x="1526415" y="903963"/>
                    <a:pt x="1512127" y="702224"/>
                  </a:cubicBezTo>
                  <a:cubicBezTo>
                    <a:pt x="1497840" y="500484"/>
                    <a:pt x="1405828" y="316556"/>
                    <a:pt x="1253047" y="184349"/>
                  </a:cubicBezTo>
                  <a:cubicBezTo>
                    <a:pt x="1100266" y="52142"/>
                    <a:pt x="905099" y="-12628"/>
                    <a:pt x="703359" y="2041"/>
                  </a:cubicBezTo>
                  <a:cubicBezTo>
                    <a:pt x="501715" y="16709"/>
                    <a:pt x="317692" y="109102"/>
                    <a:pt x="185199" y="262169"/>
                  </a:cubicBezTo>
                  <a:cubicBezTo>
                    <a:pt x="52706" y="415140"/>
                    <a:pt x="-12349" y="610498"/>
                    <a:pt x="1938" y="812237"/>
                  </a:cubicBezTo>
                  <a:close/>
                  <a:moveTo>
                    <a:pt x="1129413" y="327129"/>
                  </a:moveTo>
                  <a:cubicBezTo>
                    <a:pt x="1366109" y="532107"/>
                    <a:pt x="1391636" y="891771"/>
                    <a:pt x="1186277" y="1128944"/>
                  </a:cubicBezTo>
                  <a:cubicBezTo>
                    <a:pt x="980918" y="1366116"/>
                    <a:pt x="621254" y="1392310"/>
                    <a:pt x="384558" y="1187332"/>
                  </a:cubicBezTo>
                  <a:cubicBezTo>
                    <a:pt x="147861" y="982354"/>
                    <a:pt x="122335" y="622690"/>
                    <a:pt x="327693" y="385518"/>
                  </a:cubicBezTo>
                  <a:cubicBezTo>
                    <a:pt x="533052" y="148345"/>
                    <a:pt x="892716" y="122151"/>
                    <a:pt x="1129413" y="327129"/>
                  </a:cubicBezTo>
                  <a:close/>
                </a:path>
              </a:pathLst>
            </a:custGeom>
            <a:solidFill>
              <a:srgbClr val="1EC9D9"/>
            </a:solidFill>
            <a:ln w="0" cap="flat">
              <a:noFill/>
              <a:prstDash val="solid"/>
              <a:miter/>
            </a:ln>
          </p:spPr>
          <p:txBody>
            <a:bodyPr rtlCol="1" anchor="ctr"/>
            <a:lstStyle/>
            <a:p>
              <a:endParaRPr lang="he-IL"/>
            </a:p>
          </p:txBody>
        </p:sp>
        <p:sp>
          <p:nvSpPr>
            <p:cNvPr id="7" name="תיבת טקסט 123">
              <a:extLst>
                <a:ext uri="{FF2B5EF4-FFF2-40B4-BE49-F238E27FC236}">
                  <a16:creationId xmlns:a16="http://schemas.microsoft.com/office/drawing/2014/main" id="{5F4210F4-9BC2-C8F3-5355-9820C14A1BFB}"/>
                </a:ext>
              </a:extLst>
            </p:cNvPr>
            <p:cNvSpPr txBox="1"/>
            <p:nvPr/>
          </p:nvSpPr>
          <p:spPr>
            <a:xfrm>
              <a:off x="9953537" y="4230735"/>
              <a:ext cx="466794" cy="646331"/>
            </a:xfrm>
            <a:prstGeom prst="rect">
              <a:avLst/>
            </a:prstGeom>
            <a:noFill/>
          </p:spPr>
          <p:txBody>
            <a:bodyPr wrap="none" rtlCol="1">
              <a:spAutoFit/>
            </a:bodyPr>
            <a:lstStyle/>
            <a:p>
              <a:r>
                <a:rPr lang="he-IL" sz="3600" b="1" dirty="0">
                  <a:solidFill>
                    <a:srgbClr val="D8EBFD"/>
                  </a:solidFill>
                </a:rPr>
                <a:t>?</a:t>
              </a:r>
            </a:p>
          </p:txBody>
        </p:sp>
        <p:sp>
          <p:nvSpPr>
            <p:cNvPr id="8" name="תיבת טקסט 124">
              <a:extLst>
                <a:ext uri="{FF2B5EF4-FFF2-40B4-BE49-F238E27FC236}">
                  <a16:creationId xmlns:a16="http://schemas.microsoft.com/office/drawing/2014/main" id="{AB4CC51C-9108-0E2F-9960-D5B469DEE7C7}"/>
                </a:ext>
              </a:extLst>
            </p:cNvPr>
            <p:cNvSpPr txBox="1"/>
            <p:nvPr/>
          </p:nvSpPr>
          <p:spPr>
            <a:xfrm rot="20675976">
              <a:off x="9655949" y="3840051"/>
              <a:ext cx="529312" cy="769441"/>
            </a:xfrm>
            <a:prstGeom prst="rect">
              <a:avLst/>
            </a:prstGeom>
            <a:noFill/>
          </p:spPr>
          <p:txBody>
            <a:bodyPr wrap="none" rtlCol="1">
              <a:spAutoFit/>
            </a:bodyPr>
            <a:lstStyle/>
            <a:p>
              <a:r>
                <a:rPr lang="he-IL" sz="4400" b="1" dirty="0">
                  <a:solidFill>
                    <a:srgbClr val="D71563"/>
                  </a:solidFill>
                </a:rPr>
                <a:t>?</a:t>
              </a:r>
            </a:p>
          </p:txBody>
        </p:sp>
        <p:sp>
          <p:nvSpPr>
            <p:cNvPr id="9" name="תיבת טקסט 125">
              <a:extLst>
                <a:ext uri="{FF2B5EF4-FFF2-40B4-BE49-F238E27FC236}">
                  <a16:creationId xmlns:a16="http://schemas.microsoft.com/office/drawing/2014/main" id="{40E1BD92-F049-4E73-7D66-06C903E8A344}"/>
                </a:ext>
              </a:extLst>
            </p:cNvPr>
            <p:cNvSpPr txBox="1"/>
            <p:nvPr/>
          </p:nvSpPr>
          <p:spPr>
            <a:xfrm rot="185349">
              <a:off x="9957061" y="3584774"/>
              <a:ext cx="607860" cy="923330"/>
            </a:xfrm>
            <a:prstGeom prst="rect">
              <a:avLst/>
            </a:prstGeom>
            <a:noFill/>
          </p:spPr>
          <p:txBody>
            <a:bodyPr wrap="none" rtlCol="1">
              <a:spAutoFit/>
            </a:bodyPr>
            <a:lstStyle/>
            <a:p>
              <a:r>
                <a:rPr lang="he-IL" sz="5400" b="1" dirty="0">
                  <a:solidFill>
                    <a:srgbClr val="FFC902"/>
                  </a:solidFill>
                </a:rPr>
                <a:t>?</a:t>
              </a:r>
            </a:p>
          </p:txBody>
        </p:sp>
      </p:grpSp>
      <p:sp>
        <p:nvSpPr>
          <p:cNvPr id="6" name="TextBox 5">
            <a:extLst>
              <a:ext uri="{FF2B5EF4-FFF2-40B4-BE49-F238E27FC236}">
                <a16:creationId xmlns:a16="http://schemas.microsoft.com/office/drawing/2014/main" id="{C457DC29-8233-6848-BB31-FFB77CF234B9}"/>
              </a:ext>
            </a:extLst>
          </p:cNvPr>
          <p:cNvSpPr txBox="1"/>
          <p:nvPr/>
        </p:nvSpPr>
        <p:spPr>
          <a:xfrm>
            <a:off x="3410023" y="5340737"/>
            <a:ext cx="8285031" cy="1162113"/>
          </a:xfrm>
          <a:custGeom>
            <a:avLst/>
            <a:gdLst>
              <a:gd name="connsiteX0" fmla="*/ 0 w 8285031"/>
              <a:gd name="connsiteY0" fmla="*/ 0 h 1162113"/>
              <a:gd name="connsiteX1" fmla="*/ 8285031 w 8285031"/>
              <a:gd name="connsiteY1" fmla="*/ 0 h 1162113"/>
              <a:gd name="connsiteX2" fmla="*/ 8285031 w 8285031"/>
              <a:gd name="connsiteY2" fmla="*/ 1162113 h 1162113"/>
              <a:gd name="connsiteX3" fmla="*/ 0 w 8285031"/>
              <a:gd name="connsiteY3" fmla="*/ 1162113 h 1162113"/>
              <a:gd name="connsiteX4" fmla="*/ 0 w 8285031"/>
              <a:gd name="connsiteY4" fmla="*/ 0 h 116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031" h="1162113" fill="none" extrusionOk="0">
                <a:moveTo>
                  <a:pt x="0" y="0"/>
                </a:moveTo>
                <a:cubicBezTo>
                  <a:pt x="2192241" y="-14931"/>
                  <a:pt x="4144128" y="31643"/>
                  <a:pt x="8285031" y="0"/>
                </a:cubicBezTo>
                <a:cubicBezTo>
                  <a:pt x="8200138" y="245961"/>
                  <a:pt x="8248112" y="636037"/>
                  <a:pt x="8285031" y="1162113"/>
                </a:cubicBezTo>
                <a:cubicBezTo>
                  <a:pt x="6921730" y="1100059"/>
                  <a:pt x="1969597" y="1108410"/>
                  <a:pt x="0" y="1162113"/>
                </a:cubicBezTo>
                <a:cubicBezTo>
                  <a:pt x="78965" y="988676"/>
                  <a:pt x="-76915" y="432522"/>
                  <a:pt x="0" y="0"/>
                </a:cubicBezTo>
                <a:close/>
              </a:path>
              <a:path w="8285031" h="1162113" stroke="0" extrusionOk="0">
                <a:moveTo>
                  <a:pt x="0" y="0"/>
                </a:moveTo>
                <a:cubicBezTo>
                  <a:pt x="1869292" y="-5264"/>
                  <a:pt x="5483136" y="84467"/>
                  <a:pt x="8285031" y="0"/>
                </a:cubicBezTo>
                <a:cubicBezTo>
                  <a:pt x="8196788" y="263255"/>
                  <a:pt x="8382691" y="776745"/>
                  <a:pt x="8285031" y="1162113"/>
                </a:cubicBezTo>
                <a:cubicBezTo>
                  <a:pt x="5456829" y="1268433"/>
                  <a:pt x="3549640" y="1154464"/>
                  <a:pt x="0" y="1162113"/>
                </a:cubicBezTo>
                <a:cubicBezTo>
                  <a:pt x="-92891" y="747095"/>
                  <a:pt x="60536" y="409766"/>
                  <a:pt x="0" y="0"/>
                </a:cubicBezTo>
                <a:close/>
              </a:path>
            </a:pathLst>
          </a:custGeom>
          <a:solidFill>
            <a:schemeClr val="bg1"/>
          </a:solidFill>
          <a:ln w="28575">
            <a:solidFill>
              <a:schemeClr val="accent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pPr>
              <a:lnSpc>
                <a:spcPct val="150000"/>
              </a:lnSpc>
            </a:pPr>
            <a:r>
              <a:rPr lang="he-IL" sz="1600" dirty="0">
                <a:solidFill>
                  <a:prstClr val="black"/>
                </a:solidFill>
                <a:cs typeface="Calibri"/>
              </a:rPr>
              <a:t>לדוגמה: הוריה של ליה יכולים להיעזר בשירותי רפואה מרחוק כדי להתייעץ עם רופא ילדים דרך שיחת וידאו, לתאר את הסימפטומים ולקבל הנחיות להמשך טיפול. אם יש צורך, הרופא יכול להפנות אותם לבדיקה או לרשום טיפול תרופתי, וכל זאת מבלי להוציא את ליה מהבית ולסכן אותה בהדבקה.</a:t>
            </a:r>
          </a:p>
        </p:txBody>
      </p:sp>
    </p:spTree>
    <p:extLst>
      <p:ext uri="{BB962C8B-B14F-4D97-AF65-F5344CB8AC3E}">
        <p14:creationId xmlns:p14="http://schemas.microsoft.com/office/powerpoint/2010/main" val="239770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05496-CC51-3D96-9123-AABC0CAA997A}"/>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FA45633E-75C9-5E1C-F988-2FB2FAC3ED1D}"/>
              </a:ext>
            </a:extLst>
          </p:cNvPr>
          <p:cNvSpPr>
            <a:spLocks noGrp="1"/>
          </p:cNvSpPr>
          <p:nvPr>
            <p:ph type="title"/>
          </p:nvPr>
        </p:nvSpPr>
        <p:spPr/>
        <p:txBody>
          <a:bodyPr/>
          <a:lstStyle/>
          <a:p>
            <a:r>
              <a:rPr lang="he-IL" b="0" dirty="0">
                <a:latin typeface="Calibri" panose="020F0502020204030204" pitchFamily="34" charset="0"/>
                <a:cs typeface="Calibri" panose="020F0502020204030204" pitchFamily="34" charset="0"/>
              </a:rPr>
              <a:t>הבעיה – </a:t>
            </a:r>
            <a:r>
              <a:rPr lang="he-IL" dirty="0">
                <a:latin typeface="Calibri" panose="020F0502020204030204" pitchFamily="34" charset="0"/>
                <a:cs typeface="Calibri" panose="020F0502020204030204" pitchFamily="34" charset="0"/>
              </a:rPr>
              <a:t>חוסר נגישות בפריפריה</a:t>
            </a:r>
          </a:p>
        </p:txBody>
      </p:sp>
      <p:sp>
        <p:nvSpPr>
          <p:cNvPr id="3" name="מציין מיקום טקסט 2">
            <a:extLst>
              <a:ext uri="{FF2B5EF4-FFF2-40B4-BE49-F238E27FC236}">
                <a16:creationId xmlns:a16="http://schemas.microsoft.com/office/drawing/2014/main" id="{1BF4EA7E-8092-87E4-7363-119F076FF21C}"/>
              </a:ext>
            </a:extLst>
          </p:cNvPr>
          <p:cNvSpPr>
            <a:spLocks noGrp="1"/>
          </p:cNvSpPr>
          <p:nvPr>
            <p:ph type="body" idx="1"/>
          </p:nvPr>
        </p:nvSpPr>
        <p:spPr>
          <a:xfrm>
            <a:off x="6716890" y="2110904"/>
            <a:ext cx="4975756" cy="1783764"/>
          </a:xfrm>
        </p:spPr>
        <p:txBody>
          <a:bodyPr/>
          <a:lstStyle/>
          <a:p>
            <a:r>
              <a:rPr lang="he-IL" dirty="0">
                <a:latin typeface="Calibri" panose="020F0502020204030204" pitchFamily="34" charset="0"/>
                <a:cs typeface="Calibri" panose="020F0502020204030204" pitchFamily="34" charset="0"/>
              </a:rPr>
              <a:t>יעל, אם לילד עם צרכים מיוחדים, גרה ביישוב קטן בצפון. כדי לקבל טיפול מתאים לבנה, היא נאלצת לנסוע שעתיים לכל כיוון לעיר הגדולה, מה שמקשה על שגרת המשפחה.</a:t>
            </a:r>
          </a:p>
        </p:txBody>
      </p:sp>
      <p:grpSp>
        <p:nvGrpSpPr>
          <p:cNvPr id="17" name="Group 16">
            <a:extLst>
              <a:ext uri="{FF2B5EF4-FFF2-40B4-BE49-F238E27FC236}">
                <a16:creationId xmlns:a16="http://schemas.microsoft.com/office/drawing/2014/main" id="{43A7FD1D-8AD4-22E6-00CE-EA758F51CC11}"/>
              </a:ext>
            </a:extLst>
          </p:cNvPr>
          <p:cNvGrpSpPr/>
          <p:nvPr/>
        </p:nvGrpSpPr>
        <p:grpSpPr>
          <a:xfrm>
            <a:off x="1557145" y="989818"/>
            <a:ext cx="4943528" cy="4962569"/>
            <a:chOff x="1667677" y="533879"/>
            <a:chExt cx="5743756" cy="5765879"/>
          </a:xfrm>
        </p:grpSpPr>
        <p:sp>
          <p:nvSpPr>
            <p:cNvPr id="4" name="מעגל חלקי 3">
              <a:extLst>
                <a:ext uri="{FF2B5EF4-FFF2-40B4-BE49-F238E27FC236}">
                  <a16:creationId xmlns:a16="http://schemas.microsoft.com/office/drawing/2014/main" id="{82CD8B5F-EAD8-8B16-6FD6-A01B9A69BA2F}"/>
                </a:ext>
              </a:extLst>
            </p:cNvPr>
            <p:cNvSpPr/>
            <p:nvPr/>
          </p:nvSpPr>
          <p:spPr>
            <a:xfrm>
              <a:off x="1882507" y="778949"/>
              <a:ext cx="5330343" cy="5330343"/>
            </a:xfrm>
            <a:prstGeom prst="pie">
              <a:avLst>
                <a:gd name="adj1" fmla="val 16185153"/>
                <a:gd name="adj2" fmla="val 174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מעגל חלקי 4">
              <a:extLst>
                <a:ext uri="{FF2B5EF4-FFF2-40B4-BE49-F238E27FC236}">
                  <a16:creationId xmlns:a16="http://schemas.microsoft.com/office/drawing/2014/main" id="{534C1477-48BC-BAB2-9967-9A08524427EF}"/>
                </a:ext>
              </a:extLst>
            </p:cNvPr>
            <p:cNvSpPr/>
            <p:nvPr/>
          </p:nvSpPr>
          <p:spPr>
            <a:xfrm>
              <a:off x="1882507" y="748708"/>
              <a:ext cx="5330343" cy="5330343"/>
            </a:xfrm>
            <a:prstGeom prst="pie">
              <a:avLst>
                <a:gd name="adj1" fmla="val 5402638"/>
                <a:gd name="adj2" fmla="val 10793144"/>
              </a:avLst>
            </a:pr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מלבן מעוגל 18">
              <a:extLst>
                <a:ext uri="{FF2B5EF4-FFF2-40B4-BE49-F238E27FC236}">
                  <a16:creationId xmlns:a16="http://schemas.microsoft.com/office/drawing/2014/main" id="{DE529E6A-F464-B521-95BE-159CA7C954C5}"/>
                </a:ext>
              </a:extLst>
            </p:cNvPr>
            <p:cNvSpPr/>
            <p:nvPr/>
          </p:nvSpPr>
          <p:spPr>
            <a:xfrm>
              <a:off x="5479490" y="809194"/>
              <a:ext cx="1791725" cy="1791725"/>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המטופל בבית</a:t>
              </a:r>
            </a:p>
          </p:txBody>
        </p:sp>
        <p:sp>
          <p:nvSpPr>
            <p:cNvPr id="7" name="מלבן מעוגל 18">
              <a:extLst>
                <a:ext uri="{FF2B5EF4-FFF2-40B4-BE49-F238E27FC236}">
                  <a16:creationId xmlns:a16="http://schemas.microsoft.com/office/drawing/2014/main" id="{8D79A279-8B21-F878-0858-16AE649DA377}"/>
                </a:ext>
              </a:extLst>
            </p:cNvPr>
            <p:cNvSpPr/>
            <p:nvPr/>
          </p:nvSpPr>
          <p:spPr>
            <a:xfrm>
              <a:off x="1667677" y="4216327"/>
              <a:ext cx="2006553" cy="1791724"/>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פגישה פנים מול פנים עם רופא</a:t>
              </a:r>
            </a:p>
          </p:txBody>
        </p:sp>
        <p:sp>
          <p:nvSpPr>
            <p:cNvPr id="13" name="מלבן 12">
              <a:extLst>
                <a:ext uri="{FF2B5EF4-FFF2-40B4-BE49-F238E27FC236}">
                  <a16:creationId xmlns:a16="http://schemas.microsoft.com/office/drawing/2014/main" id="{98CA6C18-040F-4D53-BC31-F89FBAA521F9}"/>
                </a:ext>
              </a:extLst>
            </p:cNvPr>
            <p:cNvSpPr/>
            <p:nvPr/>
          </p:nvSpPr>
          <p:spPr>
            <a:xfrm>
              <a:off x="1667678" y="533879"/>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sp>
          <p:nvSpPr>
            <p:cNvPr id="14" name="מלבן 13">
              <a:extLst>
                <a:ext uri="{FF2B5EF4-FFF2-40B4-BE49-F238E27FC236}">
                  <a16:creationId xmlns:a16="http://schemas.microsoft.com/office/drawing/2014/main" id="{1CE97C26-CD97-2956-0B1F-434ACEFBE639}"/>
                </a:ext>
              </a:extLst>
            </p:cNvPr>
            <p:cNvSpPr/>
            <p:nvPr/>
          </p:nvSpPr>
          <p:spPr>
            <a:xfrm>
              <a:off x="4531433" y="3419758"/>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grpSp>
      <p:sp>
        <p:nvSpPr>
          <p:cNvPr id="16" name="TextBox 15">
            <a:extLst>
              <a:ext uri="{FF2B5EF4-FFF2-40B4-BE49-F238E27FC236}">
                <a16:creationId xmlns:a16="http://schemas.microsoft.com/office/drawing/2014/main" id="{9828A945-2BFD-1373-C823-F077C3A4BE8D}"/>
              </a:ext>
            </a:extLst>
          </p:cNvPr>
          <p:cNvSpPr txBox="1"/>
          <p:nvPr/>
        </p:nvSpPr>
        <p:spPr>
          <a:xfrm>
            <a:off x="2387600" y="343487"/>
            <a:ext cx="9288463" cy="646331"/>
          </a:xfrm>
          <a:prstGeom prst="rect">
            <a:avLst/>
          </a:prstGeom>
          <a:noFill/>
        </p:spPr>
        <p:txBody>
          <a:bodyPr wrap="square" rtlCol="1">
            <a:spAutoFit/>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פתרונות אפשריים</a:t>
            </a:r>
            <a:endParaRPr lang="he-IL" sz="3600" b="1" dirty="0"/>
          </a:p>
        </p:txBody>
      </p:sp>
      <p:sp>
        <p:nvSpPr>
          <p:cNvPr id="8" name="כותרת 1">
            <a:extLst>
              <a:ext uri="{FF2B5EF4-FFF2-40B4-BE49-F238E27FC236}">
                <a16:creationId xmlns:a16="http://schemas.microsoft.com/office/drawing/2014/main" id="{611CCC73-CDBA-F86F-2EBD-A4EB311D4516}"/>
              </a:ext>
            </a:extLst>
          </p:cNvPr>
          <p:cNvSpPr txBox="1">
            <a:spLocks/>
          </p:cNvSpPr>
          <p:nvPr/>
        </p:nvSpPr>
        <p:spPr>
          <a:xfrm>
            <a:off x="7616755" y="3812073"/>
            <a:ext cx="4075889" cy="692194"/>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b="0" dirty="0">
                <a:latin typeface="Calibri" panose="020F0502020204030204" pitchFamily="34" charset="0"/>
                <a:cs typeface="Calibri" panose="020F0502020204030204" pitchFamily="34" charset="0"/>
              </a:rPr>
              <a:t>הפתרון </a:t>
            </a:r>
          </a:p>
        </p:txBody>
      </p:sp>
      <p:sp>
        <p:nvSpPr>
          <p:cNvPr id="9" name="מציין מיקום טקסט 2">
            <a:extLst>
              <a:ext uri="{FF2B5EF4-FFF2-40B4-BE49-F238E27FC236}">
                <a16:creationId xmlns:a16="http://schemas.microsoft.com/office/drawing/2014/main" id="{83C55F52-00DA-742B-DC3F-D29DC993223B}"/>
              </a:ext>
            </a:extLst>
          </p:cNvPr>
          <p:cNvSpPr txBox="1">
            <a:spLocks/>
          </p:cNvSpPr>
          <p:nvPr/>
        </p:nvSpPr>
        <p:spPr>
          <a:xfrm>
            <a:off x="6716890" y="4521202"/>
            <a:ext cx="4975756" cy="1783764"/>
          </a:xfrm>
          <a:prstGeom prst="rect">
            <a:avLst/>
          </a:prstGeom>
        </p:spPr>
        <p:txBody>
          <a:bodyPr vert="horz" lIns="91440" tIns="45720" rIns="91440" bIns="45720" rtlCol="1">
            <a:normAutofit/>
          </a:bodyPr>
          <a:lstStyle>
            <a:lvl1pPr marL="0" indent="0" algn="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r" defTabSz="914400" rtl="1"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he-IL" dirty="0">
                <a:latin typeface="Calibri" panose="020F0502020204030204" pitchFamily="34" charset="0"/>
                <a:cs typeface="Calibri" panose="020F0502020204030204" pitchFamily="34" charset="0"/>
              </a:rPr>
              <a:t>במקום לנסוע שעתיים לכל כיוון, בנה עובר בדיקות במכון המקומי, והתוצאות נשלחות דיגיטלית למומחה בעיר הגדולה.</a:t>
            </a:r>
          </a:p>
        </p:txBody>
      </p:sp>
      <p:sp>
        <p:nvSpPr>
          <p:cNvPr id="10" name="Oval 9">
            <a:extLst>
              <a:ext uri="{FF2B5EF4-FFF2-40B4-BE49-F238E27FC236}">
                <a16:creationId xmlns:a16="http://schemas.microsoft.com/office/drawing/2014/main" id="{65343C29-F07E-5EE6-B2CB-B4E094E07F2F}"/>
              </a:ext>
            </a:extLst>
          </p:cNvPr>
          <p:cNvSpPr/>
          <p:nvPr/>
        </p:nvSpPr>
        <p:spPr>
          <a:xfrm>
            <a:off x="2202648" y="1918751"/>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Oval 10">
            <a:extLst>
              <a:ext uri="{FF2B5EF4-FFF2-40B4-BE49-F238E27FC236}">
                <a16:creationId xmlns:a16="http://schemas.microsoft.com/office/drawing/2014/main" id="{699525AE-DF90-B867-9823-652F69E4AB3D}"/>
              </a:ext>
            </a:extLst>
          </p:cNvPr>
          <p:cNvSpPr/>
          <p:nvPr/>
        </p:nvSpPr>
        <p:spPr>
          <a:xfrm>
            <a:off x="4653011" y="4420874"/>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5" name="Straight Connector 14">
            <a:extLst>
              <a:ext uri="{FF2B5EF4-FFF2-40B4-BE49-F238E27FC236}">
                <a16:creationId xmlns:a16="http://schemas.microsoft.com/office/drawing/2014/main" id="{8A7BF299-FEFC-4E44-1D8F-B2D768AE7ADF}"/>
              </a:ext>
            </a:extLst>
          </p:cNvPr>
          <p:cNvCxnSpPr/>
          <p:nvPr/>
        </p:nvCxnSpPr>
        <p:spPr>
          <a:xfrm>
            <a:off x="1219200" y="3468573"/>
            <a:ext cx="5497690" cy="260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7D5DA83-1F78-EE68-C904-B47C37CC54A5}"/>
              </a:ext>
            </a:extLst>
          </p:cNvPr>
          <p:cNvCxnSpPr>
            <a:cxnSpLocks/>
          </p:cNvCxnSpPr>
          <p:nvPr/>
        </p:nvCxnSpPr>
        <p:spPr>
          <a:xfrm flipH="1">
            <a:off x="3584344" y="2229195"/>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407EE9B-BD3A-1A37-E313-9627101BA67D}"/>
              </a:ext>
            </a:extLst>
          </p:cNvPr>
          <p:cNvCxnSpPr>
            <a:cxnSpLocks/>
          </p:cNvCxnSpPr>
          <p:nvPr/>
        </p:nvCxnSpPr>
        <p:spPr>
          <a:xfrm>
            <a:off x="3584343" y="4764824"/>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7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build="p"/>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6CF7C-2E9B-04A1-7832-98CC426F6A32}"/>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C5384C5-45B8-3A93-04FE-34EEE5E75AD7}"/>
              </a:ext>
            </a:extLst>
          </p:cNvPr>
          <p:cNvSpPr>
            <a:spLocks noGrp="1"/>
          </p:cNvSpPr>
          <p:nvPr>
            <p:ph type="title"/>
          </p:nvPr>
        </p:nvSpPr>
        <p:spPr/>
        <p:txBody>
          <a:bodyPr/>
          <a:lstStyle/>
          <a:p>
            <a:r>
              <a:rPr lang="he-IL" b="0" dirty="0">
                <a:latin typeface="Calibri" panose="020F0502020204030204" pitchFamily="34" charset="0"/>
                <a:cs typeface="Calibri" panose="020F0502020204030204" pitchFamily="34" charset="0"/>
              </a:rPr>
              <a:t>הבעיה – </a:t>
            </a:r>
            <a:r>
              <a:rPr lang="he-IL" dirty="0">
                <a:latin typeface="Calibri" panose="020F0502020204030204" pitchFamily="34" charset="0"/>
                <a:cs typeface="Calibri" panose="020F0502020204030204" pitchFamily="34" charset="0"/>
              </a:rPr>
              <a:t>אנשים עם קשיי ניידות</a:t>
            </a:r>
          </a:p>
        </p:txBody>
      </p:sp>
      <p:sp>
        <p:nvSpPr>
          <p:cNvPr id="3" name="מציין מיקום טקסט 2">
            <a:extLst>
              <a:ext uri="{FF2B5EF4-FFF2-40B4-BE49-F238E27FC236}">
                <a16:creationId xmlns:a16="http://schemas.microsoft.com/office/drawing/2014/main" id="{C4CF6F43-F71D-4E35-70E7-499CF1F213A8}"/>
              </a:ext>
            </a:extLst>
          </p:cNvPr>
          <p:cNvSpPr>
            <a:spLocks noGrp="1"/>
          </p:cNvSpPr>
          <p:nvPr>
            <p:ph type="body" idx="1"/>
          </p:nvPr>
        </p:nvSpPr>
        <p:spPr>
          <a:xfrm>
            <a:off x="6716890" y="2110904"/>
            <a:ext cx="4975756" cy="1783764"/>
          </a:xfrm>
        </p:spPr>
        <p:txBody>
          <a:bodyPr/>
          <a:lstStyle/>
          <a:p>
            <a:r>
              <a:rPr lang="he-IL" dirty="0">
                <a:latin typeface="Calibri" panose="020F0502020204030204" pitchFamily="34" charset="0"/>
                <a:cs typeface="Calibri" panose="020F0502020204030204" pitchFamily="34" charset="0"/>
              </a:rPr>
              <a:t>דוד, גבר בן 75 עם מוגבלות בניידות, מתקשה לצאת מהבית כדי להגיע לרופא. בכל פעם שהוא נזקק לבדיקה רפואית, עליו להזמין מלווה ולהתארגן עם הסעה מסורבלת, מה שמוביל לדחיית בדיקות חשובות.</a:t>
            </a:r>
          </a:p>
        </p:txBody>
      </p:sp>
      <p:grpSp>
        <p:nvGrpSpPr>
          <p:cNvPr id="17" name="Group 16">
            <a:extLst>
              <a:ext uri="{FF2B5EF4-FFF2-40B4-BE49-F238E27FC236}">
                <a16:creationId xmlns:a16="http://schemas.microsoft.com/office/drawing/2014/main" id="{4B4D4AD3-DBE5-F2F9-935E-A8F9246BB060}"/>
              </a:ext>
            </a:extLst>
          </p:cNvPr>
          <p:cNvGrpSpPr/>
          <p:nvPr/>
        </p:nvGrpSpPr>
        <p:grpSpPr>
          <a:xfrm>
            <a:off x="1557146" y="989818"/>
            <a:ext cx="4943527" cy="4962569"/>
            <a:chOff x="1667678" y="533879"/>
            <a:chExt cx="5743755" cy="5765879"/>
          </a:xfrm>
        </p:grpSpPr>
        <p:sp>
          <p:nvSpPr>
            <p:cNvPr id="4" name="מעגל חלקי 3">
              <a:extLst>
                <a:ext uri="{FF2B5EF4-FFF2-40B4-BE49-F238E27FC236}">
                  <a16:creationId xmlns:a16="http://schemas.microsoft.com/office/drawing/2014/main" id="{4970B2F1-3DE1-F0FF-9A30-C03E62DA778E}"/>
                </a:ext>
              </a:extLst>
            </p:cNvPr>
            <p:cNvSpPr/>
            <p:nvPr/>
          </p:nvSpPr>
          <p:spPr>
            <a:xfrm>
              <a:off x="1882507" y="778949"/>
              <a:ext cx="5330343" cy="5330343"/>
            </a:xfrm>
            <a:prstGeom prst="pie">
              <a:avLst>
                <a:gd name="adj1" fmla="val 16185153"/>
                <a:gd name="adj2" fmla="val 174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מעגל חלקי 4">
              <a:extLst>
                <a:ext uri="{FF2B5EF4-FFF2-40B4-BE49-F238E27FC236}">
                  <a16:creationId xmlns:a16="http://schemas.microsoft.com/office/drawing/2014/main" id="{8ABB7508-5275-47EE-5341-94C07FCBD032}"/>
                </a:ext>
              </a:extLst>
            </p:cNvPr>
            <p:cNvSpPr/>
            <p:nvPr/>
          </p:nvSpPr>
          <p:spPr>
            <a:xfrm>
              <a:off x="1882507" y="748708"/>
              <a:ext cx="5330343" cy="5330343"/>
            </a:xfrm>
            <a:prstGeom prst="pie">
              <a:avLst>
                <a:gd name="adj1" fmla="val 5402638"/>
                <a:gd name="adj2" fmla="val 10793144"/>
              </a:avLst>
            </a:pr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מלבן מעוגל 18">
              <a:extLst>
                <a:ext uri="{FF2B5EF4-FFF2-40B4-BE49-F238E27FC236}">
                  <a16:creationId xmlns:a16="http://schemas.microsoft.com/office/drawing/2014/main" id="{99B5CE25-0FB7-9747-3A1A-3B94430E0342}"/>
                </a:ext>
              </a:extLst>
            </p:cNvPr>
            <p:cNvSpPr/>
            <p:nvPr/>
          </p:nvSpPr>
          <p:spPr>
            <a:xfrm>
              <a:off x="5479490" y="809194"/>
              <a:ext cx="1791725" cy="1791725"/>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המטופל בבית</a:t>
              </a:r>
            </a:p>
          </p:txBody>
        </p:sp>
        <p:sp>
          <p:nvSpPr>
            <p:cNvPr id="13" name="מלבן 12">
              <a:extLst>
                <a:ext uri="{FF2B5EF4-FFF2-40B4-BE49-F238E27FC236}">
                  <a16:creationId xmlns:a16="http://schemas.microsoft.com/office/drawing/2014/main" id="{53A977C8-F2A3-8DC6-1F7C-1CD3ECBECEAF}"/>
                </a:ext>
              </a:extLst>
            </p:cNvPr>
            <p:cNvSpPr/>
            <p:nvPr/>
          </p:nvSpPr>
          <p:spPr>
            <a:xfrm>
              <a:off x="1667678" y="533879"/>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sp>
          <p:nvSpPr>
            <p:cNvPr id="14" name="מלבן 13">
              <a:extLst>
                <a:ext uri="{FF2B5EF4-FFF2-40B4-BE49-F238E27FC236}">
                  <a16:creationId xmlns:a16="http://schemas.microsoft.com/office/drawing/2014/main" id="{53735310-4E92-9FF9-7F91-86F50153013A}"/>
                </a:ext>
              </a:extLst>
            </p:cNvPr>
            <p:cNvSpPr/>
            <p:nvPr/>
          </p:nvSpPr>
          <p:spPr>
            <a:xfrm>
              <a:off x="4531433" y="3419758"/>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grpSp>
      <p:sp>
        <p:nvSpPr>
          <p:cNvPr id="16" name="TextBox 15">
            <a:extLst>
              <a:ext uri="{FF2B5EF4-FFF2-40B4-BE49-F238E27FC236}">
                <a16:creationId xmlns:a16="http://schemas.microsoft.com/office/drawing/2014/main" id="{30FB7EBF-02F5-1636-C013-E4AB28C170BD}"/>
              </a:ext>
            </a:extLst>
          </p:cNvPr>
          <p:cNvSpPr txBox="1"/>
          <p:nvPr/>
        </p:nvSpPr>
        <p:spPr>
          <a:xfrm>
            <a:off x="2387600" y="343487"/>
            <a:ext cx="9288463" cy="646331"/>
          </a:xfrm>
          <a:prstGeom prst="rect">
            <a:avLst/>
          </a:prstGeom>
          <a:noFill/>
        </p:spPr>
        <p:txBody>
          <a:bodyPr wrap="square" rtlCol="1">
            <a:spAutoFit/>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פתרונות אפשריים</a:t>
            </a:r>
            <a:endParaRPr lang="he-IL" sz="3600" b="1" dirty="0"/>
          </a:p>
        </p:txBody>
      </p:sp>
      <p:sp>
        <p:nvSpPr>
          <p:cNvPr id="8" name="כותרת 1">
            <a:extLst>
              <a:ext uri="{FF2B5EF4-FFF2-40B4-BE49-F238E27FC236}">
                <a16:creationId xmlns:a16="http://schemas.microsoft.com/office/drawing/2014/main" id="{A54C4E6B-7C57-2FDE-C2E3-EED367872623}"/>
              </a:ext>
            </a:extLst>
          </p:cNvPr>
          <p:cNvSpPr txBox="1">
            <a:spLocks/>
          </p:cNvSpPr>
          <p:nvPr/>
        </p:nvSpPr>
        <p:spPr>
          <a:xfrm>
            <a:off x="7616755" y="3812073"/>
            <a:ext cx="4075889" cy="692194"/>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b="0" dirty="0">
                <a:latin typeface="Calibri" panose="020F0502020204030204" pitchFamily="34" charset="0"/>
                <a:cs typeface="Calibri" panose="020F0502020204030204" pitchFamily="34" charset="0"/>
              </a:rPr>
              <a:t>הפתרון </a:t>
            </a:r>
          </a:p>
        </p:txBody>
      </p:sp>
      <p:sp>
        <p:nvSpPr>
          <p:cNvPr id="9" name="מציין מיקום טקסט 2">
            <a:extLst>
              <a:ext uri="{FF2B5EF4-FFF2-40B4-BE49-F238E27FC236}">
                <a16:creationId xmlns:a16="http://schemas.microsoft.com/office/drawing/2014/main" id="{ED25D5BB-6934-4BBC-105A-5C84E5DB82E3}"/>
              </a:ext>
            </a:extLst>
          </p:cNvPr>
          <p:cNvSpPr txBox="1">
            <a:spLocks/>
          </p:cNvSpPr>
          <p:nvPr/>
        </p:nvSpPr>
        <p:spPr>
          <a:xfrm>
            <a:off x="6716890" y="4521202"/>
            <a:ext cx="4975756" cy="2240842"/>
          </a:xfrm>
          <a:prstGeom prst="rect">
            <a:avLst/>
          </a:prstGeom>
        </p:spPr>
        <p:txBody>
          <a:bodyPr vert="horz" lIns="91440" tIns="45720" rIns="91440" bIns="45720" rtlCol="1">
            <a:normAutofit/>
          </a:bodyPr>
          <a:lstStyle>
            <a:lvl1pPr marL="0" indent="0" algn="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r" defTabSz="914400" rtl="1"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he-IL" dirty="0">
                <a:latin typeface="Calibri" panose="020F0502020204030204" pitchFamily="34" charset="0"/>
                <a:cs typeface="Calibri" panose="020F0502020204030204" pitchFamily="34" charset="0"/>
              </a:rPr>
              <a:t>באמצעות מכשור לאבחון מרחוק, כמו</a:t>
            </a:r>
            <a:r>
              <a:rPr lang="en-US" dirty="0">
                <a:latin typeface="Calibri" panose="020F0502020204030204" pitchFamily="34" charset="0"/>
                <a:cs typeface="Calibri" panose="020F0502020204030204" pitchFamily="34" charset="0"/>
              </a:rPr>
              <a:t>Tyto </a:t>
            </a:r>
            <a:r>
              <a:rPr lang="he-IL" dirty="0">
                <a:latin typeface="Calibri" panose="020F0502020204030204" pitchFamily="34" charset="0"/>
                <a:cs typeface="Calibri" panose="020F0502020204030204" pitchFamily="34" charset="0"/>
              </a:rPr>
              <a:t> דוד עובר בדיקות מדויקות בזמן אמת, והרופא מספק לו אבחנה והנחיות להמשך טיפול ללא צורך בהגעה פיזית למרפאה.</a:t>
            </a:r>
          </a:p>
        </p:txBody>
      </p:sp>
      <p:sp>
        <p:nvSpPr>
          <p:cNvPr id="10" name="Oval 9">
            <a:extLst>
              <a:ext uri="{FF2B5EF4-FFF2-40B4-BE49-F238E27FC236}">
                <a16:creationId xmlns:a16="http://schemas.microsoft.com/office/drawing/2014/main" id="{A7BEAE3F-333D-FF37-FDC0-F21C0669E0C0}"/>
              </a:ext>
            </a:extLst>
          </p:cNvPr>
          <p:cNvSpPr/>
          <p:nvPr/>
        </p:nvSpPr>
        <p:spPr>
          <a:xfrm>
            <a:off x="2855348" y="1918751"/>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Oval 10">
            <a:extLst>
              <a:ext uri="{FF2B5EF4-FFF2-40B4-BE49-F238E27FC236}">
                <a16:creationId xmlns:a16="http://schemas.microsoft.com/office/drawing/2014/main" id="{350FB592-55AF-5476-504B-0A89980880EC}"/>
              </a:ext>
            </a:extLst>
          </p:cNvPr>
          <p:cNvSpPr/>
          <p:nvPr/>
        </p:nvSpPr>
        <p:spPr>
          <a:xfrm>
            <a:off x="4653011" y="4420874"/>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5" name="Straight Connector 14">
            <a:extLst>
              <a:ext uri="{FF2B5EF4-FFF2-40B4-BE49-F238E27FC236}">
                <a16:creationId xmlns:a16="http://schemas.microsoft.com/office/drawing/2014/main" id="{370F7A83-70CA-E000-DE77-72B411751763}"/>
              </a:ext>
            </a:extLst>
          </p:cNvPr>
          <p:cNvCxnSpPr/>
          <p:nvPr/>
        </p:nvCxnSpPr>
        <p:spPr>
          <a:xfrm>
            <a:off x="1219200" y="3468573"/>
            <a:ext cx="5497690" cy="260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7DE16E-CB02-EEAF-C534-FA33F0067D79}"/>
              </a:ext>
            </a:extLst>
          </p:cNvPr>
          <p:cNvCxnSpPr>
            <a:cxnSpLocks/>
          </p:cNvCxnSpPr>
          <p:nvPr/>
        </p:nvCxnSpPr>
        <p:spPr>
          <a:xfrm flipH="1">
            <a:off x="3584344" y="2229195"/>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DF8F4F-1B3C-0ED2-7DA8-13534A0EEDAA}"/>
              </a:ext>
            </a:extLst>
          </p:cNvPr>
          <p:cNvCxnSpPr>
            <a:cxnSpLocks/>
          </p:cNvCxnSpPr>
          <p:nvPr/>
        </p:nvCxnSpPr>
        <p:spPr>
          <a:xfrm>
            <a:off x="3584343" y="4764824"/>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מלבן מעוגל 18">
            <a:extLst>
              <a:ext uri="{FF2B5EF4-FFF2-40B4-BE49-F238E27FC236}">
                <a16:creationId xmlns:a16="http://schemas.microsoft.com/office/drawing/2014/main" id="{B21513FF-BA1C-D6DE-0B0B-C1285BE412C7}"/>
              </a:ext>
            </a:extLst>
          </p:cNvPr>
          <p:cNvSpPr/>
          <p:nvPr/>
        </p:nvSpPr>
        <p:spPr>
          <a:xfrm>
            <a:off x="1557145" y="4159222"/>
            <a:ext cx="1726997" cy="1542099"/>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פגישה פנים מול פנים עם רופא</a:t>
            </a:r>
          </a:p>
        </p:txBody>
      </p:sp>
    </p:spTree>
    <p:extLst>
      <p:ext uri="{BB962C8B-B14F-4D97-AF65-F5344CB8AC3E}">
        <p14:creationId xmlns:p14="http://schemas.microsoft.com/office/powerpoint/2010/main" val="28373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build="p"/>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7C7AE-619C-8E22-1200-8DD98F838CB9}"/>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3D8F4269-4F72-4A10-6AA3-B2ED464C1494}"/>
              </a:ext>
            </a:extLst>
          </p:cNvPr>
          <p:cNvSpPr>
            <a:spLocks noGrp="1"/>
          </p:cNvSpPr>
          <p:nvPr>
            <p:ph type="title"/>
          </p:nvPr>
        </p:nvSpPr>
        <p:spPr/>
        <p:txBody>
          <a:bodyPr/>
          <a:lstStyle/>
          <a:p>
            <a:r>
              <a:rPr lang="he-IL" b="0" dirty="0">
                <a:latin typeface="Calibri" panose="020F0502020204030204" pitchFamily="34" charset="0"/>
                <a:cs typeface="Calibri" panose="020F0502020204030204" pitchFamily="34" charset="0"/>
              </a:rPr>
              <a:t>הבעיה – </a:t>
            </a:r>
            <a:r>
              <a:rPr lang="he-IL" dirty="0">
                <a:latin typeface="Calibri" panose="020F0502020204030204" pitchFamily="34" charset="0"/>
                <a:cs typeface="Calibri" panose="020F0502020204030204" pitchFamily="34" charset="0"/>
              </a:rPr>
              <a:t>צורך בתגובה מהירה במקרי חירום</a:t>
            </a:r>
          </a:p>
        </p:txBody>
      </p:sp>
      <p:sp>
        <p:nvSpPr>
          <p:cNvPr id="3" name="מציין מיקום טקסט 2">
            <a:extLst>
              <a:ext uri="{FF2B5EF4-FFF2-40B4-BE49-F238E27FC236}">
                <a16:creationId xmlns:a16="http://schemas.microsoft.com/office/drawing/2014/main" id="{FE6A97B1-44BD-8C18-07C4-12F4CF8D346A}"/>
              </a:ext>
            </a:extLst>
          </p:cNvPr>
          <p:cNvSpPr>
            <a:spLocks noGrp="1"/>
          </p:cNvSpPr>
          <p:nvPr>
            <p:ph type="body" idx="1"/>
          </p:nvPr>
        </p:nvSpPr>
        <p:spPr>
          <a:xfrm>
            <a:off x="6716890" y="2110904"/>
            <a:ext cx="4975756" cy="1783764"/>
          </a:xfrm>
        </p:spPr>
        <p:txBody>
          <a:bodyPr>
            <a:normAutofit fontScale="92500"/>
          </a:bodyPr>
          <a:lstStyle/>
          <a:p>
            <a:r>
              <a:rPr lang="he-IL" dirty="0">
                <a:latin typeface="Calibri" panose="020F0502020204030204" pitchFamily="34" charset="0"/>
                <a:cs typeface="Calibri" panose="020F0502020204030204" pitchFamily="34" charset="0"/>
              </a:rPr>
              <a:t>במהלך טיול שנתי, אחד התלמידים נופל וסובל מפציעה קשה ביד. החובש המלווה מעניק טיפול ראשוני, אך אינו בטוח אם מדובר בשבר חמור שמצריך פינוי דחוף לבית חולים או בטיפול מקומי שיאפשר לו להמשיך בטיול.</a:t>
            </a:r>
          </a:p>
        </p:txBody>
      </p:sp>
      <p:grpSp>
        <p:nvGrpSpPr>
          <p:cNvPr id="17" name="Group 16">
            <a:extLst>
              <a:ext uri="{FF2B5EF4-FFF2-40B4-BE49-F238E27FC236}">
                <a16:creationId xmlns:a16="http://schemas.microsoft.com/office/drawing/2014/main" id="{FF2BEE10-319E-4397-E338-2E535CEA3B98}"/>
              </a:ext>
            </a:extLst>
          </p:cNvPr>
          <p:cNvGrpSpPr/>
          <p:nvPr/>
        </p:nvGrpSpPr>
        <p:grpSpPr>
          <a:xfrm>
            <a:off x="1557146" y="989818"/>
            <a:ext cx="4943527" cy="4962569"/>
            <a:chOff x="1667678" y="533879"/>
            <a:chExt cx="5743755" cy="5765879"/>
          </a:xfrm>
        </p:grpSpPr>
        <p:sp>
          <p:nvSpPr>
            <p:cNvPr id="4" name="מעגל חלקי 3">
              <a:extLst>
                <a:ext uri="{FF2B5EF4-FFF2-40B4-BE49-F238E27FC236}">
                  <a16:creationId xmlns:a16="http://schemas.microsoft.com/office/drawing/2014/main" id="{6C547CD4-0BFE-FF62-0B8D-D13894F7306F}"/>
                </a:ext>
              </a:extLst>
            </p:cNvPr>
            <p:cNvSpPr/>
            <p:nvPr/>
          </p:nvSpPr>
          <p:spPr>
            <a:xfrm>
              <a:off x="1882507" y="778949"/>
              <a:ext cx="5330343" cy="5330343"/>
            </a:xfrm>
            <a:prstGeom prst="pie">
              <a:avLst>
                <a:gd name="adj1" fmla="val 16185153"/>
                <a:gd name="adj2" fmla="val 174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מעגל חלקי 4">
              <a:extLst>
                <a:ext uri="{FF2B5EF4-FFF2-40B4-BE49-F238E27FC236}">
                  <a16:creationId xmlns:a16="http://schemas.microsoft.com/office/drawing/2014/main" id="{AC9F0AA4-6ED3-F4F8-A50B-76BC2A68E273}"/>
                </a:ext>
              </a:extLst>
            </p:cNvPr>
            <p:cNvSpPr/>
            <p:nvPr/>
          </p:nvSpPr>
          <p:spPr>
            <a:xfrm>
              <a:off x="1882507" y="748708"/>
              <a:ext cx="5330343" cy="5330343"/>
            </a:xfrm>
            <a:prstGeom prst="pie">
              <a:avLst>
                <a:gd name="adj1" fmla="val 5402638"/>
                <a:gd name="adj2" fmla="val 10793144"/>
              </a:avLst>
            </a:pr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מלבן מעוגל 18">
              <a:extLst>
                <a:ext uri="{FF2B5EF4-FFF2-40B4-BE49-F238E27FC236}">
                  <a16:creationId xmlns:a16="http://schemas.microsoft.com/office/drawing/2014/main" id="{78D2977A-24B0-15B8-078C-D001352E3676}"/>
                </a:ext>
              </a:extLst>
            </p:cNvPr>
            <p:cNvSpPr/>
            <p:nvPr/>
          </p:nvSpPr>
          <p:spPr>
            <a:xfrm>
              <a:off x="5479490" y="809194"/>
              <a:ext cx="1791725" cy="1791725"/>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המטופל בבית</a:t>
              </a:r>
            </a:p>
          </p:txBody>
        </p:sp>
        <p:sp>
          <p:nvSpPr>
            <p:cNvPr id="13" name="מלבן 12">
              <a:extLst>
                <a:ext uri="{FF2B5EF4-FFF2-40B4-BE49-F238E27FC236}">
                  <a16:creationId xmlns:a16="http://schemas.microsoft.com/office/drawing/2014/main" id="{4389CB2B-73EE-1A68-AF7E-5E5935B24892}"/>
                </a:ext>
              </a:extLst>
            </p:cNvPr>
            <p:cNvSpPr/>
            <p:nvPr/>
          </p:nvSpPr>
          <p:spPr>
            <a:xfrm>
              <a:off x="1667678" y="533879"/>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sp>
          <p:nvSpPr>
            <p:cNvPr id="14" name="מלבן 13">
              <a:extLst>
                <a:ext uri="{FF2B5EF4-FFF2-40B4-BE49-F238E27FC236}">
                  <a16:creationId xmlns:a16="http://schemas.microsoft.com/office/drawing/2014/main" id="{85EA0B6E-38CA-300F-F032-454548783BC4}"/>
                </a:ext>
              </a:extLst>
            </p:cNvPr>
            <p:cNvSpPr/>
            <p:nvPr/>
          </p:nvSpPr>
          <p:spPr>
            <a:xfrm>
              <a:off x="4531433" y="3419758"/>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grpSp>
      <p:sp>
        <p:nvSpPr>
          <p:cNvPr id="16" name="TextBox 15">
            <a:extLst>
              <a:ext uri="{FF2B5EF4-FFF2-40B4-BE49-F238E27FC236}">
                <a16:creationId xmlns:a16="http://schemas.microsoft.com/office/drawing/2014/main" id="{6F615F31-40C5-FBCB-326C-2AE6F65E0F7B}"/>
              </a:ext>
            </a:extLst>
          </p:cNvPr>
          <p:cNvSpPr txBox="1"/>
          <p:nvPr/>
        </p:nvSpPr>
        <p:spPr>
          <a:xfrm>
            <a:off x="2387600" y="343487"/>
            <a:ext cx="9288463" cy="646331"/>
          </a:xfrm>
          <a:prstGeom prst="rect">
            <a:avLst/>
          </a:prstGeom>
          <a:noFill/>
        </p:spPr>
        <p:txBody>
          <a:bodyPr wrap="square" rtlCol="1">
            <a:spAutoFit/>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פתרונות אפשריים</a:t>
            </a:r>
            <a:endParaRPr lang="he-IL" sz="3600" b="1" dirty="0"/>
          </a:p>
        </p:txBody>
      </p:sp>
      <p:sp>
        <p:nvSpPr>
          <p:cNvPr id="8" name="כותרת 1">
            <a:extLst>
              <a:ext uri="{FF2B5EF4-FFF2-40B4-BE49-F238E27FC236}">
                <a16:creationId xmlns:a16="http://schemas.microsoft.com/office/drawing/2014/main" id="{C9AE459B-1835-E8AD-C86A-F30F6C013927}"/>
              </a:ext>
            </a:extLst>
          </p:cNvPr>
          <p:cNvSpPr txBox="1">
            <a:spLocks/>
          </p:cNvSpPr>
          <p:nvPr/>
        </p:nvSpPr>
        <p:spPr>
          <a:xfrm>
            <a:off x="7616755" y="3812073"/>
            <a:ext cx="4075889" cy="692194"/>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b="0" dirty="0">
                <a:latin typeface="Calibri" panose="020F0502020204030204" pitchFamily="34" charset="0"/>
                <a:cs typeface="Calibri" panose="020F0502020204030204" pitchFamily="34" charset="0"/>
              </a:rPr>
              <a:t>הפתרון </a:t>
            </a:r>
          </a:p>
        </p:txBody>
      </p:sp>
      <p:sp>
        <p:nvSpPr>
          <p:cNvPr id="9" name="מציין מיקום טקסט 2">
            <a:extLst>
              <a:ext uri="{FF2B5EF4-FFF2-40B4-BE49-F238E27FC236}">
                <a16:creationId xmlns:a16="http://schemas.microsoft.com/office/drawing/2014/main" id="{D73EAFC3-DBE1-555F-1934-C03489AA1249}"/>
              </a:ext>
            </a:extLst>
          </p:cNvPr>
          <p:cNvSpPr txBox="1">
            <a:spLocks/>
          </p:cNvSpPr>
          <p:nvPr/>
        </p:nvSpPr>
        <p:spPr>
          <a:xfrm>
            <a:off x="6716890" y="4521202"/>
            <a:ext cx="4975756" cy="2240842"/>
          </a:xfrm>
          <a:prstGeom prst="rect">
            <a:avLst/>
          </a:prstGeom>
        </p:spPr>
        <p:txBody>
          <a:bodyPr vert="horz" lIns="91440" tIns="45720" rIns="91440" bIns="45720" rtlCol="1">
            <a:normAutofit lnSpcReduction="10000"/>
          </a:bodyPr>
          <a:lstStyle>
            <a:lvl1pPr marL="0" indent="0" algn="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r" defTabSz="914400" rtl="1"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he-IL" dirty="0">
                <a:latin typeface="Calibri" panose="020F0502020204030204" pitchFamily="34" charset="0"/>
                <a:cs typeface="Calibri" panose="020F0502020204030204" pitchFamily="34" charset="0"/>
              </a:rPr>
              <a:t>החובש מתקשר מיד למומחה בבית החולים באמצעות וידאו, מציג לו את הפציעה ומעביר מידע על מצבו של התלמיד. בעזרת ההכוונה המקצועית, הוא מקבל הנחיות מדויקות לטיפול ומחליט יחד עם הרופא האם יש צורך בפינוי </a:t>
            </a:r>
            <a:r>
              <a:rPr lang="he-IL" dirty="0" err="1">
                <a:latin typeface="Calibri" panose="020F0502020204030204" pitchFamily="34" charset="0"/>
                <a:cs typeface="Calibri" panose="020F0502020204030204" pitchFamily="34" charset="0"/>
              </a:rPr>
              <a:t>מיידי</a:t>
            </a:r>
            <a:r>
              <a:rPr lang="he-IL" dirty="0">
                <a:latin typeface="Calibri" panose="020F0502020204030204" pitchFamily="34" charset="0"/>
                <a:cs typeface="Calibri" panose="020F0502020204030204" pitchFamily="34" charset="0"/>
              </a:rPr>
              <a:t> או שניתן להמשיך בטיול בבטחה.</a:t>
            </a:r>
          </a:p>
        </p:txBody>
      </p:sp>
      <p:sp>
        <p:nvSpPr>
          <p:cNvPr id="10" name="Oval 9">
            <a:extLst>
              <a:ext uri="{FF2B5EF4-FFF2-40B4-BE49-F238E27FC236}">
                <a16:creationId xmlns:a16="http://schemas.microsoft.com/office/drawing/2014/main" id="{8F7A8BC9-8707-0C76-0C14-938126ECDCB2}"/>
              </a:ext>
            </a:extLst>
          </p:cNvPr>
          <p:cNvSpPr/>
          <p:nvPr/>
        </p:nvSpPr>
        <p:spPr>
          <a:xfrm>
            <a:off x="2161465" y="1908267"/>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Oval 10">
            <a:extLst>
              <a:ext uri="{FF2B5EF4-FFF2-40B4-BE49-F238E27FC236}">
                <a16:creationId xmlns:a16="http://schemas.microsoft.com/office/drawing/2014/main" id="{52E4743D-CF9A-097C-C1ED-2DBB9791EC0A}"/>
              </a:ext>
            </a:extLst>
          </p:cNvPr>
          <p:cNvSpPr/>
          <p:nvPr/>
        </p:nvSpPr>
        <p:spPr>
          <a:xfrm>
            <a:off x="4627871" y="4434019"/>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5" name="Straight Connector 14">
            <a:extLst>
              <a:ext uri="{FF2B5EF4-FFF2-40B4-BE49-F238E27FC236}">
                <a16:creationId xmlns:a16="http://schemas.microsoft.com/office/drawing/2014/main" id="{FF84C30D-578F-312D-2048-F66B6AEB8D0E}"/>
              </a:ext>
            </a:extLst>
          </p:cNvPr>
          <p:cNvCxnSpPr/>
          <p:nvPr/>
        </p:nvCxnSpPr>
        <p:spPr>
          <a:xfrm>
            <a:off x="1219200" y="3468573"/>
            <a:ext cx="5497690" cy="260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2288C4-CC69-7AD5-3774-1823DD7FF414}"/>
              </a:ext>
            </a:extLst>
          </p:cNvPr>
          <p:cNvCxnSpPr>
            <a:cxnSpLocks/>
          </p:cNvCxnSpPr>
          <p:nvPr/>
        </p:nvCxnSpPr>
        <p:spPr>
          <a:xfrm flipH="1">
            <a:off x="3584344" y="2229195"/>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FA959E-B5B3-825C-DD88-FBF0898FFC6B}"/>
              </a:ext>
            </a:extLst>
          </p:cNvPr>
          <p:cNvCxnSpPr>
            <a:cxnSpLocks/>
          </p:cNvCxnSpPr>
          <p:nvPr/>
        </p:nvCxnSpPr>
        <p:spPr>
          <a:xfrm>
            <a:off x="3584343" y="4764824"/>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מלבן מעוגל 18">
            <a:extLst>
              <a:ext uri="{FF2B5EF4-FFF2-40B4-BE49-F238E27FC236}">
                <a16:creationId xmlns:a16="http://schemas.microsoft.com/office/drawing/2014/main" id="{F11E1A1C-8E50-6A22-F0B5-8A121B62CD62}"/>
              </a:ext>
            </a:extLst>
          </p:cNvPr>
          <p:cNvSpPr/>
          <p:nvPr/>
        </p:nvSpPr>
        <p:spPr>
          <a:xfrm>
            <a:off x="1557145" y="4159222"/>
            <a:ext cx="1726997" cy="1542099"/>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פגישה פנים מול פנים עם רופא</a:t>
            </a:r>
          </a:p>
        </p:txBody>
      </p:sp>
    </p:spTree>
    <p:extLst>
      <p:ext uri="{BB962C8B-B14F-4D97-AF65-F5344CB8AC3E}">
        <p14:creationId xmlns:p14="http://schemas.microsoft.com/office/powerpoint/2010/main" val="276968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build="p"/>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7B80-15DD-D3C9-B5E5-22971179F8A1}"/>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97EC3F05-293E-0CDE-CE1E-36A6ACC9F9C0}"/>
              </a:ext>
            </a:extLst>
          </p:cNvPr>
          <p:cNvSpPr>
            <a:spLocks noGrp="1"/>
          </p:cNvSpPr>
          <p:nvPr>
            <p:ph type="title"/>
          </p:nvPr>
        </p:nvSpPr>
        <p:spPr/>
        <p:txBody>
          <a:bodyPr/>
          <a:lstStyle/>
          <a:p>
            <a:r>
              <a:rPr lang="he-IL" b="0" dirty="0">
                <a:latin typeface="Calibri" panose="020F0502020204030204" pitchFamily="34" charset="0"/>
                <a:cs typeface="Calibri" panose="020F0502020204030204" pitchFamily="34" charset="0"/>
              </a:rPr>
              <a:t>הבעיה – </a:t>
            </a:r>
            <a:r>
              <a:rPr lang="he-IL" dirty="0">
                <a:latin typeface="Calibri" panose="020F0502020204030204" pitchFamily="34" charset="0"/>
                <a:cs typeface="Calibri" panose="020F0502020204030204" pitchFamily="34" charset="0"/>
              </a:rPr>
              <a:t>סכנת הדבקה לצוותים הרפואיים</a:t>
            </a:r>
          </a:p>
        </p:txBody>
      </p:sp>
      <p:sp>
        <p:nvSpPr>
          <p:cNvPr id="3" name="מציין מיקום טקסט 2">
            <a:extLst>
              <a:ext uri="{FF2B5EF4-FFF2-40B4-BE49-F238E27FC236}">
                <a16:creationId xmlns:a16="http://schemas.microsoft.com/office/drawing/2014/main" id="{D95E018C-9E9E-6EF5-C6D1-177BDF211686}"/>
              </a:ext>
            </a:extLst>
          </p:cNvPr>
          <p:cNvSpPr>
            <a:spLocks noGrp="1"/>
          </p:cNvSpPr>
          <p:nvPr>
            <p:ph type="body" idx="1"/>
          </p:nvPr>
        </p:nvSpPr>
        <p:spPr>
          <a:xfrm>
            <a:off x="6716890" y="2110904"/>
            <a:ext cx="4975756" cy="1874074"/>
          </a:xfrm>
        </p:spPr>
        <p:txBody>
          <a:bodyPr>
            <a:normAutofit lnSpcReduction="10000"/>
          </a:bodyPr>
          <a:lstStyle/>
          <a:p>
            <a:r>
              <a:rPr lang="he-IL" dirty="0">
                <a:latin typeface="Calibri" panose="020F0502020204030204" pitchFamily="34" charset="0"/>
                <a:cs typeface="Calibri" panose="020F0502020204030204" pitchFamily="34" charset="0"/>
              </a:rPr>
              <a:t>מיכל, תלמידת חטיבת ביניים, פיתחה תסמינים הדומים לשפעת חריפה, אך חוששת שאולי מדובר במחלה מדבקת יותר. היא צריכה ייעוץ רפואי, אך הגעה למרפאה עלולה לסכן את הצוות הרפואי ואת שאר המטופלים.</a:t>
            </a:r>
          </a:p>
        </p:txBody>
      </p:sp>
      <p:grpSp>
        <p:nvGrpSpPr>
          <p:cNvPr id="17" name="Group 16">
            <a:extLst>
              <a:ext uri="{FF2B5EF4-FFF2-40B4-BE49-F238E27FC236}">
                <a16:creationId xmlns:a16="http://schemas.microsoft.com/office/drawing/2014/main" id="{A96D7912-F098-9B8F-1E89-BCCB1D3D33BF}"/>
              </a:ext>
            </a:extLst>
          </p:cNvPr>
          <p:cNvGrpSpPr/>
          <p:nvPr/>
        </p:nvGrpSpPr>
        <p:grpSpPr>
          <a:xfrm>
            <a:off x="1557146" y="989818"/>
            <a:ext cx="4943527" cy="4962569"/>
            <a:chOff x="1667678" y="533879"/>
            <a:chExt cx="5743755" cy="5765879"/>
          </a:xfrm>
        </p:grpSpPr>
        <p:sp>
          <p:nvSpPr>
            <p:cNvPr id="4" name="מעגל חלקי 3">
              <a:extLst>
                <a:ext uri="{FF2B5EF4-FFF2-40B4-BE49-F238E27FC236}">
                  <a16:creationId xmlns:a16="http://schemas.microsoft.com/office/drawing/2014/main" id="{BA18E5C5-50EE-504C-175B-A881BCB4727B}"/>
                </a:ext>
              </a:extLst>
            </p:cNvPr>
            <p:cNvSpPr/>
            <p:nvPr/>
          </p:nvSpPr>
          <p:spPr>
            <a:xfrm>
              <a:off x="1882507" y="778949"/>
              <a:ext cx="5330343" cy="5330343"/>
            </a:xfrm>
            <a:prstGeom prst="pie">
              <a:avLst>
                <a:gd name="adj1" fmla="val 16185153"/>
                <a:gd name="adj2" fmla="val 174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מעגל חלקי 4">
              <a:extLst>
                <a:ext uri="{FF2B5EF4-FFF2-40B4-BE49-F238E27FC236}">
                  <a16:creationId xmlns:a16="http://schemas.microsoft.com/office/drawing/2014/main" id="{B5224267-8718-7332-B274-A1DBD67FF6DD}"/>
                </a:ext>
              </a:extLst>
            </p:cNvPr>
            <p:cNvSpPr/>
            <p:nvPr/>
          </p:nvSpPr>
          <p:spPr>
            <a:xfrm>
              <a:off x="1882507" y="748708"/>
              <a:ext cx="5330343" cy="5330343"/>
            </a:xfrm>
            <a:prstGeom prst="pie">
              <a:avLst>
                <a:gd name="adj1" fmla="val 5402638"/>
                <a:gd name="adj2" fmla="val 10793144"/>
              </a:avLst>
            </a:prstGeom>
            <a:solidFill>
              <a:srgbClr val="D8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מלבן מעוגל 18">
              <a:extLst>
                <a:ext uri="{FF2B5EF4-FFF2-40B4-BE49-F238E27FC236}">
                  <a16:creationId xmlns:a16="http://schemas.microsoft.com/office/drawing/2014/main" id="{549D11E4-7CC0-4E79-AABD-80F265854D18}"/>
                </a:ext>
              </a:extLst>
            </p:cNvPr>
            <p:cNvSpPr/>
            <p:nvPr/>
          </p:nvSpPr>
          <p:spPr>
            <a:xfrm>
              <a:off x="5479490" y="809194"/>
              <a:ext cx="1791725" cy="1791725"/>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המטופל בבית</a:t>
              </a:r>
            </a:p>
          </p:txBody>
        </p:sp>
        <p:sp>
          <p:nvSpPr>
            <p:cNvPr id="13" name="מלבן 12">
              <a:extLst>
                <a:ext uri="{FF2B5EF4-FFF2-40B4-BE49-F238E27FC236}">
                  <a16:creationId xmlns:a16="http://schemas.microsoft.com/office/drawing/2014/main" id="{0A77EB0A-7887-4BA3-6E28-98A289903B8B}"/>
                </a:ext>
              </a:extLst>
            </p:cNvPr>
            <p:cNvSpPr/>
            <p:nvPr/>
          </p:nvSpPr>
          <p:spPr>
            <a:xfrm>
              <a:off x="1667678" y="533879"/>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sp>
          <p:nvSpPr>
            <p:cNvPr id="14" name="מלבן 13">
              <a:extLst>
                <a:ext uri="{FF2B5EF4-FFF2-40B4-BE49-F238E27FC236}">
                  <a16:creationId xmlns:a16="http://schemas.microsoft.com/office/drawing/2014/main" id="{BA772267-E8E6-CC8C-7BEC-E7EDF0CAB40A}"/>
                </a:ext>
              </a:extLst>
            </p:cNvPr>
            <p:cNvSpPr/>
            <p:nvPr/>
          </p:nvSpPr>
          <p:spPr>
            <a:xfrm>
              <a:off x="4531433" y="3419758"/>
              <a:ext cx="2880000" cy="28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Calibri" panose="020F0502020204030204" pitchFamily="34" charset="0"/>
                  <a:cs typeface="Calibri" panose="020F0502020204030204" pitchFamily="34" charset="0"/>
                </a:rPr>
                <a:t>כן / לא</a:t>
              </a:r>
            </a:p>
          </p:txBody>
        </p:sp>
      </p:grpSp>
      <p:sp>
        <p:nvSpPr>
          <p:cNvPr id="16" name="TextBox 15">
            <a:extLst>
              <a:ext uri="{FF2B5EF4-FFF2-40B4-BE49-F238E27FC236}">
                <a16:creationId xmlns:a16="http://schemas.microsoft.com/office/drawing/2014/main" id="{89E1C70B-3A45-C653-731D-A74CAEA04857}"/>
              </a:ext>
            </a:extLst>
          </p:cNvPr>
          <p:cNvSpPr txBox="1"/>
          <p:nvPr/>
        </p:nvSpPr>
        <p:spPr>
          <a:xfrm>
            <a:off x="2387600" y="343487"/>
            <a:ext cx="9288463" cy="646331"/>
          </a:xfrm>
          <a:prstGeom prst="rect">
            <a:avLst/>
          </a:prstGeom>
          <a:noFill/>
        </p:spPr>
        <p:txBody>
          <a:bodyPr wrap="square" rtlCol="1">
            <a:spAutoFit/>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פתרונות אפשריים</a:t>
            </a:r>
            <a:endParaRPr lang="he-IL" sz="3600" b="1" dirty="0"/>
          </a:p>
        </p:txBody>
      </p:sp>
      <p:sp>
        <p:nvSpPr>
          <p:cNvPr id="8" name="כותרת 1">
            <a:extLst>
              <a:ext uri="{FF2B5EF4-FFF2-40B4-BE49-F238E27FC236}">
                <a16:creationId xmlns:a16="http://schemas.microsoft.com/office/drawing/2014/main" id="{B403D15F-4868-189D-E4AA-0B23CEA9B57B}"/>
              </a:ext>
            </a:extLst>
          </p:cNvPr>
          <p:cNvSpPr txBox="1">
            <a:spLocks/>
          </p:cNvSpPr>
          <p:nvPr/>
        </p:nvSpPr>
        <p:spPr>
          <a:xfrm>
            <a:off x="7616755" y="3812073"/>
            <a:ext cx="4075889" cy="692194"/>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b="0" dirty="0">
                <a:latin typeface="Calibri" panose="020F0502020204030204" pitchFamily="34" charset="0"/>
                <a:cs typeface="Calibri" panose="020F0502020204030204" pitchFamily="34" charset="0"/>
              </a:rPr>
              <a:t>הפתרון </a:t>
            </a:r>
          </a:p>
        </p:txBody>
      </p:sp>
      <p:sp>
        <p:nvSpPr>
          <p:cNvPr id="9" name="מציין מיקום טקסט 2">
            <a:extLst>
              <a:ext uri="{FF2B5EF4-FFF2-40B4-BE49-F238E27FC236}">
                <a16:creationId xmlns:a16="http://schemas.microsoft.com/office/drawing/2014/main" id="{CB5BCD3D-BA2A-6331-56C1-9040779F4F60}"/>
              </a:ext>
            </a:extLst>
          </p:cNvPr>
          <p:cNvSpPr txBox="1">
            <a:spLocks/>
          </p:cNvSpPr>
          <p:nvPr/>
        </p:nvSpPr>
        <p:spPr>
          <a:xfrm>
            <a:off x="6716890" y="4521202"/>
            <a:ext cx="4975756" cy="2240842"/>
          </a:xfrm>
          <a:prstGeom prst="rect">
            <a:avLst/>
          </a:prstGeom>
        </p:spPr>
        <p:txBody>
          <a:bodyPr vert="horz" lIns="91440" tIns="45720" rIns="91440" bIns="45720" rtlCol="1">
            <a:normAutofit/>
          </a:bodyPr>
          <a:lstStyle>
            <a:lvl1pPr marL="0" indent="0" algn="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r" defTabSz="914400" rtl="1"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r" defTabSz="914400" rtl="1"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he-IL" dirty="0">
                <a:latin typeface="Calibri" panose="020F0502020204030204" pitchFamily="34" charset="0"/>
                <a:cs typeface="Calibri" panose="020F0502020204030204" pitchFamily="34" charset="0"/>
              </a:rPr>
              <a:t>מיכל מקבלת ייעוץ רפואי ישירות מהבית, בעוד הרופא נמצא במרפאה. באמצעות שיחת וידאו ואמצעים לאבחון מרחוק, הרופא מעריך את מצבה, מספק הנחיות לטיפול, ובמידת הצורך מפנה אותה להמשך.</a:t>
            </a:r>
          </a:p>
        </p:txBody>
      </p:sp>
      <p:sp>
        <p:nvSpPr>
          <p:cNvPr id="10" name="Oval 9">
            <a:extLst>
              <a:ext uri="{FF2B5EF4-FFF2-40B4-BE49-F238E27FC236}">
                <a16:creationId xmlns:a16="http://schemas.microsoft.com/office/drawing/2014/main" id="{9D40151D-909D-EFE2-2882-1CE6103F8BBD}"/>
              </a:ext>
            </a:extLst>
          </p:cNvPr>
          <p:cNvSpPr/>
          <p:nvPr/>
        </p:nvSpPr>
        <p:spPr>
          <a:xfrm>
            <a:off x="2855348" y="1918751"/>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Oval 10">
            <a:extLst>
              <a:ext uri="{FF2B5EF4-FFF2-40B4-BE49-F238E27FC236}">
                <a16:creationId xmlns:a16="http://schemas.microsoft.com/office/drawing/2014/main" id="{9E89F94A-AAA7-1423-25F1-F52EA93E6A74}"/>
              </a:ext>
            </a:extLst>
          </p:cNvPr>
          <p:cNvSpPr/>
          <p:nvPr/>
        </p:nvSpPr>
        <p:spPr>
          <a:xfrm>
            <a:off x="4653011" y="4420874"/>
            <a:ext cx="620888" cy="620888"/>
          </a:xfrm>
          <a:custGeom>
            <a:avLst/>
            <a:gdLst>
              <a:gd name="connsiteX0" fmla="*/ 0 w 620888"/>
              <a:gd name="connsiteY0" fmla="*/ 310444 h 620888"/>
              <a:gd name="connsiteX1" fmla="*/ 310444 w 620888"/>
              <a:gd name="connsiteY1" fmla="*/ 0 h 620888"/>
              <a:gd name="connsiteX2" fmla="*/ 620888 w 620888"/>
              <a:gd name="connsiteY2" fmla="*/ 310444 h 620888"/>
              <a:gd name="connsiteX3" fmla="*/ 310444 w 620888"/>
              <a:gd name="connsiteY3" fmla="*/ 620888 h 620888"/>
              <a:gd name="connsiteX4" fmla="*/ 0 w 620888"/>
              <a:gd name="connsiteY4" fmla="*/ 310444 h 6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8" h="620888" extrusionOk="0">
                <a:moveTo>
                  <a:pt x="0" y="310444"/>
                </a:moveTo>
                <a:cubicBezTo>
                  <a:pt x="-29447" y="140251"/>
                  <a:pt x="152375" y="13158"/>
                  <a:pt x="310444" y="0"/>
                </a:cubicBezTo>
                <a:cubicBezTo>
                  <a:pt x="486022" y="8465"/>
                  <a:pt x="621659" y="162534"/>
                  <a:pt x="620888" y="310444"/>
                </a:cubicBezTo>
                <a:cubicBezTo>
                  <a:pt x="611397" y="467579"/>
                  <a:pt x="492134" y="633265"/>
                  <a:pt x="310444" y="620888"/>
                </a:cubicBezTo>
                <a:cubicBezTo>
                  <a:pt x="146105" y="594427"/>
                  <a:pt x="1696" y="485060"/>
                  <a:pt x="0" y="310444"/>
                </a:cubicBezTo>
                <a:close/>
              </a:path>
            </a:pathLst>
          </a:custGeom>
          <a:noFill/>
          <a:ln w="28575">
            <a:solidFill>
              <a:srgbClr val="D71563"/>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5" name="Straight Connector 14">
            <a:extLst>
              <a:ext uri="{FF2B5EF4-FFF2-40B4-BE49-F238E27FC236}">
                <a16:creationId xmlns:a16="http://schemas.microsoft.com/office/drawing/2014/main" id="{DC02F3D5-BC30-6685-6822-3C3DD3086A27}"/>
              </a:ext>
            </a:extLst>
          </p:cNvPr>
          <p:cNvCxnSpPr/>
          <p:nvPr/>
        </p:nvCxnSpPr>
        <p:spPr>
          <a:xfrm>
            <a:off x="1219200" y="3468573"/>
            <a:ext cx="5497690" cy="260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7ED420-6F62-EAC6-A5CB-9A7E421E77DA}"/>
              </a:ext>
            </a:extLst>
          </p:cNvPr>
          <p:cNvCxnSpPr>
            <a:cxnSpLocks/>
          </p:cNvCxnSpPr>
          <p:nvPr/>
        </p:nvCxnSpPr>
        <p:spPr>
          <a:xfrm flipH="1">
            <a:off x="3584344" y="2229195"/>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D4F8C64-076C-71D2-34DF-8ADCBA3C995D}"/>
              </a:ext>
            </a:extLst>
          </p:cNvPr>
          <p:cNvCxnSpPr>
            <a:cxnSpLocks/>
          </p:cNvCxnSpPr>
          <p:nvPr/>
        </p:nvCxnSpPr>
        <p:spPr>
          <a:xfrm>
            <a:off x="3584343" y="4764824"/>
            <a:ext cx="903111" cy="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מלבן מעוגל 18">
            <a:extLst>
              <a:ext uri="{FF2B5EF4-FFF2-40B4-BE49-F238E27FC236}">
                <a16:creationId xmlns:a16="http://schemas.microsoft.com/office/drawing/2014/main" id="{2B0ADC17-C809-1211-290D-9BCB1C4D26F4}"/>
              </a:ext>
            </a:extLst>
          </p:cNvPr>
          <p:cNvSpPr/>
          <p:nvPr/>
        </p:nvSpPr>
        <p:spPr>
          <a:xfrm>
            <a:off x="1557145" y="4159222"/>
            <a:ext cx="1726997" cy="1542099"/>
          </a:xfrm>
          <a:prstGeom prst="ellipse">
            <a:avLst/>
          </a:prstGeom>
          <a:solidFill>
            <a:schemeClr val="bg1"/>
          </a:solidFill>
          <a:ln>
            <a:noFill/>
          </a:ln>
          <a:effectLst>
            <a:outerShdw blurRad="63500"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Calibri" panose="020F0502020204030204" pitchFamily="34" charset="0"/>
                <a:cs typeface="Calibri" panose="020F0502020204030204" pitchFamily="34" charset="0"/>
              </a:rPr>
              <a:t>פגישה פנים מול פנים עם רופא</a:t>
            </a:r>
          </a:p>
        </p:txBody>
      </p:sp>
    </p:spTree>
    <p:extLst>
      <p:ext uri="{BB962C8B-B14F-4D97-AF65-F5344CB8AC3E}">
        <p14:creationId xmlns:p14="http://schemas.microsoft.com/office/powerpoint/2010/main" val="19596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build="p"/>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4803-5AC8-CD86-37EA-6C6BE3732A2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E6DADFE-0452-988E-E451-E12FFD13F487}"/>
              </a:ext>
            </a:extLst>
          </p:cNvPr>
          <p:cNvSpPr txBox="1"/>
          <p:nvPr/>
        </p:nvSpPr>
        <p:spPr>
          <a:xfrm>
            <a:off x="2387600" y="343487"/>
            <a:ext cx="9288463" cy="646331"/>
          </a:xfrm>
          <a:prstGeom prst="rect">
            <a:avLst/>
          </a:prstGeom>
          <a:noFill/>
        </p:spPr>
        <p:txBody>
          <a:bodyPr wrap="square" rtlCol="1">
            <a:spAutoFit/>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פתרונות אפשריים</a:t>
            </a:r>
            <a:endParaRPr lang="he-IL" sz="3600" b="1" dirty="0"/>
          </a:p>
        </p:txBody>
      </p:sp>
      <p:sp>
        <p:nvSpPr>
          <p:cNvPr id="24" name="TextBox 23">
            <a:extLst>
              <a:ext uri="{FF2B5EF4-FFF2-40B4-BE49-F238E27FC236}">
                <a16:creationId xmlns:a16="http://schemas.microsoft.com/office/drawing/2014/main" id="{028C7717-59EC-D550-14D7-DD9BF0AA19D7}"/>
              </a:ext>
            </a:extLst>
          </p:cNvPr>
          <p:cNvSpPr txBox="1"/>
          <p:nvPr/>
        </p:nvSpPr>
        <p:spPr>
          <a:xfrm>
            <a:off x="505328" y="1304216"/>
            <a:ext cx="10154652" cy="5016758"/>
          </a:xfrm>
          <a:prstGeom prst="rect">
            <a:avLst/>
          </a:prstGeom>
          <a:noFill/>
        </p:spPr>
        <p:txBody>
          <a:bodyPr wrap="square">
            <a:spAutoFit/>
          </a:bodyPr>
          <a:lstStyle/>
          <a:p>
            <a:pPr algn="r" rtl="1"/>
            <a:r>
              <a:rPr lang="he-IL" sz="3200" dirty="0">
                <a:latin typeface="Calibri" panose="020F0502020204030204" pitchFamily="34" charset="0"/>
                <a:cs typeface="Calibri" panose="020F0502020204030204" pitchFamily="34" charset="0"/>
              </a:rPr>
              <a:t>פתרונות של רפואה מרחוק נעים על פני רצף רחב – מחוויות רפואיות דיגיטליות מלאות מהבית, ועד שירותים שבהם המטופל יוצא מהבית אך מקבל טיפול קרוב יותר או מהיר יותר בעזרת טכנולוגיה. </a:t>
            </a:r>
          </a:p>
          <a:p>
            <a:pPr algn="r" rtl="1"/>
            <a:endParaRPr lang="he-IL" sz="3200" dirty="0">
              <a:latin typeface="Calibri" panose="020F0502020204030204" pitchFamily="34" charset="0"/>
              <a:cs typeface="Calibri" panose="020F0502020204030204" pitchFamily="34" charset="0"/>
            </a:endParaRPr>
          </a:p>
          <a:p>
            <a:pPr algn="r" rtl="1"/>
            <a:r>
              <a:rPr lang="he-IL" sz="3200" dirty="0">
                <a:latin typeface="Calibri" panose="020F0502020204030204" pitchFamily="34" charset="0"/>
                <a:cs typeface="Calibri" panose="020F0502020204030204" pitchFamily="34" charset="0"/>
              </a:rPr>
              <a:t>לא קיים פתרון אחד שמספק מענה שלם לכל הצרכים שעלו, אך כל אחד מהפתרונות מציע יתרונות ייחודיים ועונה לפחות על חלק מהאתגרים הללו. </a:t>
            </a:r>
          </a:p>
          <a:p>
            <a:pPr algn="r" rtl="1"/>
            <a:endParaRPr lang="he-IL" sz="3200" dirty="0">
              <a:latin typeface="Calibri" panose="020F0502020204030204" pitchFamily="34" charset="0"/>
              <a:cs typeface="Calibri" panose="020F0502020204030204" pitchFamily="34" charset="0"/>
            </a:endParaRPr>
          </a:p>
          <a:p>
            <a:pPr algn="r" rtl="1"/>
            <a:r>
              <a:rPr lang="he-IL" sz="3200" dirty="0">
                <a:latin typeface="Calibri" panose="020F0502020204030204" pitchFamily="34" charset="0"/>
                <a:cs typeface="Calibri" panose="020F0502020204030204" pitchFamily="34" charset="0"/>
              </a:rPr>
              <a:t>יחד, מגוון האפשרויות יוצר מארג של פתרונות משלימים שמשפרים משמעותית את מערכת הבריאות בעידן המודרני.</a:t>
            </a:r>
          </a:p>
        </p:txBody>
      </p:sp>
      <p:sp>
        <p:nvSpPr>
          <p:cNvPr id="26" name="Oval 25">
            <a:extLst>
              <a:ext uri="{FF2B5EF4-FFF2-40B4-BE49-F238E27FC236}">
                <a16:creationId xmlns:a16="http://schemas.microsoft.com/office/drawing/2014/main" id="{44C7B6ED-3DDC-1D3D-1704-569974D7F9CF}"/>
              </a:ext>
            </a:extLst>
          </p:cNvPr>
          <p:cNvSpPr/>
          <p:nvPr/>
        </p:nvSpPr>
        <p:spPr>
          <a:xfrm>
            <a:off x="10828422" y="1708483"/>
            <a:ext cx="667217" cy="66721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EDD51943-2C3E-2FE2-1293-D623F1F61C15}"/>
              </a:ext>
            </a:extLst>
          </p:cNvPr>
          <p:cNvSpPr/>
          <p:nvPr/>
        </p:nvSpPr>
        <p:spPr>
          <a:xfrm>
            <a:off x="10828422" y="3713065"/>
            <a:ext cx="667217" cy="66721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14F3D4C0-D62F-B18B-F042-CA92B024FCBD}"/>
              </a:ext>
            </a:extLst>
          </p:cNvPr>
          <p:cNvSpPr/>
          <p:nvPr/>
        </p:nvSpPr>
        <p:spPr>
          <a:xfrm>
            <a:off x="10828422" y="5384038"/>
            <a:ext cx="667217" cy="66721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63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F183-D203-0248-FD8E-EC263F7CF24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6C4A12EC-C555-D173-D323-325A9195FC4C}"/>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סכרת</a:t>
            </a:r>
          </a:p>
        </p:txBody>
      </p:sp>
      <p:grpSp>
        <p:nvGrpSpPr>
          <p:cNvPr id="15" name="Group 14">
            <a:extLst>
              <a:ext uri="{FF2B5EF4-FFF2-40B4-BE49-F238E27FC236}">
                <a16:creationId xmlns:a16="http://schemas.microsoft.com/office/drawing/2014/main" id="{CDEB4D40-B990-0144-054A-326B3E95BE1A}"/>
              </a:ext>
            </a:extLst>
          </p:cNvPr>
          <p:cNvGrpSpPr/>
          <p:nvPr/>
        </p:nvGrpSpPr>
        <p:grpSpPr>
          <a:xfrm>
            <a:off x="9311594" y="1599059"/>
            <a:ext cx="1306032" cy="1306032"/>
            <a:chOff x="6661889" y="3175481"/>
            <a:chExt cx="1306032" cy="1306032"/>
          </a:xfrm>
        </p:grpSpPr>
        <p:sp>
          <p:nvSpPr>
            <p:cNvPr id="12" name="Oval 11">
              <a:extLst>
                <a:ext uri="{FF2B5EF4-FFF2-40B4-BE49-F238E27FC236}">
                  <a16:creationId xmlns:a16="http://schemas.microsoft.com/office/drawing/2014/main" id="{3907352C-4B01-5DF7-CE92-5614F5F7310E}"/>
                </a:ext>
              </a:extLst>
            </p:cNvPr>
            <p:cNvSpPr/>
            <p:nvPr/>
          </p:nvSpPr>
          <p:spPr>
            <a:xfrm>
              <a:off x="6661889" y="3175481"/>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6" name="Graphic 5" descr="Doctor female outline">
              <a:extLst>
                <a:ext uri="{FF2B5EF4-FFF2-40B4-BE49-F238E27FC236}">
                  <a16:creationId xmlns:a16="http://schemas.microsoft.com/office/drawing/2014/main" id="{EEF0B774-73E9-6102-E03D-167230E73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7705" y="3327843"/>
              <a:ext cx="914400" cy="914400"/>
            </a:xfrm>
            <a:prstGeom prst="rect">
              <a:avLst/>
            </a:prstGeom>
          </p:spPr>
        </p:pic>
      </p:grpSp>
      <p:grpSp>
        <p:nvGrpSpPr>
          <p:cNvPr id="16" name="Group 15">
            <a:extLst>
              <a:ext uri="{FF2B5EF4-FFF2-40B4-BE49-F238E27FC236}">
                <a16:creationId xmlns:a16="http://schemas.microsoft.com/office/drawing/2014/main" id="{C50E41F5-1CF5-4E81-CEF1-47CAFC5A2FDA}"/>
              </a:ext>
            </a:extLst>
          </p:cNvPr>
          <p:cNvGrpSpPr/>
          <p:nvPr/>
        </p:nvGrpSpPr>
        <p:grpSpPr>
          <a:xfrm>
            <a:off x="6564490" y="1607526"/>
            <a:ext cx="1306032" cy="1306032"/>
            <a:chOff x="9115778" y="3327843"/>
            <a:chExt cx="1306032" cy="1306032"/>
          </a:xfrm>
        </p:grpSpPr>
        <p:sp>
          <p:nvSpPr>
            <p:cNvPr id="14" name="Oval 13">
              <a:extLst>
                <a:ext uri="{FF2B5EF4-FFF2-40B4-BE49-F238E27FC236}">
                  <a16:creationId xmlns:a16="http://schemas.microsoft.com/office/drawing/2014/main" id="{521581FB-097D-D6D3-8C24-98326FD2358A}"/>
                </a:ext>
              </a:extLst>
            </p:cNvPr>
            <p:cNvSpPr/>
            <p:nvPr/>
          </p:nvSpPr>
          <p:spPr>
            <a:xfrm>
              <a:off x="9115778" y="3327843"/>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0" name="Graphic 9" descr="Group of people with solid fill">
              <a:extLst>
                <a:ext uri="{FF2B5EF4-FFF2-40B4-BE49-F238E27FC236}">
                  <a16:creationId xmlns:a16="http://schemas.microsoft.com/office/drawing/2014/main" id="{9083D554-357F-EE2D-6D3C-DDA2B29691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1594" y="3464814"/>
              <a:ext cx="914400" cy="914400"/>
            </a:xfrm>
            <a:prstGeom prst="rect">
              <a:avLst/>
            </a:prstGeom>
          </p:spPr>
        </p:pic>
      </p:grpSp>
      <p:sp>
        <p:nvSpPr>
          <p:cNvPr id="17" name="Rectangle 16">
            <a:extLst>
              <a:ext uri="{FF2B5EF4-FFF2-40B4-BE49-F238E27FC236}">
                <a16:creationId xmlns:a16="http://schemas.microsoft.com/office/drawing/2014/main" id="{DB841EE8-5D67-3B2D-E170-9A52820FAB4A}"/>
              </a:ext>
            </a:extLst>
          </p:cNvPr>
          <p:cNvSpPr/>
          <p:nvPr/>
        </p:nvSpPr>
        <p:spPr>
          <a:xfrm>
            <a:off x="9091132" y="2984953"/>
            <a:ext cx="1746956" cy="506292"/>
          </a:xfrm>
          <a:prstGeom prst="rect">
            <a:avLst/>
          </a:prstGeom>
        </p:spPr>
        <p:txBody>
          <a:bodyPr wrap="square">
            <a:spAutoFit/>
          </a:bodyPr>
          <a:lstStyle/>
          <a:p>
            <a:pPr algn="ctr">
              <a:lnSpc>
                <a:spcPct val="150000"/>
              </a:lnSpc>
            </a:pPr>
            <a:r>
              <a:rPr lang="he-IL" sz="2000" dirty="0">
                <a:latin typeface="Calibri" panose="020F0502020204030204" pitchFamily="34" charset="0"/>
                <a:cs typeface="Calibri" panose="020F0502020204030204" pitchFamily="34" charset="0"/>
              </a:rPr>
              <a:t>רופא מומחה </a:t>
            </a:r>
            <a:r>
              <a:rPr lang="he-IL" sz="2000" dirty="0">
                <a:solidFill>
                  <a:srgbClr val="D71563"/>
                </a:solidFill>
                <a:latin typeface="Calibri" panose="020F0502020204030204" pitchFamily="34" charset="0"/>
                <a:cs typeface="Calibri" panose="020F0502020204030204" pitchFamily="34" charset="0"/>
              </a:rPr>
              <a:t>1</a:t>
            </a:r>
          </a:p>
        </p:txBody>
      </p:sp>
      <p:sp>
        <p:nvSpPr>
          <p:cNvPr id="18" name="Rectangle 17">
            <a:extLst>
              <a:ext uri="{FF2B5EF4-FFF2-40B4-BE49-F238E27FC236}">
                <a16:creationId xmlns:a16="http://schemas.microsoft.com/office/drawing/2014/main" id="{A820433C-36ED-4BA9-CDDC-7919BEB3BC3A}"/>
              </a:ext>
            </a:extLst>
          </p:cNvPr>
          <p:cNvSpPr/>
          <p:nvPr/>
        </p:nvSpPr>
        <p:spPr>
          <a:xfrm>
            <a:off x="7674706" y="1939390"/>
            <a:ext cx="1746956" cy="506292"/>
          </a:xfrm>
          <a:prstGeom prst="rect">
            <a:avLst/>
          </a:prstGeom>
        </p:spPr>
        <p:txBody>
          <a:bodyPr wrap="square">
            <a:spAutoFit/>
          </a:bodyPr>
          <a:lstStyle/>
          <a:p>
            <a:pPr algn="ctr">
              <a:lnSpc>
                <a:spcPct val="150000"/>
              </a:lnSpc>
            </a:pPr>
            <a:r>
              <a:rPr lang="he-IL" sz="2000" b="1" dirty="0">
                <a:solidFill>
                  <a:srgbClr val="D71563"/>
                </a:solidFill>
                <a:latin typeface="Calibri" panose="020F0502020204030204" pitchFamily="34" charset="0"/>
                <a:cs typeface="Calibri" panose="020F0502020204030204" pitchFamily="34" charset="0"/>
              </a:rPr>
              <a:t>מול</a:t>
            </a:r>
          </a:p>
        </p:txBody>
      </p:sp>
      <p:sp>
        <p:nvSpPr>
          <p:cNvPr id="19" name="Rectangle 18">
            <a:extLst>
              <a:ext uri="{FF2B5EF4-FFF2-40B4-BE49-F238E27FC236}">
                <a16:creationId xmlns:a16="http://schemas.microsoft.com/office/drawing/2014/main" id="{906198D2-09E4-CCDE-A44D-7CB6BF442853}"/>
              </a:ext>
            </a:extLst>
          </p:cNvPr>
          <p:cNvSpPr/>
          <p:nvPr/>
        </p:nvSpPr>
        <p:spPr>
          <a:xfrm>
            <a:off x="6344028" y="2976486"/>
            <a:ext cx="1746956" cy="967957"/>
          </a:xfrm>
          <a:prstGeom prst="rect">
            <a:avLst/>
          </a:prstGeom>
        </p:spPr>
        <p:txBody>
          <a:bodyPr wrap="square">
            <a:spAutoFit/>
          </a:bodyPr>
          <a:lstStyle/>
          <a:p>
            <a:pPr algn="ctr">
              <a:lnSpc>
                <a:spcPct val="150000"/>
              </a:lnSpc>
            </a:pPr>
            <a:r>
              <a:rPr lang="he-IL" sz="2000" dirty="0">
                <a:solidFill>
                  <a:srgbClr val="D71563"/>
                </a:solidFill>
                <a:latin typeface="Calibri" panose="020F0502020204030204" pitchFamily="34" charset="0"/>
                <a:cs typeface="Calibri" panose="020F0502020204030204" pitchFamily="34" charset="0"/>
              </a:rPr>
              <a:t>6,000</a:t>
            </a:r>
            <a:r>
              <a:rPr lang="he-IL" sz="2000" dirty="0">
                <a:latin typeface="Calibri" panose="020F0502020204030204" pitchFamily="34" charset="0"/>
                <a:cs typeface="Calibri" panose="020F0502020204030204" pitchFamily="34" charset="0"/>
              </a:rPr>
              <a:t> חולי סכרת (בארה"ב)</a:t>
            </a:r>
          </a:p>
        </p:txBody>
      </p:sp>
      <p:sp>
        <p:nvSpPr>
          <p:cNvPr id="20" name="Rectangle 19">
            <a:extLst>
              <a:ext uri="{FF2B5EF4-FFF2-40B4-BE49-F238E27FC236}">
                <a16:creationId xmlns:a16="http://schemas.microsoft.com/office/drawing/2014/main" id="{B1866F4D-3A5B-6A3D-2BC6-C6E68AC2973A}"/>
              </a:ext>
            </a:extLst>
          </p:cNvPr>
          <p:cNvSpPr/>
          <p:nvPr/>
        </p:nvSpPr>
        <p:spPr>
          <a:xfrm>
            <a:off x="9989256" y="1097745"/>
            <a:ext cx="1746956" cy="506292"/>
          </a:xfrm>
          <a:prstGeom prst="rect">
            <a:avLst/>
          </a:prstGeom>
        </p:spPr>
        <p:txBody>
          <a:bodyPr wrap="square">
            <a:spAutoFit/>
          </a:bodyPr>
          <a:lstStyle/>
          <a:p>
            <a:pPr algn="ctr">
              <a:lnSpc>
                <a:spcPct val="150000"/>
              </a:lnSpc>
            </a:pPr>
            <a:r>
              <a:rPr lang="he-IL" sz="2000" dirty="0">
                <a:latin typeface="Calibri" panose="020F0502020204030204" pitchFamily="34" charset="0"/>
                <a:cs typeface="Calibri" panose="020F0502020204030204" pitchFamily="34" charset="0"/>
              </a:rPr>
              <a:t>המצב כיום:</a:t>
            </a:r>
          </a:p>
        </p:txBody>
      </p:sp>
      <p:grpSp>
        <p:nvGrpSpPr>
          <p:cNvPr id="21" name="Group 20">
            <a:extLst>
              <a:ext uri="{FF2B5EF4-FFF2-40B4-BE49-F238E27FC236}">
                <a16:creationId xmlns:a16="http://schemas.microsoft.com/office/drawing/2014/main" id="{49419E28-A547-B533-74F9-D2478F548694}"/>
              </a:ext>
            </a:extLst>
          </p:cNvPr>
          <p:cNvGrpSpPr/>
          <p:nvPr/>
        </p:nvGrpSpPr>
        <p:grpSpPr>
          <a:xfrm>
            <a:off x="9234737" y="4600600"/>
            <a:ext cx="1306032" cy="1306032"/>
            <a:chOff x="9115778" y="3327843"/>
            <a:chExt cx="1306032" cy="1306032"/>
          </a:xfrm>
        </p:grpSpPr>
        <p:sp>
          <p:nvSpPr>
            <p:cNvPr id="22" name="Oval 21">
              <a:extLst>
                <a:ext uri="{FF2B5EF4-FFF2-40B4-BE49-F238E27FC236}">
                  <a16:creationId xmlns:a16="http://schemas.microsoft.com/office/drawing/2014/main" id="{853CE76B-09EF-313A-1129-446ACFEA70FB}"/>
                </a:ext>
              </a:extLst>
            </p:cNvPr>
            <p:cNvSpPr/>
            <p:nvPr/>
          </p:nvSpPr>
          <p:spPr>
            <a:xfrm>
              <a:off x="9115778" y="3327843"/>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23" name="Graphic 22" descr="Clock outline">
              <a:extLst>
                <a:ext uri="{FF2B5EF4-FFF2-40B4-BE49-F238E27FC236}">
                  <a16:creationId xmlns:a16="http://schemas.microsoft.com/office/drawing/2014/main" id="{0032D910-E29D-0DAE-E160-389BF6A8C1B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11594" y="3523659"/>
              <a:ext cx="914400" cy="914400"/>
            </a:xfrm>
            <a:prstGeom prst="rect">
              <a:avLst/>
            </a:prstGeom>
          </p:spPr>
        </p:pic>
      </p:grpSp>
      <p:sp>
        <p:nvSpPr>
          <p:cNvPr id="24" name="Rectangle 23">
            <a:extLst>
              <a:ext uri="{FF2B5EF4-FFF2-40B4-BE49-F238E27FC236}">
                <a16:creationId xmlns:a16="http://schemas.microsoft.com/office/drawing/2014/main" id="{A00D57ED-8D7A-3B95-8E77-398D19599754}"/>
              </a:ext>
            </a:extLst>
          </p:cNvPr>
          <p:cNvSpPr/>
          <p:nvPr/>
        </p:nvSpPr>
        <p:spPr>
          <a:xfrm>
            <a:off x="5310798" y="4600600"/>
            <a:ext cx="3584518" cy="1429622"/>
          </a:xfrm>
          <a:prstGeom prst="rect">
            <a:avLst/>
          </a:prstGeom>
        </p:spPr>
        <p:txBody>
          <a:bodyPr wrap="square">
            <a:spAutoFit/>
          </a:bodyPr>
          <a:lstStyle/>
          <a:p>
            <a:pPr algn="ctr">
              <a:lnSpc>
                <a:spcPct val="150000"/>
              </a:lnSpc>
            </a:pPr>
            <a:r>
              <a:rPr lang="he-IL" sz="2000" dirty="0">
                <a:latin typeface="Calibri" panose="020F0502020204030204" pitchFamily="34" charset="0"/>
                <a:cs typeface="Calibri" panose="020F0502020204030204" pitchFamily="34" charset="0"/>
              </a:rPr>
              <a:t>כלומר, המתנה של </a:t>
            </a:r>
            <a:r>
              <a:rPr lang="he-IL" sz="2000" dirty="0">
                <a:solidFill>
                  <a:srgbClr val="D71563"/>
                </a:solidFill>
                <a:latin typeface="Calibri" panose="020F0502020204030204" pitchFamily="34" charset="0"/>
                <a:cs typeface="Calibri" panose="020F0502020204030204" pitchFamily="34" charset="0"/>
              </a:rPr>
              <a:t>כ-9 חודשים </a:t>
            </a:r>
            <a:r>
              <a:rPr lang="he-IL" sz="2000" dirty="0">
                <a:latin typeface="Calibri" panose="020F0502020204030204" pitchFamily="34" charset="0"/>
                <a:cs typeface="Calibri" panose="020F0502020204030204" pitchFamily="34" charset="0"/>
              </a:rPr>
              <a:t>לתור.</a:t>
            </a:r>
          </a:p>
          <a:p>
            <a:pPr algn="ctr">
              <a:lnSpc>
                <a:spcPct val="150000"/>
              </a:lnSpc>
            </a:pPr>
            <a:r>
              <a:rPr lang="he-IL" sz="2000" dirty="0">
                <a:latin typeface="Calibri" panose="020F0502020204030204" pitchFamily="34" charset="0"/>
                <a:cs typeface="Calibri" panose="020F0502020204030204" pitchFamily="34" charset="0"/>
              </a:rPr>
              <a:t>כך שמרבית החולים אינם מקבלים טיפול ברמה גבוהה.</a:t>
            </a:r>
          </a:p>
        </p:txBody>
      </p:sp>
      <p:sp>
        <p:nvSpPr>
          <p:cNvPr id="7" name="Rectangle 6">
            <a:extLst>
              <a:ext uri="{FF2B5EF4-FFF2-40B4-BE49-F238E27FC236}">
                <a16:creationId xmlns:a16="http://schemas.microsoft.com/office/drawing/2014/main" id="{D6B3BC5D-AD5D-1BF0-0D47-3A37BB3CCFAE}"/>
              </a:ext>
            </a:extLst>
          </p:cNvPr>
          <p:cNvSpPr/>
          <p:nvPr/>
        </p:nvSpPr>
        <p:spPr>
          <a:xfrm>
            <a:off x="1072444" y="0"/>
            <a:ext cx="28146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5937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EFCC2-5801-4A24-5D12-03E365443FAC}"/>
            </a:ext>
          </a:extLst>
        </p:cNvPr>
        <p:cNvGrpSpPr/>
        <p:nvPr/>
      </p:nvGrpSpPr>
      <p:grpSpPr>
        <a:xfrm>
          <a:off x="0" y="0"/>
          <a:ext cx="0" cy="0"/>
          <a:chOff x="0" y="0"/>
          <a:chExt cx="0" cy="0"/>
        </a:xfrm>
      </p:grpSpPr>
      <p:sp>
        <p:nvSpPr>
          <p:cNvPr id="1025" name="Rectangle 1024">
            <a:extLst>
              <a:ext uri="{FF2B5EF4-FFF2-40B4-BE49-F238E27FC236}">
                <a16:creationId xmlns:a16="http://schemas.microsoft.com/office/drawing/2014/main" id="{982727A1-8293-21F6-C832-FC5FFDEFB813}"/>
              </a:ext>
            </a:extLst>
          </p:cNvPr>
          <p:cNvSpPr/>
          <p:nvPr/>
        </p:nvSpPr>
        <p:spPr>
          <a:xfrm>
            <a:off x="1072444" y="0"/>
            <a:ext cx="28146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24360CFA-5677-906F-4549-95FA7BB9924A}"/>
              </a:ext>
            </a:extLst>
          </p:cNvPr>
          <p:cNvSpPr>
            <a:spLocks noGrp="1"/>
          </p:cNvSpPr>
          <p:nvPr>
            <p:ph type="title"/>
          </p:nvPr>
        </p:nvSpPr>
        <p:spPr/>
        <p:txBody>
          <a:bodyPr/>
          <a:lstStyle/>
          <a:p>
            <a:r>
              <a:rPr lang="en-US" dirty="0" err="1"/>
              <a:t>DreaMed</a:t>
            </a:r>
            <a:r>
              <a:rPr lang="en-US" dirty="0"/>
              <a:t> Diabetes</a:t>
            </a:r>
            <a:endParaRPr lang="he-IL" dirty="0"/>
          </a:p>
        </p:txBody>
      </p:sp>
      <p:sp>
        <p:nvSpPr>
          <p:cNvPr id="5" name="מציין מיקום טקסט 4">
            <a:extLst>
              <a:ext uri="{FF2B5EF4-FFF2-40B4-BE49-F238E27FC236}">
                <a16:creationId xmlns:a16="http://schemas.microsoft.com/office/drawing/2014/main" id="{AA3EB90A-FD69-9003-8F06-A14379705192}"/>
              </a:ext>
            </a:extLst>
          </p:cNvPr>
          <p:cNvSpPr>
            <a:spLocks noGrp="1"/>
          </p:cNvSpPr>
          <p:nvPr>
            <p:ph sz="half" idx="1"/>
          </p:nvPr>
        </p:nvSpPr>
        <p:spPr>
          <a:xfrm>
            <a:off x="5564065" y="1253331"/>
            <a:ext cx="5984468" cy="1580180"/>
          </a:xfrm>
        </p:spPr>
        <p:txBody>
          <a:bodyPr>
            <a:normAutofit/>
          </a:bodyPr>
          <a:lstStyle/>
          <a:p>
            <a:pPr marL="0" indent="0">
              <a:buNone/>
            </a:pPr>
            <a:r>
              <a:rPr lang="he-IL" sz="2600" dirty="0">
                <a:latin typeface="Calibri" panose="020F0502020204030204" pitchFamily="34" charset="0"/>
                <a:cs typeface="Calibri" panose="020F0502020204030204" pitchFamily="34" charset="0"/>
              </a:rPr>
              <a:t>החברה פיתחה פתרונות שמאפשרים לכלל אנשי הרפואה, לא רק למומחים, להעניק טיפול מתקדם לסוכרת, ובכך לגשר על המחסור במומחים בתחום.</a:t>
            </a:r>
          </a:p>
        </p:txBody>
      </p:sp>
      <p:pic>
        <p:nvPicPr>
          <p:cNvPr id="1026" name="Picture 2" descr="Real Life Diabetes Mini-Podcast 3: DreaMed Diabetes - Turning Patient Data  into Human Insight | Amber Clour">
            <a:extLst>
              <a:ext uri="{FF2B5EF4-FFF2-40B4-BE49-F238E27FC236}">
                <a16:creationId xmlns:a16="http://schemas.microsoft.com/office/drawing/2014/main" id="{AB727EC7-5CC9-B77B-C99D-FED3D235C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275" y="1136300"/>
            <a:ext cx="3174792" cy="1309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791C262D-5D22-094A-A0A5-C9DC52B2FA6E}"/>
              </a:ext>
            </a:extLst>
          </p:cNvPr>
          <p:cNvGrpSpPr/>
          <p:nvPr/>
        </p:nvGrpSpPr>
        <p:grpSpPr>
          <a:xfrm>
            <a:off x="10242501" y="3429000"/>
            <a:ext cx="1306032" cy="1306032"/>
            <a:chOff x="6661889" y="3175481"/>
            <a:chExt cx="1306032" cy="1306032"/>
          </a:xfrm>
        </p:grpSpPr>
        <p:sp>
          <p:nvSpPr>
            <p:cNvPr id="12" name="Oval 11">
              <a:extLst>
                <a:ext uri="{FF2B5EF4-FFF2-40B4-BE49-F238E27FC236}">
                  <a16:creationId xmlns:a16="http://schemas.microsoft.com/office/drawing/2014/main" id="{06EDC734-0E51-ED8A-17C8-184F2C0233EE}"/>
                </a:ext>
              </a:extLst>
            </p:cNvPr>
            <p:cNvSpPr/>
            <p:nvPr/>
          </p:nvSpPr>
          <p:spPr>
            <a:xfrm>
              <a:off x="6661889" y="3175481"/>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6" name="Graphic 5" descr="Doctor female outline">
              <a:extLst>
                <a:ext uri="{FF2B5EF4-FFF2-40B4-BE49-F238E27FC236}">
                  <a16:creationId xmlns:a16="http://schemas.microsoft.com/office/drawing/2014/main" id="{B4E4679D-A35C-A728-6E17-62DE26D01E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7705" y="3327843"/>
              <a:ext cx="914400" cy="914400"/>
            </a:xfrm>
            <a:prstGeom prst="rect">
              <a:avLst/>
            </a:prstGeom>
          </p:spPr>
        </p:pic>
      </p:grpSp>
      <p:grpSp>
        <p:nvGrpSpPr>
          <p:cNvPr id="16" name="Group 15">
            <a:extLst>
              <a:ext uri="{FF2B5EF4-FFF2-40B4-BE49-F238E27FC236}">
                <a16:creationId xmlns:a16="http://schemas.microsoft.com/office/drawing/2014/main" id="{8E1D1D0C-8CD0-7AA0-2D9C-DBB976C2B430}"/>
              </a:ext>
            </a:extLst>
          </p:cNvPr>
          <p:cNvGrpSpPr/>
          <p:nvPr/>
        </p:nvGrpSpPr>
        <p:grpSpPr>
          <a:xfrm>
            <a:off x="5230915" y="3429000"/>
            <a:ext cx="1306032" cy="1306032"/>
            <a:chOff x="9115778" y="3327843"/>
            <a:chExt cx="1306032" cy="1306032"/>
          </a:xfrm>
        </p:grpSpPr>
        <p:sp>
          <p:nvSpPr>
            <p:cNvPr id="14" name="Oval 13">
              <a:extLst>
                <a:ext uri="{FF2B5EF4-FFF2-40B4-BE49-F238E27FC236}">
                  <a16:creationId xmlns:a16="http://schemas.microsoft.com/office/drawing/2014/main" id="{DCAA7CE3-5BB8-562D-720D-971CD6E3CB02}"/>
                </a:ext>
              </a:extLst>
            </p:cNvPr>
            <p:cNvSpPr/>
            <p:nvPr/>
          </p:nvSpPr>
          <p:spPr>
            <a:xfrm>
              <a:off x="9115778" y="3327843"/>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0" name="Graphic 9" descr="Group of people with solid fill">
              <a:extLst>
                <a:ext uri="{FF2B5EF4-FFF2-40B4-BE49-F238E27FC236}">
                  <a16:creationId xmlns:a16="http://schemas.microsoft.com/office/drawing/2014/main" id="{1127072A-6FD3-A57E-07CA-FC6AF71D9E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1594" y="3464814"/>
              <a:ext cx="914400" cy="914400"/>
            </a:xfrm>
            <a:prstGeom prst="rect">
              <a:avLst/>
            </a:prstGeom>
          </p:spPr>
        </p:pic>
      </p:grpSp>
      <p:sp>
        <p:nvSpPr>
          <p:cNvPr id="25" name="Rectangle 24">
            <a:extLst>
              <a:ext uri="{FF2B5EF4-FFF2-40B4-BE49-F238E27FC236}">
                <a16:creationId xmlns:a16="http://schemas.microsoft.com/office/drawing/2014/main" id="{922EF18F-2414-791C-2F9C-AF615EFC6278}"/>
              </a:ext>
            </a:extLst>
          </p:cNvPr>
          <p:cNvSpPr/>
          <p:nvPr/>
        </p:nvSpPr>
        <p:spPr>
          <a:xfrm>
            <a:off x="6218568" y="3697171"/>
            <a:ext cx="1746956" cy="506292"/>
          </a:xfrm>
          <a:prstGeom prst="rect">
            <a:avLst/>
          </a:prstGeom>
        </p:spPr>
        <p:txBody>
          <a:bodyPr wrap="square">
            <a:spAutoFit/>
          </a:bodyPr>
          <a:lstStyle/>
          <a:p>
            <a:pPr algn="ctr">
              <a:lnSpc>
                <a:spcPct val="150000"/>
              </a:lnSpc>
            </a:pPr>
            <a:r>
              <a:rPr lang="he-IL" sz="2000" b="1" dirty="0">
                <a:solidFill>
                  <a:srgbClr val="D71563"/>
                </a:solidFill>
                <a:latin typeface="Calibri" panose="020F0502020204030204" pitchFamily="34" charset="0"/>
                <a:cs typeface="Calibri" panose="020F0502020204030204" pitchFamily="34" charset="0"/>
              </a:rPr>
              <a:t>מול</a:t>
            </a:r>
          </a:p>
        </p:txBody>
      </p:sp>
      <p:sp>
        <p:nvSpPr>
          <p:cNvPr id="26" name="Rectangle 25">
            <a:extLst>
              <a:ext uri="{FF2B5EF4-FFF2-40B4-BE49-F238E27FC236}">
                <a16:creationId xmlns:a16="http://schemas.microsoft.com/office/drawing/2014/main" id="{D83C52AA-8F0D-8E32-A85A-261C4EED0B0A}"/>
              </a:ext>
            </a:extLst>
          </p:cNvPr>
          <p:cNvSpPr/>
          <p:nvPr/>
        </p:nvSpPr>
        <p:spPr>
          <a:xfrm>
            <a:off x="9918054" y="4833115"/>
            <a:ext cx="1746956" cy="506292"/>
          </a:xfrm>
          <a:prstGeom prst="rect">
            <a:avLst/>
          </a:prstGeom>
        </p:spPr>
        <p:txBody>
          <a:bodyPr wrap="square">
            <a:spAutoFit/>
          </a:bodyPr>
          <a:lstStyle/>
          <a:p>
            <a:pPr algn="ctr">
              <a:lnSpc>
                <a:spcPct val="150000"/>
              </a:lnSpc>
            </a:pPr>
            <a:r>
              <a:rPr lang="he-IL" sz="2000" dirty="0">
                <a:latin typeface="Calibri" panose="020F0502020204030204" pitchFamily="34" charset="0"/>
                <a:cs typeface="Calibri" panose="020F0502020204030204" pitchFamily="34" charset="0"/>
              </a:rPr>
              <a:t>רופא מומחה</a:t>
            </a:r>
            <a:endParaRPr lang="he-IL" sz="2000" dirty="0">
              <a:solidFill>
                <a:srgbClr val="D71563"/>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45FB78FC-BB41-D616-A8F6-CD56649987F6}"/>
              </a:ext>
            </a:extLst>
          </p:cNvPr>
          <p:cNvSpPr/>
          <p:nvPr/>
        </p:nvSpPr>
        <p:spPr>
          <a:xfrm>
            <a:off x="8813924" y="3581362"/>
            <a:ext cx="1746956" cy="754694"/>
          </a:xfrm>
          <a:prstGeom prst="rect">
            <a:avLst/>
          </a:prstGeom>
        </p:spPr>
        <p:txBody>
          <a:bodyPr wrap="square">
            <a:spAutoFit/>
          </a:bodyPr>
          <a:lstStyle/>
          <a:p>
            <a:pPr algn="ctr">
              <a:lnSpc>
                <a:spcPct val="150000"/>
              </a:lnSpc>
            </a:pPr>
            <a:r>
              <a:rPr lang="he-IL" sz="3200" b="1" dirty="0">
                <a:solidFill>
                  <a:srgbClr val="D71563"/>
                </a:solidFill>
                <a:latin typeface="Calibri" panose="020F0502020204030204" pitchFamily="34" charset="0"/>
                <a:cs typeface="Calibri" panose="020F0502020204030204" pitchFamily="34" charset="0"/>
              </a:rPr>
              <a:t>+</a:t>
            </a:r>
          </a:p>
        </p:txBody>
      </p:sp>
      <p:grpSp>
        <p:nvGrpSpPr>
          <p:cNvPr id="28" name="Group 27">
            <a:extLst>
              <a:ext uri="{FF2B5EF4-FFF2-40B4-BE49-F238E27FC236}">
                <a16:creationId xmlns:a16="http://schemas.microsoft.com/office/drawing/2014/main" id="{4A16C199-8A1C-2C5C-044A-6C35362D90DF}"/>
              </a:ext>
            </a:extLst>
          </p:cNvPr>
          <p:cNvGrpSpPr/>
          <p:nvPr/>
        </p:nvGrpSpPr>
        <p:grpSpPr>
          <a:xfrm>
            <a:off x="7736708" y="3429000"/>
            <a:ext cx="1306032" cy="1306032"/>
            <a:chOff x="6661889" y="3175481"/>
            <a:chExt cx="1306032" cy="1306032"/>
          </a:xfrm>
        </p:grpSpPr>
        <p:sp>
          <p:nvSpPr>
            <p:cNvPr id="29" name="Oval 28">
              <a:extLst>
                <a:ext uri="{FF2B5EF4-FFF2-40B4-BE49-F238E27FC236}">
                  <a16:creationId xmlns:a16="http://schemas.microsoft.com/office/drawing/2014/main" id="{86132504-9653-80AE-820D-3E1B7D4FE65B}"/>
                </a:ext>
              </a:extLst>
            </p:cNvPr>
            <p:cNvSpPr/>
            <p:nvPr/>
          </p:nvSpPr>
          <p:spPr>
            <a:xfrm>
              <a:off x="6661889" y="3175481"/>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30" name="Graphic 29" descr="Group outline">
              <a:extLst>
                <a:ext uri="{FF2B5EF4-FFF2-40B4-BE49-F238E27FC236}">
                  <a16:creationId xmlns:a16="http://schemas.microsoft.com/office/drawing/2014/main" id="{F9F84E11-3CCB-791A-F839-99C22F435D0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857705" y="3327843"/>
              <a:ext cx="914400" cy="914400"/>
            </a:xfrm>
            <a:prstGeom prst="rect">
              <a:avLst/>
            </a:prstGeom>
          </p:spPr>
        </p:pic>
      </p:grpSp>
      <p:sp>
        <p:nvSpPr>
          <p:cNvPr id="31" name="Rectangle 30">
            <a:extLst>
              <a:ext uri="{FF2B5EF4-FFF2-40B4-BE49-F238E27FC236}">
                <a16:creationId xmlns:a16="http://schemas.microsoft.com/office/drawing/2014/main" id="{B5CDB6BF-CEA5-4465-BC02-F7857C1C531E}"/>
              </a:ext>
            </a:extLst>
          </p:cNvPr>
          <p:cNvSpPr/>
          <p:nvPr/>
        </p:nvSpPr>
        <p:spPr>
          <a:xfrm>
            <a:off x="7516246" y="4833115"/>
            <a:ext cx="1746956" cy="506292"/>
          </a:xfrm>
          <a:prstGeom prst="rect">
            <a:avLst/>
          </a:prstGeom>
        </p:spPr>
        <p:txBody>
          <a:bodyPr wrap="square">
            <a:spAutoFit/>
          </a:bodyPr>
          <a:lstStyle/>
          <a:p>
            <a:pPr algn="ctr">
              <a:lnSpc>
                <a:spcPct val="150000"/>
              </a:lnSpc>
            </a:pPr>
            <a:r>
              <a:rPr lang="he-IL" sz="2000" dirty="0">
                <a:latin typeface="Calibri" panose="020F0502020204030204" pitchFamily="34" charset="0"/>
                <a:cs typeface="Calibri" panose="020F0502020204030204" pitchFamily="34" charset="0"/>
              </a:rPr>
              <a:t>אנשי רפואה</a:t>
            </a:r>
            <a:endParaRPr lang="he-IL" sz="2000" dirty="0">
              <a:solidFill>
                <a:srgbClr val="D71563"/>
              </a:solidFill>
              <a:latin typeface="Calibri" panose="020F0502020204030204" pitchFamily="34" charset="0"/>
              <a:cs typeface="Calibri" panose="020F0502020204030204" pitchFamily="34" charset="0"/>
            </a:endParaRPr>
          </a:p>
        </p:txBody>
      </p:sp>
      <p:sp>
        <p:nvSpPr>
          <p:cNvPr id="1024" name="Rectangle 1023">
            <a:extLst>
              <a:ext uri="{FF2B5EF4-FFF2-40B4-BE49-F238E27FC236}">
                <a16:creationId xmlns:a16="http://schemas.microsoft.com/office/drawing/2014/main" id="{195E2CC4-76FD-0E0B-EE9D-1DA072C5AD37}"/>
              </a:ext>
            </a:extLst>
          </p:cNvPr>
          <p:cNvSpPr/>
          <p:nvPr/>
        </p:nvSpPr>
        <p:spPr>
          <a:xfrm>
            <a:off x="5010453" y="4833115"/>
            <a:ext cx="1746956" cy="506292"/>
          </a:xfrm>
          <a:prstGeom prst="rect">
            <a:avLst/>
          </a:prstGeom>
        </p:spPr>
        <p:txBody>
          <a:bodyPr wrap="square">
            <a:spAutoFit/>
          </a:bodyPr>
          <a:lstStyle/>
          <a:p>
            <a:pPr algn="ctr">
              <a:lnSpc>
                <a:spcPct val="150000"/>
              </a:lnSpc>
            </a:pPr>
            <a:r>
              <a:rPr lang="he-IL" sz="2000" dirty="0">
                <a:latin typeface="Calibri" panose="020F0502020204030204" pitchFamily="34" charset="0"/>
                <a:cs typeface="Calibri" panose="020F0502020204030204" pitchFamily="34" charset="0"/>
              </a:rPr>
              <a:t>חולי סכרת</a:t>
            </a:r>
            <a:endParaRPr lang="he-IL" sz="2000" dirty="0">
              <a:solidFill>
                <a:srgbClr val="D7156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305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E5878-008F-1141-6F23-DF85F3495417}"/>
            </a:ext>
          </a:extLst>
        </p:cNvPr>
        <p:cNvGrpSpPr/>
        <p:nvPr/>
      </p:nvGrpSpPr>
      <p:grpSpPr>
        <a:xfrm>
          <a:off x="0" y="0"/>
          <a:ext cx="0" cy="0"/>
          <a:chOff x="0" y="0"/>
          <a:chExt cx="0" cy="0"/>
        </a:xfrm>
      </p:grpSpPr>
      <p:sp>
        <p:nvSpPr>
          <p:cNvPr id="1025" name="Rectangle 1024">
            <a:extLst>
              <a:ext uri="{FF2B5EF4-FFF2-40B4-BE49-F238E27FC236}">
                <a16:creationId xmlns:a16="http://schemas.microsoft.com/office/drawing/2014/main" id="{C0CCA8EE-11CD-3ABC-FEF4-AF18AFC75171}"/>
              </a:ext>
            </a:extLst>
          </p:cNvPr>
          <p:cNvSpPr/>
          <p:nvPr/>
        </p:nvSpPr>
        <p:spPr>
          <a:xfrm>
            <a:off x="1072444" y="0"/>
            <a:ext cx="28146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F9036177-CA9C-FA8F-B515-04B49C3DAF1C}"/>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איך הם עושים את זה?</a:t>
            </a:r>
            <a:endParaRPr lang="he-IL" dirty="0"/>
          </a:p>
        </p:txBody>
      </p:sp>
      <p:sp>
        <p:nvSpPr>
          <p:cNvPr id="5" name="מציין מיקום טקסט 4">
            <a:extLst>
              <a:ext uri="{FF2B5EF4-FFF2-40B4-BE49-F238E27FC236}">
                <a16:creationId xmlns:a16="http://schemas.microsoft.com/office/drawing/2014/main" id="{C84391B1-93FD-788D-20E5-09178D47F63E}"/>
              </a:ext>
            </a:extLst>
          </p:cNvPr>
          <p:cNvSpPr>
            <a:spLocks noGrp="1"/>
          </p:cNvSpPr>
          <p:nvPr>
            <p:ph sz="half" idx="1"/>
          </p:nvPr>
        </p:nvSpPr>
        <p:spPr>
          <a:xfrm>
            <a:off x="5564065" y="1253330"/>
            <a:ext cx="4539491" cy="4887825"/>
          </a:xfrm>
        </p:spPr>
        <p:txBody>
          <a:bodyPr>
            <a:normAutofit/>
          </a:bodyPr>
          <a:lstStyle/>
          <a:p>
            <a:pPr marL="0" indent="0">
              <a:buNone/>
            </a:pPr>
            <a:r>
              <a:rPr lang="he-IL" sz="2600" b="1" dirty="0">
                <a:latin typeface="Calibri" panose="020F0502020204030204" pitchFamily="34" charset="0"/>
                <a:cs typeface="Calibri" panose="020F0502020204030204" pitchFamily="34" charset="0"/>
              </a:rPr>
              <a:t>אפשרות גישה מרחוק</a:t>
            </a:r>
            <a:r>
              <a:rPr lang="he-IL" sz="2600" dirty="0">
                <a:latin typeface="Calibri" panose="020F0502020204030204" pitchFamily="34" charset="0"/>
                <a:cs typeface="Calibri" panose="020F0502020204030204" pitchFamily="34" charset="0"/>
              </a:rPr>
              <a:t> – לכל הנתונים והכלים השונים שהפלטפורמה מציעה.</a:t>
            </a:r>
          </a:p>
          <a:p>
            <a:pPr marL="0" indent="0">
              <a:buNone/>
            </a:pPr>
            <a:r>
              <a:rPr lang="he-IL" sz="2600" b="1" dirty="0">
                <a:latin typeface="Calibri" panose="020F0502020204030204" pitchFamily="34" charset="0"/>
                <a:cs typeface="Calibri" panose="020F0502020204030204" pitchFamily="34" charset="0"/>
              </a:rPr>
              <a:t>ניתוח נתונים בקנה מידה רחב </a:t>
            </a:r>
            <a:r>
              <a:rPr lang="he-IL" sz="2600" dirty="0">
                <a:latin typeface="Calibri" panose="020F0502020204030204" pitchFamily="34" charset="0"/>
                <a:cs typeface="Calibri" panose="020F0502020204030204" pitchFamily="34" charset="0"/>
              </a:rPr>
              <a:t>– עיבוד מידע מהיר והתאמת טיפול אישי.</a:t>
            </a:r>
          </a:p>
          <a:p>
            <a:pPr marL="0" indent="0">
              <a:buNone/>
            </a:pPr>
            <a:r>
              <a:rPr lang="he-IL" sz="2600" b="1" dirty="0">
                <a:latin typeface="Calibri" panose="020F0502020204030204" pitchFamily="34" charset="0"/>
                <a:cs typeface="Calibri" panose="020F0502020204030204" pitchFamily="34" charset="0"/>
              </a:rPr>
              <a:t>שדרוג למומחה </a:t>
            </a:r>
            <a:r>
              <a:rPr lang="he-IL" sz="2600" dirty="0">
                <a:latin typeface="Calibri" panose="020F0502020204030204" pitchFamily="34" charset="0"/>
                <a:cs typeface="Calibri" panose="020F0502020204030204" pitchFamily="34" charset="0"/>
              </a:rPr>
              <a:t>– בעזרת הדברים שהוזכרו, היא מספקת מידע מותאם ומאפשרת לרופאים כלליים, רוקחים, אחיות, עוזרי רופא להעניק טיפול ברמה של מומחה.</a:t>
            </a:r>
          </a:p>
        </p:txBody>
      </p:sp>
      <p:pic>
        <p:nvPicPr>
          <p:cNvPr id="1026" name="Picture 2" descr="Real Life Diabetes Mini-Podcast 3: DreaMed Diabetes - Turning Patient Data  into Human Insight | Amber Clour">
            <a:extLst>
              <a:ext uri="{FF2B5EF4-FFF2-40B4-BE49-F238E27FC236}">
                <a16:creationId xmlns:a16="http://schemas.microsoft.com/office/drawing/2014/main" id="{703A71E8-1036-49B1-32D6-B5678698B1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275" y="1136300"/>
            <a:ext cx="3174792" cy="1309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7" name="Rectangle 1026">
            <a:extLst>
              <a:ext uri="{FF2B5EF4-FFF2-40B4-BE49-F238E27FC236}">
                <a16:creationId xmlns:a16="http://schemas.microsoft.com/office/drawing/2014/main" id="{95428454-186C-A97F-63ED-B493456F23DE}"/>
              </a:ext>
            </a:extLst>
          </p:cNvPr>
          <p:cNvSpPr/>
          <p:nvPr/>
        </p:nvSpPr>
        <p:spPr>
          <a:xfrm>
            <a:off x="1093610" y="3092638"/>
            <a:ext cx="2937544" cy="2246769"/>
          </a:xfrm>
          <a:prstGeom prst="rect">
            <a:avLst/>
          </a:prstGeom>
        </p:spPr>
        <p:txBody>
          <a:bodyPr wrap="square">
            <a:spAutoFit/>
          </a:bodyPr>
          <a:lstStyle/>
          <a:p>
            <a:r>
              <a:rPr lang="he-IL" sz="2800" dirty="0">
                <a:latin typeface="Calibri" panose="020F0502020204030204" pitchFamily="34" charset="0"/>
                <a:cs typeface="Calibri" panose="020F0502020204030204" pitchFamily="34" charset="0"/>
              </a:rPr>
              <a:t>על איזה מהצרכים שדיברנו זה עונה?</a:t>
            </a:r>
            <a:endParaRPr lang="en-US" sz="2800" dirty="0">
              <a:latin typeface="Calibri" panose="020F0502020204030204" pitchFamily="34" charset="0"/>
              <a:cs typeface="Calibri" panose="020F0502020204030204" pitchFamily="34" charset="0"/>
            </a:endParaRPr>
          </a:p>
          <a:p>
            <a:endParaRPr lang="he-IL" sz="2800" dirty="0">
              <a:latin typeface="Calibri" panose="020F0502020204030204" pitchFamily="34" charset="0"/>
              <a:cs typeface="Calibri" panose="020F0502020204030204" pitchFamily="34" charset="0"/>
            </a:endParaRPr>
          </a:p>
          <a:p>
            <a:r>
              <a:rPr lang="he-IL" sz="2800" dirty="0">
                <a:latin typeface="Calibri" panose="020F0502020204030204" pitchFamily="34" charset="0"/>
                <a:cs typeface="Calibri" panose="020F0502020204030204" pitchFamily="34" charset="0"/>
              </a:rPr>
              <a:t>מה יכולות להיות המגבלות של זה?</a:t>
            </a:r>
          </a:p>
        </p:txBody>
      </p:sp>
      <p:grpSp>
        <p:nvGrpSpPr>
          <p:cNvPr id="2" name="Group 1">
            <a:extLst>
              <a:ext uri="{FF2B5EF4-FFF2-40B4-BE49-F238E27FC236}">
                <a16:creationId xmlns:a16="http://schemas.microsoft.com/office/drawing/2014/main" id="{74197E4E-4681-2CF3-ACB2-33065013DBFE}"/>
              </a:ext>
            </a:extLst>
          </p:cNvPr>
          <p:cNvGrpSpPr/>
          <p:nvPr/>
        </p:nvGrpSpPr>
        <p:grpSpPr>
          <a:xfrm>
            <a:off x="10451139" y="1462088"/>
            <a:ext cx="761343" cy="761343"/>
            <a:chOff x="9115778" y="3327843"/>
            <a:chExt cx="1306032" cy="1306032"/>
          </a:xfrm>
        </p:grpSpPr>
        <p:sp>
          <p:nvSpPr>
            <p:cNvPr id="3" name="Oval 2">
              <a:extLst>
                <a:ext uri="{FF2B5EF4-FFF2-40B4-BE49-F238E27FC236}">
                  <a16:creationId xmlns:a16="http://schemas.microsoft.com/office/drawing/2014/main" id="{0A2A3D4B-55A2-D1B5-34F5-08ECE192EEBA}"/>
                </a:ext>
              </a:extLst>
            </p:cNvPr>
            <p:cNvSpPr/>
            <p:nvPr/>
          </p:nvSpPr>
          <p:spPr>
            <a:xfrm>
              <a:off x="9115778" y="3327843"/>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7" name="Graphic 6" descr="Internet outline">
              <a:extLst>
                <a:ext uri="{FF2B5EF4-FFF2-40B4-BE49-F238E27FC236}">
                  <a16:creationId xmlns:a16="http://schemas.microsoft.com/office/drawing/2014/main" id="{941017BC-CAEC-7AFB-C5B9-B4F56E3003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311595" y="3464813"/>
              <a:ext cx="914401" cy="914401"/>
            </a:xfrm>
            <a:prstGeom prst="rect">
              <a:avLst/>
            </a:prstGeom>
          </p:spPr>
        </p:pic>
      </p:grpSp>
      <p:grpSp>
        <p:nvGrpSpPr>
          <p:cNvPr id="8" name="Group 7">
            <a:extLst>
              <a:ext uri="{FF2B5EF4-FFF2-40B4-BE49-F238E27FC236}">
                <a16:creationId xmlns:a16="http://schemas.microsoft.com/office/drawing/2014/main" id="{DC115E49-714D-259A-EF40-FB3600A67B58}"/>
              </a:ext>
            </a:extLst>
          </p:cNvPr>
          <p:cNvGrpSpPr/>
          <p:nvPr/>
        </p:nvGrpSpPr>
        <p:grpSpPr>
          <a:xfrm>
            <a:off x="10453753" y="2632883"/>
            <a:ext cx="761343" cy="761343"/>
            <a:chOff x="9115778" y="3327843"/>
            <a:chExt cx="1306032" cy="1306032"/>
          </a:xfrm>
        </p:grpSpPr>
        <p:sp>
          <p:nvSpPr>
            <p:cNvPr id="9" name="Oval 8">
              <a:extLst>
                <a:ext uri="{FF2B5EF4-FFF2-40B4-BE49-F238E27FC236}">
                  <a16:creationId xmlns:a16="http://schemas.microsoft.com/office/drawing/2014/main" id="{90F6DB0D-16B7-B062-9AC4-64D2A135746B}"/>
                </a:ext>
              </a:extLst>
            </p:cNvPr>
            <p:cNvSpPr/>
            <p:nvPr/>
          </p:nvSpPr>
          <p:spPr>
            <a:xfrm>
              <a:off x="9115778" y="3327843"/>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1" name="Graphic 10" descr="Research outline">
              <a:extLst>
                <a:ext uri="{FF2B5EF4-FFF2-40B4-BE49-F238E27FC236}">
                  <a16:creationId xmlns:a16="http://schemas.microsoft.com/office/drawing/2014/main" id="{AFAAB73F-BABA-96B6-9B4F-8ADBAF4BEED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311595" y="3464813"/>
              <a:ext cx="914401" cy="914401"/>
            </a:xfrm>
            <a:prstGeom prst="rect">
              <a:avLst/>
            </a:prstGeom>
          </p:spPr>
        </p:pic>
      </p:grpSp>
      <p:grpSp>
        <p:nvGrpSpPr>
          <p:cNvPr id="13" name="Group 12">
            <a:extLst>
              <a:ext uri="{FF2B5EF4-FFF2-40B4-BE49-F238E27FC236}">
                <a16:creationId xmlns:a16="http://schemas.microsoft.com/office/drawing/2014/main" id="{3A868967-987D-6EFF-B050-4377112CB0AF}"/>
              </a:ext>
            </a:extLst>
          </p:cNvPr>
          <p:cNvGrpSpPr/>
          <p:nvPr/>
        </p:nvGrpSpPr>
        <p:grpSpPr>
          <a:xfrm>
            <a:off x="10442464" y="3803678"/>
            <a:ext cx="761343" cy="761343"/>
            <a:chOff x="9115778" y="3327843"/>
            <a:chExt cx="1306032" cy="1306032"/>
          </a:xfrm>
        </p:grpSpPr>
        <p:sp>
          <p:nvSpPr>
            <p:cNvPr id="17" name="Oval 16">
              <a:extLst>
                <a:ext uri="{FF2B5EF4-FFF2-40B4-BE49-F238E27FC236}">
                  <a16:creationId xmlns:a16="http://schemas.microsoft.com/office/drawing/2014/main" id="{8C5CF958-336C-4E40-C22F-18A74BA39076}"/>
                </a:ext>
              </a:extLst>
            </p:cNvPr>
            <p:cNvSpPr/>
            <p:nvPr/>
          </p:nvSpPr>
          <p:spPr>
            <a:xfrm>
              <a:off x="9115778" y="3327843"/>
              <a:ext cx="1306032" cy="13060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8" name="Graphic 17" descr="Doctor female outline">
              <a:extLst>
                <a:ext uri="{FF2B5EF4-FFF2-40B4-BE49-F238E27FC236}">
                  <a16:creationId xmlns:a16="http://schemas.microsoft.com/office/drawing/2014/main" id="{74D4CB53-C4EA-6A01-FB6E-D64FCB76CE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311595" y="3464813"/>
              <a:ext cx="914401" cy="914401"/>
            </a:xfrm>
            <a:prstGeom prst="rect">
              <a:avLst/>
            </a:prstGeom>
          </p:spPr>
        </p:pic>
      </p:grpSp>
    </p:spTree>
    <p:extLst>
      <p:ext uri="{BB962C8B-B14F-4D97-AF65-F5344CB8AC3E}">
        <p14:creationId xmlns:p14="http://schemas.microsoft.com/office/powerpoint/2010/main" val="424045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C73C-CC72-9D7B-6194-A4C4440FAF02}"/>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8DD2C6B-54F4-6A1E-1961-1B023D5CA8F0}"/>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המנתח של עצמו: </a:t>
            </a:r>
            <a:br>
              <a:rPr lang="he-IL" dirty="0">
                <a:latin typeface="Calibri" panose="020F0502020204030204" pitchFamily="34" charset="0"/>
                <a:cs typeface="Calibri" panose="020F0502020204030204" pitchFamily="34" charset="0"/>
              </a:rPr>
            </a:br>
            <a:r>
              <a:rPr lang="he-IL" dirty="0">
                <a:solidFill>
                  <a:srgbClr val="D71563"/>
                </a:solidFill>
                <a:latin typeface="Calibri" panose="020F0502020204030204" pitchFamily="34" charset="0"/>
                <a:cs typeface="Calibri" panose="020F0502020204030204" pitchFamily="34" charset="0"/>
              </a:rPr>
              <a:t>סיפורו המדהים של אנטון </a:t>
            </a:r>
            <a:r>
              <a:rPr lang="he-IL" dirty="0" err="1">
                <a:solidFill>
                  <a:srgbClr val="D71563"/>
                </a:solidFill>
                <a:latin typeface="Calibri" panose="020F0502020204030204" pitchFamily="34" charset="0"/>
                <a:cs typeface="Calibri" panose="020F0502020204030204" pitchFamily="34" charset="0"/>
              </a:rPr>
              <a:t>רוגוזוב</a:t>
            </a:r>
            <a:endParaRPr lang="he-IL" dirty="0">
              <a:solidFill>
                <a:srgbClr val="D71563"/>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A46E930-6A1B-DB7F-2904-C8FB523F89B2}"/>
              </a:ext>
            </a:extLst>
          </p:cNvPr>
          <p:cNvSpPr txBox="1"/>
          <p:nvPr/>
        </p:nvSpPr>
        <p:spPr>
          <a:xfrm>
            <a:off x="2928630" y="4882619"/>
            <a:ext cx="3110695" cy="523220"/>
          </a:xfrm>
          <a:prstGeom prst="rect">
            <a:avLst/>
          </a:prstGeom>
          <a:noFill/>
        </p:spPr>
        <p:txBody>
          <a:bodyPr wrap="square">
            <a:spAutoFit/>
          </a:bodyPr>
          <a:lstStyle/>
          <a:p>
            <a:pPr algn="ctr"/>
            <a:r>
              <a:rPr lang="he-IL" sz="2800" dirty="0">
                <a:latin typeface="Calibri" panose="020F0502020204030204" pitchFamily="34" charset="0"/>
                <a:cs typeface="Calibri" panose="020F0502020204030204" pitchFamily="34" charset="0"/>
              </a:rPr>
              <a:t>הסיפור מסתבך...</a:t>
            </a:r>
          </a:p>
        </p:txBody>
      </p:sp>
      <p:pic>
        <p:nvPicPr>
          <p:cNvPr id="3" name="Picture 2" descr="a 50 years old man laying sick in bed in a research facility, sweating with fever, with a snow storm outside through the window, pixar style">
            <a:extLst>
              <a:ext uri="{FF2B5EF4-FFF2-40B4-BE49-F238E27FC236}">
                <a16:creationId xmlns:a16="http://schemas.microsoft.com/office/drawing/2014/main" id="{A9E94695-218C-CE97-5E83-303799A2AB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242" y="2532387"/>
            <a:ext cx="2991683" cy="29916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05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DC8F-329E-F99F-A8A4-F9816C33FF39}"/>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103279D2-FF36-FCB9-1646-65CBD656D5A8}"/>
              </a:ext>
            </a:extLst>
          </p:cNvPr>
          <p:cNvSpPr>
            <a:spLocks noGrp="1"/>
          </p:cNvSpPr>
          <p:nvPr>
            <p:ph type="title"/>
          </p:nvPr>
        </p:nvSpPr>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פתרונות אפשריים</a:t>
            </a:r>
            <a:endParaRPr lang="he-IL" dirty="0"/>
          </a:p>
        </p:txBody>
      </p:sp>
      <p:sp>
        <p:nvSpPr>
          <p:cNvPr id="3" name="מציין מיקום טקסט 2">
            <a:extLst>
              <a:ext uri="{FF2B5EF4-FFF2-40B4-BE49-F238E27FC236}">
                <a16:creationId xmlns:a16="http://schemas.microsoft.com/office/drawing/2014/main" id="{C2D2863B-29CA-C8FC-E4E6-F4B292CA5291}"/>
              </a:ext>
            </a:extLst>
          </p:cNvPr>
          <p:cNvSpPr>
            <a:spLocks noGrp="1"/>
          </p:cNvSpPr>
          <p:nvPr>
            <p:ph type="body" idx="1"/>
          </p:nvPr>
        </p:nvSpPr>
        <p:spPr>
          <a:xfrm>
            <a:off x="663192" y="2241531"/>
            <a:ext cx="5924251" cy="3161489"/>
          </a:xfrm>
        </p:spPr>
        <p:txBody>
          <a:bodyPr>
            <a:noAutofit/>
          </a:bodyPr>
          <a:lstStyle/>
          <a:p>
            <a:pPr marL="457200" indent="-457200">
              <a:lnSpc>
                <a:spcPct val="150000"/>
              </a:lnSpc>
              <a:buFont typeface="Arial" panose="020B0604020202020204" pitchFamily="34" charset="0"/>
              <a:buChar char="•"/>
            </a:pPr>
            <a:r>
              <a:rPr lang="he-IL" sz="2600" dirty="0">
                <a:latin typeface="Calibri" panose="020F0502020204030204" pitchFamily="34" charset="0"/>
                <a:cs typeface="Calibri" panose="020F0502020204030204" pitchFamily="34" charset="0"/>
              </a:rPr>
              <a:t>האם כל היבט ברפואה יכול להתבצע מרחוק? </a:t>
            </a:r>
            <a:br>
              <a:rPr lang="en-US" sz="2600" dirty="0">
                <a:latin typeface="Calibri" panose="020F0502020204030204" pitchFamily="34" charset="0"/>
                <a:cs typeface="Calibri" panose="020F0502020204030204" pitchFamily="34" charset="0"/>
              </a:rPr>
            </a:br>
            <a:r>
              <a:rPr lang="he-IL" sz="2600" dirty="0">
                <a:latin typeface="Calibri" panose="020F0502020204030204" pitchFamily="34" charset="0"/>
                <a:cs typeface="Calibri" panose="020F0502020204030204" pitchFamily="34" charset="0"/>
              </a:rPr>
              <a:t>מה יהיה לדעתכם יותר מאתגר לבצע מרחוק?</a:t>
            </a:r>
            <a:br>
              <a:rPr lang="en-US" sz="2600" dirty="0">
                <a:latin typeface="Calibri" panose="020F0502020204030204" pitchFamily="34" charset="0"/>
                <a:cs typeface="Calibri" panose="020F0502020204030204" pitchFamily="34" charset="0"/>
              </a:rPr>
            </a:br>
            <a:endParaRPr lang="he-IL" sz="26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he-IL" sz="2600" dirty="0">
                <a:latin typeface="Calibri" panose="020F0502020204030204" pitchFamily="34" charset="0"/>
                <a:cs typeface="Calibri" panose="020F0502020204030204" pitchFamily="34" charset="0"/>
              </a:rPr>
              <a:t>איזה דברים חשוב לעשות פנים מול פנים?</a:t>
            </a:r>
          </a:p>
        </p:txBody>
      </p:sp>
    </p:spTree>
    <p:extLst>
      <p:ext uri="{BB962C8B-B14F-4D97-AF65-F5344CB8AC3E}">
        <p14:creationId xmlns:p14="http://schemas.microsoft.com/office/powerpoint/2010/main" val="41573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F7F60-DDA9-A025-34EC-C6EC8EFE7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2DCCB-BDC7-1A86-5A41-AB70F7EE3D9D}"/>
              </a:ext>
            </a:extLst>
          </p:cNvPr>
          <p:cNvSpPr>
            <a:spLocks noGrp="1"/>
          </p:cNvSpPr>
          <p:nvPr>
            <p:ph type="title"/>
          </p:nvPr>
        </p:nvSpPr>
        <p:spPr>
          <a:xfrm>
            <a:off x="1400783" y="953313"/>
            <a:ext cx="4824919" cy="740020"/>
          </a:xfrm>
        </p:spPr>
        <p:txBody>
          <a:bodyPr/>
          <a:lstStyle/>
          <a:p>
            <a:r>
              <a:rPr lang="he-IL" dirty="0">
                <a:latin typeface="Calibri" panose="020F0502020204030204" pitchFamily="34" charset="0"/>
                <a:cs typeface="Calibri" panose="020F0502020204030204" pitchFamily="34" charset="0"/>
              </a:rPr>
              <a:t>סיכום ביניים</a:t>
            </a:r>
          </a:p>
        </p:txBody>
      </p:sp>
      <p:sp>
        <p:nvSpPr>
          <p:cNvPr id="3" name="Text Placeholder 2">
            <a:extLst>
              <a:ext uri="{FF2B5EF4-FFF2-40B4-BE49-F238E27FC236}">
                <a16:creationId xmlns:a16="http://schemas.microsoft.com/office/drawing/2014/main" id="{AAA2C3A2-0041-2D26-5819-2DE82BB60AE8}"/>
              </a:ext>
            </a:extLst>
          </p:cNvPr>
          <p:cNvSpPr>
            <a:spLocks noGrp="1"/>
          </p:cNvSpPr>
          <p:nvPr>
            <p:ph type="body" idx="1"/>
          </p:nvPr>
        </p:nvSpPr>
        <p:spPr>
          <a:xfrm>
            <a:off x="838200" y="1817511"/>
            <a:ext cx="6714067" cy="4312356"/>
          </a:xfrm>
        </p:spPr>
        <p:txBody>
          <a:bodyPr>
            <a:normAutofit/>
          </a:bodyPr>
          <a:lstStyle/>
          <a:p>
            <a:pPr marL="342900" indent="-342900">
              <a:buFont typeface="Arial" panose="020B0604020202020204" pitchFamily="34" charset="0"/>
              <a:buChar char="•"/>
            </a:pPr>
            <a:r>
              <a:rPr lang="he-IL" sz="2800" b="1" dirty="0">
                <a:latin typeface="Calibri" panose="020F0502020204030204" pitchFamily="34" charset="0"/>
                <a:cs typeface="Calibri" panose="020F0502020204030204" pitchFamily="34" charset="0"/>
              </a:rPr>
              <a:t>טלה-רפואה</a:t>
            </a:r>
            <a:r>
              <a:rPr lang="he-IL" sz="2800" dirty="0">
                <a:latin typeface="Calibri" panose="020F0502020204030204" pitchFamily="34" charset="0"/>
                <a:cs typeface="Calibri" panose="020F0502020204030204" pitchFamily="34" charset="0"/>
              </a:rPr>
              <a:t> – מתן שירותים מבלי שהמטופל והרופא יהיו באותו מקום.</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כבר היום קיימים </a:t>
            </a:r>
            <a:r>
              <a:rPr lang="he-IL" sz="2800" b="1" dirty="0">
                <a:latin typeface="Calibri" panose="020F0502020204030204" pitchFamily="34" charset="0"/>
                <a:cs typeface="Calibri" panose="020F0502020204030204" pitchFamily="34" charset="0"/>
              </a:rPr>
              <a:t>פתרונות</a:t>
            </a:r>
            <a:r>
              <a:rPr lang="he-IL" sz="2800" dirty="0">
                <a:latin typeface="Calibri" panose="020F0502020204030204" pitchFamily="34" charset="0"/>
                <a:cs typeface="Calibri" panose="020F0502020204030204" pitchFamily="34" charset="0"/>
              </a:rPr>
              <a:t> רבים למקרים הדורשים רפואה מרחוק. פתרונות אלה כוללים מקרים בהם </a:t>
            </a:r>
            <a:r>
              <a:rPr lang="he-IL" sz="2800" b="1" dirty="0">
                <a:latin typeface="Calibri" panose="020F0502020204030204" pitchFamily="34" charset="0"/>
                <a:cs typeface="Calibri" panose="020F0502020204030204" pitchFamily="34" charset="0"/>
              </a:rPr>
              <a:t>המטופל נשאר בבית </a:t>
            </a:r>
            <a:r>
              <a:rPr lang="he-IL" sz="2800" dirty="0">
                <a:latin typeface="Calibri" panose="020F0502020204030204" pitchFamily="34" charset="0"/>
                <a:cs typeface="Calibri" panose="020F0502020204030204" pitchFamily="34" charset="0"/>
              </a:rPr>
              <a:t>לצורך קבלת השירות הרפואי ומקרים בהם </a:t>
            </a:r>
            <a:r>
              <a:rPr lang="he-IL" sz="2800" b="1" dirty="0">
                <a:latin typeface="Calibri" panose="020F0502020204030204" pitchFamily="34" charset="0"/>
                <a:cs typeface="Calibri" panose="020F0502020204030204" pitchFamily="34" charset="0"/>
              </a:rPr>
              <a:t>לא מתרחשת פגישה פנים מול פנים </a:t>
            </a:r>
            <a:r>
              <a:rPr lang="he-IL" sz="2800" dirty="0">
                <a:latin typeface="Calibri" panose="020F0502020204030204" pitchFamily="34" charset="0"/>
                <a:cs typeface="Calibri" panose="020F0502020204030204" pitchFamily="34" charset="0"/>
              </a:rPr>
              <a:t>בין רופא למטופל/ רופא לרופא מומחה. </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הכרנו דוגמאות לטכנולוגיות חדשניות כמו: </a:t>
            </a:r>
            <a:r>
              <a:rPr lang="en-US" sz="2800" dirty="0" err="1">
                <a:latin typeface="Calibri" panose="020F0502020204030204" pitchFamily="34" charset="0"/>
                <a:cs typeface="Calibri" panose="020F0502020204030204" pitchFamily="34" charset="0"/>
              </a:rPr>
              <a:t>DreaMed</a:t>
            </a:r>
            <a:r>
              <a:rPr lang="en-US" sz="2800" dirty="0">
                <a:latin typeface="Calibri" panose="020F0502020204030204" pitchFamily="34" charset="0"/>
                <a:cs typeface="Calibri" panose="020F0502020204030204" pitchFamily="34" charset="0"/>
              </a:rPr>
              <a:t> Diabetes</a:t>
            </a:r>
            <a:r>
              <a:rPr lang="he-IL"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Philips </a:t>
            </a:r>
            <a:r>
              <a:rPr lang="en-US" sz="2800" dirty="0" err="1">
                <a:latin typeface="Calibri" panose="020F0502020204030204" pitchFamily="34" charset="0"/>
                <a:cs typeface="Calibri" panose="020F0502020204030204" pitchFamily="34" charset="0"/>
              </a:rPr>
              <a:t>TeleICU</a:t>
            </a:r>
            <a:r>
              <a:rPr lang="en-US" sz="2800" dirty="0">
                <a:latin typeface="Calibri" panose="020F0502020204030204" pitchFamily="34" charset="0"/>
                <a:cs typeface="Calibri" panose="020F0502020204030204" pitchFamily="34" charset="0"/>
              </a:rPr>
              <a:t> </a:t>
            </a:r>
            <a:r>
              <a:rPr lang="he-IL" sz="2800" dirty="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6F1487A8-42D7-D146-F91F-D6F449ABB357}"/>
              </a:ext>
            </a:extLst>
          </p:cNvPr>
          <p:cNvSpPr>
            <a:spLocks noGrp="1"/>
          </p:cNvSpPr>
          <p:nvPr>
            <p:ph type="sldNum" sz="quarter" idx="12"/>
          </p:nvPr>
        </p:nvSpPr>
        <p:spPr/>
        <p:txBody>
          <a:bodyPr/>
          <a:lstStyle/>
          <a:p>
            <a:fld id="{FC3B26EE-4201-4D8F-B5AA-32B2D32692EC}" type="slidenum">
              <a:rPr lang="he-IL" smtClean="0"/>
              <a:t>31</a:t>
            </a:fld>
            <a:endParaRPr lang="he-IL"/>
          </a:p>
        </p:txBody>
      </p:sp>
    </p:spTree>
    <p:extLst>
      <p:ext uri="{BB962C8B-B14F-4D97-AF65-F5344CB8AC3E}">
        <p14:creationId xmlns:p14="http://schemas.microsoft.com/office/powerpoint/2010/main" val="3795690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5035-1DCF-67D5-06D2-5BA08AC622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754FA14-28F7-7820-3992-0666C6AA0815}"/>
              </a:ext>
            </a:extLst>
          </p:cNvPr>
          <p:cNvSpPr/>
          <p:nvPr/>
        </p:nvSpPr>
        <p:spPr>
          <a:xfrm>
            <a:off x="2220686" y="1014884"/>
            <a:ext cx="8239647" cy="51146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425DEC7D-1E87-BEBF-D6B8-CB267ACEED0E}"/>
              </a:ext>
            </a:extLst>
          </p:cNvPr>
          <p:cNvSpPr>
            <a:spLocks noGrp="1"/>
          </p:cNvSpPr>
          <p:nvPr>
            <p:ph type="title"/>
          </p:nvPr>
        </p:nvSpPr>
        <p:spPr>
          <a:xfrm>
            <a:off x="2548647" y="1293781"/>
            <a:ext cx="7529208" cy="725938"/>
          </a:xfrm>
        </p:spPr>
        <p:txBody>
          <a:bodyPr/>
          <a:lstStyle/>
          <a:p>
            <a:r>
              <a:rPr lang="he-IL" dirty="0">
                <a:latin typeface="Calibri" panose="020F0502020204030204" pitchFamily="34" charset="0"/>
                <a:cs typeface="Calibri" panose="020F0502020204030204" pitchFamily="34" charset="0"/>
              </a:rPr>
              <a:t>רפואה מרחוק | </a:t>
            </a:r>
            <a:r>
              <a:rPr lang="he-IL" dirty="0">
                <a:solidFill>
                  <a:srgbClr val="D71563"/>
                </a:solidFill>
                <a:latin typeface="Calibri" panose="020F0502020204030204" pitchFamily="34" charset="0"/>
                <a:cs typeface="Calibri" panose="020F0502020204030204" pitchFamily="34" charset="0"/>
              </a:rPr>
              <a:t>פתרונות אפשריים</a:t>
            </a:r>
          </a:p>
        </p:txBody>
      </p:sp>
      <p:sp>
        <p:nvSpPr>
          <p:cNvPr id="3" name="מציין מיקום טקסט 2">
            <a:extLst>
              <a:ext uri="{FF2B5EF4-FFF2-40B4-BE49-F238E27FC236}">
                <a16:creationId xmlns:a16="http://schemas.microsoft.com/office/drawing/2014/main" id="{7717897D-994D-808E-7508-51B56ED52EE9}"/>
              </a:ext>
            </a:extLst>
          </p:cNvPr>
          <p:cNvSpPr>
            <a:spLocks noGrp="1"/>
          </p:cNvSpPr>
          <p:nvPr>
            <p:ph type="body" idx="1"/>
          </p:nvPr>
        </p:nvSpPr>
        <p:spPr>
          <a:xfrm>
            <a:off x="2321169" y="2140299"/>
            <a:ext cx="7928150" cy="3989196"/>
          </a:xfrm>
        </p:spPr>
        <p:txBody>
          <a:bodyPr>
            <a:normAutofit/>
          </a:bodyPr>
          <a:lstStyle/>
          <a:p>
            <a:r>
              <a:rPr lang="he-IL" sz="2500" dirty="0">
                <a:latin typeface="Calibri" panose="020F0502020204030204" pitchFamily="34" charset="0"/>
                <a:cs typeface="Calibri" panose="020F0502020204030204" pitchFamily="34" charset="0"/>
              </a:rPr>
              <a:t>בשנות ה-70, כשהאנושות החלה לחלום על מסעות ארוכים </a:t>
            </a:r>
            <a:br>
              <a:rPr lang="en-US" sz="2500" dirty="0">
                <a:latin typeface="Calibri" panose="020F0502020204030204" pitchFamily="34" charset="0"/>
                <a:cs typeface="Calibri" panose="020F0502020204030204" pitchFamily="34" charset="0"/>
              </a:rPr>
            </a:br>
            <a:r>
              <a:rPr lang="he-IL" sz="2500" dirty="0">
                <a:latin typeface="Calibri" panose="020F0502020204030204" pitchFamily="34" charset="0"/>
                <a:cs typeface="Calibri" panose="020F0502020204030204" pitchFamily="34" charset="0"/>
              </a:rPr>
              <a:t>בחלל, התעוררה שאלה קריטית: </a:t>
            </a:r>
            <a:r>
              <a:rPr lang="he-IL" sz="2500" b="1" dirty="0">
                <a:latin typeface="Calibri" panose="020F0502020204030204" pitchFamily="34" charset="0"/>
                <a:cs typeface="Calibri" panose="020F0502020204030204" pitchFamily="34" charset="0"/>
              </a:rPr>
              <a:t>כיצד נטפל באסטרונאוט שנפצע </a:t>
            </a:r>
            <a:br>
              <a:rPr lang="en-US" sz="2500" b="1" dirty="0">
                <a:latin typeface="Calibri" panose="020F0502020204030204" pitchFamily="34" charset="0"/>
                <a:cs typeface="Calibri" panose="020F0502020204030204" pitchFamily="34" charset="0"/>
              </a:rPr>
            </a:br>
            <a:r>
              <a:rPr lang="he-IL" sz="2500" b="1" dirty="0">
                <a:latin typeface="Calibri" panose="020F0502020204030204" pitchFamily="34" charset="0"/>
                <a:cs typeface="Calibri" panose="020F0502020204030204" pitchFamily="34" charset="0"/>
              </a:rPr>
              <a:t>מיליוני קילומטרים מכדור הארץ, ללא מנתח בסביבה?</a:t>
            </a:r>
            <a:r>
              <a:rPr lang="he-IL" sz="2500" dirty="0">
                <a:latin typeface="Calibri" panose="020F0502020204030204" pitchFamily="34" charset="0"/>
                <a:cs typeface="Calibri" panose="020F0502020204030204" pitchFamily="34" charset="0"/>
              </a:rPr>
              <a:t> </a:t>
            </a:r>
          </a:p>
          <a:p>
            <a:r>
              <a:rPr lang="he-IL" sz="2500" dirty="0">
                <a:latin typeface="Calibri" panose="020F0502020204030204" pitchFamily="34" charset="0"/>
                <a:cs typeface="Calibri" panose="020F0502020204030204" pitchFamily="34" charset="0"/>
              </a:rPr>
              <a:t>במקביל, הצבא האמריקאי עמד בפני אתגר דומה—איך להעניק טיפול מציל חיים לחיילים פצועים מבלי לסכן צוותים רפואיים בשדה הקרב? </a:t>
            </a:r>
            <a:br>
              <a:rPr lang="en-US" sz="2500" dirty="0">
                <a:latin typeface="Calibri" panose="020F0502020204030204" pitchFamily="34" charset="0"/>
                <a:cs typeface="Calibri" panose="020F0502020204030204" pitchFamily="34" charset="0"/>
              </a:rPr>
            </a:br>
            <a:endParaRPr lang="he-IL" sz="2500" dirty="0">
              <a:latin typeface="Calibri" panose="020F0502020204030204" pitchFamily="34" charset="0"/>
              <a:cs typeface="Calibri" panose="020F0502020204030204" pitchFamily="34" charset="0"/>
            </a:endParaRPr>
          </a:p>
          <a:p>
            <a:r>
              <a:rPr lang="he-IL" sz="2500" dirty="0">
                <a:latin typeface="Calibri" panose="020F0502020204030204" pitchFamily="34" charset="0"/>
                <a:cs typeface="Calibri" panose="020F0502020204030204" pitchFamily="34" charset="0"/>
              </a:rPr>
              <a:t>שני הארגונים, השקיעו משאבים אדירים בפיתוח </a:t>
            </a:r>
            <a:r>
              <a:rPr lang="he-IL" sz="2500" b="1" dirty="0">
                <a:latin typeface="Calibri" panose="020F0502020204030204" pitchFamily="34" charset="0"/>
                <a:cs typeface="Calibri" panose="020F0502020204030204" pitchFamily="34" charset="0"/>
              </a:rPr>
              <a:t>טכנולוגיה לניתוחים מרחוק</a:t>
            </a:r>
            <a:r>
              <a:rPr lang="he-IL" sz="2500" dirty="0">
                <a:latin typeface="Calibri" panose="020F0502020204030204" pitchFamily="34" charset="0"/>
                <a:cs typeface="Calibri" panose="020F0502020204030204" pitchFamily="34" charset="0"/>
              </a:rPr>
              <a:t>—מכונות שיחליפו ידיים אנושיות, רובוטים שיונחו ממרחק, ואפשרות לבצע כירורגיה מדויקת מכל מקום בעולם (ומעבר לו).</a:t>
            </a:r>
          </a:p>
          <a:p>
            <a:endParaRPr lang="he-IL" dirty="0">
              <a:latin typeface="Calibri" panose="020F0502020204030204" pitchFamily="34" charset="0"/>
              <a:cs typeface="Calibri" panose="020F0502020204030204" pitchFamily="34" charset="0"/>
            </a:endParaRPr>
          </a:p>
        </p:txBody>
      </p:sp>
      <p:pic>
        <p:nvPicPr>
          <p:cNvPr id="6" name="Picture 2" descr="an astronaut on the moon, pixar style">
            <a:extLst>
              <a:ext uri="{FF2B5EF4-FFF2-40B4-BE49-F238E27FC236}">
                <a16:creationId xmlns:a16="http://schemas.microsoft.com/office/drawing/2014/main" id="{2A323345-3C66-5B64-C404-BE1288D693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3020" y="209168"/>
            <a:ext cx="2169225" cy="2169225"/>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חייל מרים אלונקה בנוף מדברי סגנון פיקסאר">
            <a:extLst>
              <a:ext uri="{FF2B5EF4-FFF2-40B4-BE49-F238E27FC236}">
                <a16:creationId xmlns:a16="http://schemas.microsoft.com/office/drawing/2014/main" id="{736B2F40-6970-9508-53F4-D66B77896F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9319" y="3429000"/>
            <a:ext cx="1633695" cy="16336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6CAF-7553-7CA4-70B1-1E7E2EEC1C78}"/>
            </a:ext>
          </a:extLst>
        </p:cNvPr>
        <p:cNvGrpSpPr/>
        <p:nvPr/>
      </p:nvGrpSpPr>
      <p:grpSpPr>
        <a:xfrm>
          <a:off x="0" y="0"/>
          <a:ext cx="0" cy="0"/>
          <a:chOff x="0" y="0"/>
          <a:chExt cx="0" cy="0"/>
        </a:xfrm>
      </p:grpSpPr>
      <p:sp>
        <p:nvSpPr>
          <p:cNvPr id="3" name="כותרת 1">
            <a:extLst>
              <a:ext uri="{FF2B5EF4-FFF2-40B4-BE49-F238E27FC236}">
                <a16:creationId xmlns:a16="http://schemas.microsoft.com/office/drawing/2014/main" id="{AD94419F-2D3F-7C93-ECD9-80883E4931B4}"/>
              </a:ext>
            </a:extLst>
          </p:cNvPr>
          <p:cNvSpPr>
            <a:spLocks noGrp="1"/>
          </p:cNvSpPr>
          <p:nvPr>
            <p:ph type="title"/>
          </p:nvPr>
        </p:nvSpPr>
        <p:spPr>
          <a:xfrm>
            <a:off x="5526088" y="1692275"/>
            <a:ext cx="3084512" cy="657225"/>
          </a:xfrm>
        </p:spPr>
        <p:txBody>
          <a:bodyPr/>
          <a:lstStyle/>
          <a:p>
            <a:r>
              <a:rPr lang="he-IL" dirty="0">
                <a:latin typeface="Calibri" panose="020F0502020204030204" pitchFamily="34" charset="0"/>
                <a:cs typeface="Calibri" panose="020F0502020204030204" pitchFamily="34" charset="0"/>
              </a:rPr>
              <a:t>רפואה מרחוק | </a:t>
            </a:r>
            <a:r>
              <a:rPr lang="he-IL" dirty="0">
                <a:solidFill>
                  <a:srgbClr val="D71563"/>
                </a:solidFill>
                <a:latin typeface="Calibri" panose="020F0502020204030204" pitchFamily="34" charset="0"/>
                <a:cs typeface="Calibri" panose="020F0502020204030204" pitchFamily="34" charset="0"/>
              </a:rPr>
              <a:t>פתרונות אפשריים</a:t>
            </a:r>
            <a:endParaRPr lang="he-IL"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ECC4D3F7-DFC1-9599-CDED-29F83B56A61B}"/>
              </a:ext>
            </a:extLst>
          </p:cNvPr>
          <p:cNvSpPr>
            <a:spLocks noGrp="1"/>
          </p:cNvSpPr>
          <p:nvPr>
            <p:ph idx="1"/>
          </p:nvPr>
        </p:nvSpPr>
        <p:spPr/>
        <p:txBody>
          <a:bodyPr/>
          <a:lstStyle/>
          <a:p>
            <a:endParaRPr lang="he-IL"/>
          </a:p>
        </p:txBody>
      </p:sp>
      <p:pic>
        <p:nvPicPr>
          <p:cNvPr id="12" name="Online Media 2" title="Chinese medical team performs groundbreaking remote surgery between Beijing and Rome">
            <a:hlinkClick r:id="" action="ppaction://media"/>
            <a:extLst>
              <a:ext uri="{FF2B5EF4-FFF2-40B4-BE49-F238E27FC236}">
                <a16:creationId xmlns:a16="http://schemas.microsoft.com/office/drawing/2014/main" id="{BE56ADEC-6967-9399-6D40-2F4354246D75}"/>
              </a:ext>
            </a:extLst>
          </p:cNvPr>
          <p:cNvPicPr>
            <a:picLocks noRot="1" noChangeAspect="1"/>
          </p:cNvPicPr>
          <p:nvPr>
            <a:videoFile r:link="rId1"/>
          </p:nvPr>
        </p:nvPicPr>
        <p:blipFill>
          <a:blip r:embed="rId4"/>
          <a:stretch>
            <a:fillRect/>
          </a:stretch>
        </p:blipFill>
        <p:spPr>
          <a:xfrm>
            <a:off x="5597788" y="3183321"/>
            <a:ext cx="2940335" cy="1661293"/>
          </a:xfrm>
          <a:prstGeom prst="rect">
            <a:avLst/>
          </a:prstGeom>
        </p:spPr>
      </p:pic>
      <p:sp>
        <p:nvSpPr>
          <p:cNvPr id="4" name="TextBox 3">
            <a:extLst>
              <a:ext uri="{FF2B5EF4-FFF2-40B4-BE49-F238E27FC236}">
                <a16:creationId xmlns:a16="http://schemas.microsoft.com/office/drawing/2014/main" id="{0E130C2F-5627-41FB-352E-9E6CA8B5C3CA}"/>
              </a:ext>
            </a:extLst>
          </p:cNvPr>
          <p:cNvSpPr txBox="1"/>
          <p:nvPr/>
        </p:nvSpPr>
        <p:spPr>
          <a:xfrm>
            <a:off x="5443766" y="4857013"/>
            <a:ext cx="3248378" cy="276999"/>
          </a:xfrm>
          <a:prstGeom prst="rect">
            <a:avLst/>
          </a:prstGeom>
          <a:noFill/>
        </p:spPr>
        <p:txBody>
          <a:bodyPr wrap="square">
            <a:spAutoFit/>
          </a:bodyPr>
          <a:lstStyle/>
          <a:p>
            <a:pPr algn="l" rtl="0"/>
            <a:r>
              <a:rPr lang="en-US" sz="1200" b="0" i="0" u="sng" strike="noStrike" dirty="0">
                <a:solidFill>
                  <a:srgbClr val="1155CC"/>
                </a:solidFill>
                <a:effectLst/>
                <a:latin typeface="Calibri" panose="020F0502020204030204" pitchFamily="34" charset="0"/>
                <a:hlinkClick r:id="rId5"/>
              </a:rPr>
              <a:t>https://www.youtube.com/watch?v=g1Isoh3-S-4</a:t>
            </a:r>
            <a:endParaRPr lang="he-IL" sz="1200" b="0" i="0" u="sng" strike="noStrike" dirty="0">
              <a:solidFill>
                <a:srgbClr val="1155CC"/>
              </a:solidFill>
              <a:effectLst/>
              <a:latin typeface="Calibri" panose="020F0502020204030204" pitchFamily="34" charset="0"/>
            </a:endParaRPr>
          </a:p>
        </p:txBody>
      </p:sp>
    </p:spTree>
    <p:extLst>
      <p:ext uri="{BB962C8B-B14F-4D97-AF65-F5344CB8AC3E}">
        <p14:creationId xmlns:p14="http://schemas.microsoft.com/office/powerpoint/2010/main" val="394046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6B5F-171A-D264-2601-70ADAB2B2D6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6D51F01-1B28-DEFE-3E1B-C65DC68312DA}"/>
              </a:ext>
            </a:extLst>
          </p:cNvPr>
          <p:cNvSpPr/>
          <p:nvPr/>
        </p:nvSpPr>
        <p:spPr>
          <a:xfrm>
            <a:off x="793819" y="602901"/>
            <a:ext cx="4805470" cy="6255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23BBA060-6B8F-A79E-C681-002DDF18209B}"/>
              </a:ext>
            </a:extLst>
          </p:cNvPr>
          <p:cNvSpPr>
            <a:spLocks noGrp="1"/>
          </p:cNvSpPr>
          <p:nvPr>
            <p:ph type="title"/>
          </p:nvPr>
        </p:nvSpPr>
        <p:spPr>
          <a:xfrm>
            <a:off x="4163438" y="953313"/>
            <a:ext cx="7529208" cy="689077"/>
          </a:xfrm>
        </p:spPr>
        <p:txBody>
          <a:bodyPr/>
          <a:lstStyle/>
          <a:p>
            <a:r>
              <a:rPr lang="he-IL" dirty="0">
                <a:latin typeface="Calibri" panose="020F0502020204030204" pitchFamily="34" charset="0"/>
                <a:cs typeface="Calibri" panose="020F0502020204030204" pitchFamily="34" charset="0"/>
              </a:rPr>
              <a:t>ניתוחים לפרוסקופיים</a:t>
            </a:r>
          </a:p>
        </p:txBody>
      </p:sp>
      <p:sp>
        <p:nvSpPr>
          <p:cNvPr id="5" name="מציין מיקום טקסט 4">
            <a:extLst>
              <a:ext uri="{FF2B5EF4-FFF2-40B4-BE49-F238E27FC236}">
                <a16:creationId xmlns:a16="http://schemas.microsoft.com/office/drawing/2014/main" id="{83A59F99-3ED2-E59B-892A-0E752088E3B6}"/>
              </a:ext>
            </a:extLst>
          </p:cNvPr>
          <p:cNvSpPr>
            <a:spLocks noGrp="1"/>
          </p:cNvSpPr>
          <p:nvPr>
            <p:ph type="body" idx="1"/>
          </p:nvPr>
        </p:nvSpPr>
        <p:spPr>
          <a:xfrm>
            <a:off x="4163438" y="2110903"/>
            <a:ext cx="7529208" cy="4350187"/>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ניתוח לפרוסקופי הוא סוג של ניתוח זעיר-פולשני שבו הרופאים משתמשים במצלמה קטנה וכלים מיוחדים כדי לבצע את הניתוח דרך חתכים קטנים בגוף, במקום חתך גדול. </a:t>
            </a:r>
          </a:p>
        </p:txBody>
      </p:sp>
      <p:pic>
        <p:nvPicPr>
          <p:cNvPr id="45" name="Picture 2">
            <a:extLst>
              <a:ext uri="{FF2B5EF4-FFF2-40B4-BE49-F238E27FC236}">
                <a16:creationId xmlns:a16="http://schemas.microsoft.com/office/drawing/2014/main" id="{7CFEC576-FBE3-9CC9-DFC2-4473D79D7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529" y="926807"/>
            <a:ext cx="2872611" cy="1929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93DC426-BDB8-A993-1B27-EFC829755E40}"/>
              </a:ext>
            </a:extLst>
          </p:cNvPr>
          <p:cNvSpPr txBox="1"/>
          <p:nvPr/>
        </p:nvSpPr>
        <p:spPr>
          <a:xfrm>
            <a:off x="566951" y="5969518"/>
            <a:ext cx="6096000" cy="677108"/>
          </a:xfrm>
          <a:prstGeom prst="rect">
            <a:avLst/>
          </a:prstGeom>
          <a:noFill/>
        </p:spPr>
        <p:txBody>
          <a:bodyPr wrap="square">
            <a:spAutoFit/>
          </a:bodyPr>
          <a:lstStyle/>
          <a:p>
            <a:pPr algn="l" rtl="0"/>
            <a:r>
              <a:rPr lang="en-US" sz="1100" b="0" i="0" u="none" strike="noStrike" dirty="0">
                <a:solidFill>
                  <a:srgbClr val="54595D"/>
                </a:solidFill>
                <a:effectLst/>
                <a:latin typeface="Calibri" panose="020F0502020204030204" pitchFamily="34" charset="0"/>
                <a:cs typeface="Calibri" panose="020F0502020204030204" pitchFamily="34" charset="0"/>
              </a:rPr>
              <a:t>Blausen.com staff (2014). "</a:t>
            </a:r>
            <a:r>
              <a:rPr lang="en-US" sz="1100" b="0" i="0" u="none" strike="noStrike" dirty="0">
                <a:solidFill>
                  <a:srgbClr val="0645AD"/>
                </a:solidFill>
                <a:effectLst/>
                <a:latin typeface="Calibri" panose="020F0502020204030204" pitchFamily="34" charset="0"/>
                <a:cs typeface="Calibri" panose="020F0502020204030204" pitchFamily="34" charset="0"/>
                <a:hlinkClick r:id="rId4"/>
              </a:rPr>
              <a:t>Medical gallery of </a:t>
            </a:r>
            <a:r>
              <a:rPr lang="en-US" sz="1100" b="0" i="0" u="none" strike="noStrike" dirty="0" err="1">
                <a:solidFill>
                  <a:srgbClr val="0645AD"/>
                </a:solidFill>
                <a:effectLst/>
                <a:latin typeface="Calibri" panose="020F0502020204030204" pitchFamily="34" charset="0"/>
                <a:cs typeface="Calibri" panose="020F0502020204030204" pitchFamily="34" charset="0"/>
                <a:hlinkClick r:id="rId4"/>
              </a:rPr>
              <a:t>Blausen</a:t>
            </a:r>
            <a:r>
              <a:rPr lang="en-US" sz="1100" b="0" i="0" u="none" strike="noStrike" dirty="0">
                <a:solidFill>
                  <a:srgbClr val="0645AD"/>
                </a:solidFill>
                <a:effectLst/>
                <a:latin typeface="Calibri" panose="020F0502020204030204" pitchFamily="34" charset="0"/>
                <a:cs typeface="Calibri" panose="020F0502020204030204" pitchFamily="34" charset="0"/>
                <a:hlinkClick r:id="rId4"/>
              </a:rPr>
              <a:t> Medical 2014</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1" u="none" strike="noStrike" dirty="0" err="1">
                <a:solidFill>
                  <a:srgbClr val="54595D"/>
                </a:solidFill>
                <a:effectLst/>
                <a:latin typeface="Calibri" panose="020F0502020204030204" pitchFamily="34" charset="0"/>
                <a:cs typeface="Calibri" panose="020F0502020204030204" pitchFamily="34" charset="0"/>
              </a:rPr>
              <a:t>WikiJournal</a:t>
            </a:r>
            <a:r>
              <a:rPr lang="en-US" sz="1100" b="0" i="1" u="none" strike="noStrike" dirty="0">
                <a:solidFill>
                  <a:srgbClr val="54595D"/>
                </a:solidFill>
                <a:effectLst/>
                <a:latin typeface="Calibri" panose="020F0502020204030204" pitchFamily="34" charset="0"/>
                <a:cs typeface="Calibri" panose="020F0502020204030204" pitchFamily="34" charset="0"/>
              </a:rPr>
              <a:t> of Medicine</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1" i="0" u="none" strike="noStrike" dirty="0">
                <a:solidFill>
                  <a:srgbClr val="54595D"/>
                </a:solidFill>
                <a:effectLst/>
                <a:latin typeface="Calibri" panose="020F0502020204030204" pitchFamily="34" charset="0"/>
                <a:cs typeface="Calibri" panose="020F0502020204030204" pitchFamily="34" charset="0"/>
              </a:rPr>
              <a:t>1</a:t>
            </a:r>
            <a:r>
              <a:rPr lang="en-US" sz="1100" b="0" i="0" u="none" strike="noStrike" dirty="0">
                <a:solidFill>
                  <a:srgbClr val="54595D"/>
                </a:solidFill>
                <a:effectLst/>
                <a:latin typeface="Calibri" panose="020F0502020204030204" pitchFamily="34" charset="0"/>
                <a:cs typeface="Calibri" panose="020F0502020204030204" pitchFamily="34" charset="0"/>
              </a:rPr>
              <a:t> (2). </a:t>
            </a:r>
            <a:r>
              <a:rPr lang="en-US" sz="1100" b="0" i="0" u="none" strike="noStrike" dirty="0">
                <a:solidFill>
                  <a:srgbClr val="0645AD"/>
                </a:solidFill>
                <a:effectLst/>
                <a:latin typeface="Calibri" panose="020F0502020204030204" pitchFamily="34" charset="0"/>
                <a:cs typeface="Calibri" panose="020F0502020204030204" pitchFamily="34" charset="0"/>
                <a:hlinkClick r:id="rId5"/>
              </a:rPr>
              <a:t>DOI</a:t>
            </a:r>
            <a:r>
              <a:rPr lang="en-US" sz="1100" b="0" i="0" u="none" strike="noStrike" dirty="0">
                <a:solidFill>
                  <a:srgbClr val="54595D"/>
                </a:solidFill>
                <a:effectLst/>
                <a:latin typeface="Calibri" panose="020F0502020204030204" pitchFamily="34" charset="0"/>
                <a:cs typeface="Calibri" panose="020F0502020204030204" pitchFamily="34" charset="0"/>
              </a:rPr>
              <a:t>:</a:t>
            </a:r>
            <a:r>
              <a:rPr lang="en-US" sz="1100" b="0" i="0" u="none" strike="noStrike" dirty="0">
                <a:solidFill>
                  <a:srgbClr val="0645AD"/>
                </a:solidFill>
                <a:effectLst/>
                <a:latin typeface="Calibri" panose="020F0502020204030204" pitchFamily="34" charset="0"/>
                <a:cs typeface="Calibri" panose="020F0502020204030204" pitchFamily="34" charset="0"/>
                <a:hlinkClick r:id="rId6"/>
              </a:rPr>
              <a:t>10.15347/</a:t>
            </a:r>
            <a:r>
              <a:rPr lang="en-US" sz="1100" b="0" i="0" u="none" strike="noStrike" dirty="0" err="1">
                <a:solidFill>
                  <a:srgbClr val="0645AD"/>
                </a:solidFill>
                <a:effectLst/>
                <a:latin typeface="Calibri" panose="020F0502020204030204" pitchFamily="34" charset="0"/>
                <a:cs typeface="Calibri" panose="020F0502020204030204" pitchFamily="34" charset="0"/>
                <a:hlinkClick r:id="rId6"/>
              </a:rPr>
              <a:t>wjm</a:t>
            </a:r>
            <a:r>
              <a:rPr lang="en-US" sz="1100" b="0" i="0" u="none" strike="noStrike" dirty="0">
                <a:solidFill>
                  <a:srgbClr val="0645AD"/>
                </a:solidFill>
                <a:effectLst/>
                <a:latin typeface="Calibri" panose="020F0502020204030204" pitchFamily="34" charset="0"/>
                <a:cs typeface="Calibri" panose="020F0502020204030204" pitchFamily="34" charset="0"/>
                <a:hlinkClick r:id="rId6"/>
              </a:rPr>
              <a:t>/2014.010</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7"/>
              </a:rPr>
              <a:t>ISSN</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8"/>
              </a:rPr>
              <a:t>2002-4436</a:t>
            </a:r>
            <a:r>
              <a:rPr lang="en-US" sz="1100" b="0" i="0" u="none" strike="noStrike" dirty="0">
                <a:solidFill>
                  <a:srgbClr val="54595D"/>
                </a:solidFill>
                <a:effectLst/>
                <a:latin typeface="Calibri" panose="020F0502020204030204" pitchFamily="34" charset="0"/>
                <a:cs typeface="Calibri" panose="020F0502020204030204" pitchFamily="34" charset="0"/>
              </a:rPr>
              <a:t>. - Own work</a:t>
            </a:r>
            <a:endParaRPr lang="en-US" sz="1100" b="0" dirty="0">
              <a:effectLst/>
              <a:latin typeface="Calibri" panose="020F0502020204030204" pitchFamily="34" charset="0"/>
              <a:cs typeface="Calibri" panose="020F0502020204030204" pitchFamily="34" charset="0"/>
            </a:endParaRPr>
          </a:p>
          <a:p>
            <a:pPr algn="l" rtl="0"/>
            <a:r>
              <a:rPr lang="en-US" sz="1100" b="0" i="0" u="none" strike="noStrike" dirty="0">
                <a:solidFill>
                  <a:srgbClr val="202122"/>
                </a:solidFill>
                <a:effectLst/>
                <a:latin typeface="Calibri" panose="020F0502020204030204" pitchFamily="34" charset="0"/>
                <a:cs typeface="Calibri" panose="020F0502020204030204" pitchFamily="34" charset="0"/>
              </a:rPr>
              <a:t>Laparoscopic Hand Instruments 001 JPN.jpg</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9"/>
              </a:rPr>
              <a:t>CC BY-SA 3.0</a:t>
            </a:r>
            <a:r>
              <a:rPr lang="en-US" sz="1400" b="0" i="0" u="none" strike="noStrike" dirty="0">
                <a:solidFill>
                  <a:srgbClr val="000000"/>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10"/>
              </a:rPr>
              <a:t>ignis</a:t>
            </a:r>
            <a:r>
              <a:rPr lang="en-US" sz="1100" b="0" i="0" u="none" strike="noStrike" dirty="0">
                <a:solidFill>
                  <a:srgbClr val="54595D"/>
                </a:solidFill>
                <a:effectLst/>
                <a:latin typeface="Calibri" panose="020F0502020204030204" pitchFamily="34" charset="0"/>
                <a:cs typeface="Calibri" panose="020F0502020204030204" pitchFamily="34" charset="0"/>
              </a:rPr>
              <a:t> - Own work </a:t>
            </a:r>
            <a:endParaRPr lang="he-IL"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59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AA58-B1C4-AFE7-0F64-1267BBBA915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66B0AC-BA1D-6BDC-D414-31BADBB34F0D}"/>
              </a:ext>
            </a:extLst>
          </p:cNvPr>
          <p:cNvSpPr/>
          <p:nvPr/>
        </p:nvSpPr>
        <p:spPr>
          <a:xfrm>
            <a:off x="793819" y="602901"/>
            <a:ext cx="4805470" cy="6255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33364608-3BAD-6A55-FCF8-4D9025F5BEE2}"/>
              </a:ext>
            </a:extLst>
          </p:cNvPr>
          <p:cNvSpPr>
            <a:spLocks noGrp="1"/>
          </p:cNvSpPr>
          <p:nvPr>
            <p:ph type="title"/>
          </p:nvPr>
        </p:nvSpPr>
        <p:spPr>
          <a:xfrm>
            <a:off x="4163438" y="953313"/>
            <a:ext cx="7529208" cy="689077"/>
          </a:xfrm>
        </p:spPr>
        <p:txBody>
          <a:bodyPr/>
          <a:lstStyle/>
          <a:p>
            <a:r>
              <a:rPr lang="he-IL" dirty="0">
                <a:latin typeface="Calibri" panose="020F0502020204030204" pitchFamily="34" charset="0"/>
                <a:cs typeface="Calibri" panose="020F0502020204030204" pitchFamily="34" charset="0"/>
              </a:rPr>
              <a:t>ניתוחים לפרוסקופיים</a:t>
            </a:r>
          </a:p>
        </p:txBody>
      </p:sp>
      <p:sp>
        <p:nvSpPr>
          <p:cNvPr id="5" name="מציין מיקום טקסט 4">
            <a:extLst>
              <a:ext uri="{FF2B5EF4-FFF2-40B4-BE49-F238E27FC236}">
                <a16:creationId xmlns:a16="http://schemas.microsoft.com/office/drawing/2014/main" id="{69A3AA39-1E6D-4C0B-13D0-E6EBBF6AF83B}"/>
              </a:ext>
            </a:extLst>
          </p:cNvPr>
          <p:cNvSpPr>
            <a:spLocks noGrp="1"/>
          </p:cNvSpPr>
          <p:nvPr>
            <p:ph type="body" idx="1"/>
          </p:nvPr>
        </p:nvSpPr>
        <p:spPr>
          <a:xfrm>
            <a:off x="5204178" y="2110903"/>
            <a:ext cx="6488468" cy="4350187"/>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המצלמה משדרת תמונה למסך, וכך המנתחים יכולים לראות את האזור המנותח בבירור ולבצע את ההליך בדיוק רב. </a:t>
            </a:r>
          </a:p>
        </p:txBody>
      </p:sp>
      <p:pic>
        <p:nvPicPr>
          <p:cNvPr id="45" name="Picture 2">
            <a:extLst>
              <a:ext uri="{FF2B5EF4-FFF2-40B4-BE49-F238E27FC236}">
                <a16:creationId xmlns:a16="http://schemas.microsoft.com/office/drawing/2014/main" id="{B31C76A3-7D45-BE6F-71A5-5721905AA9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529" y="926807"/>
            <a:ext cx="2872611" cy="1929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
            <a:extLst>
              <a:ext uri="{FF2B5EF4-FFF2-40B4-BE49-F238E27FC236}">
                <a16:creationId xmlns:a16="http://schemas.microsoft.com/office/drawing/2014/main" id="{E9E7E3CB-82C4-A9C0-D454-A76FE98755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716" y="3429000"/>
            <a:ext cx="2340235" cy="2329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A66C08A-966A-4A46-915B-10C583FD7E70}"/>
              </a:ext>
            </a:extLst>
          </p:cNvPr>
          <p:cNvSpPr txBox="1"/>
          <p:nvPr/>
        </p:nvSpPr>
        <p:spPr>
          <a:xfrm>
            <a:off x="566951" y="5969518"/>
            <a:ext cx="6096000" cy="677108"/>
          </a:xfrm>
          <a:prstGeom prst="rect">
            <a:avLst/>
          </a:prstGeom>
          <a:noFill/>
        </p:spPr>
        <p:txBody>
          <a:bodyPr wrap="square">
            <a:spAutoFit/>
          </a:bodyPr>
          <a:lstStyle/>
          <a:p>
            <a:pPr algn="l" rtl="0"/>
            <a:r>
              <a:rPr lang="en-US" sz="1100" b="0" i="0" u="none" strike="noStrike" dirty="0">
                <a:solidFill>
                  <a:srgbClr val="54595D"/>
                </a:solidFill>
                <a:effectLst/>
                <a:latin typeface="Calibri" panose="020F0502020204030204" pitchFamily="34" charset="0"/>
                <a:cs typeface="Calibri" panose="020F0502020204030204" pitchFamily="34" charset="0"/>
              </a:rPr>
              <a:t>Blausen.com staff (2014). "</a:t>
            </a:r>
            <a:r>
              <a:rPr lang="en-US" sz="1100" b="0" i="0" u="none" strike="noStrike" dirty="0">
                <a:solidFill>
                  <a:srgbClr val="0645AD"/>
                </a:solidFill>
                <a:effectLst/>
                <a:latin typeface="Calibri" panose="020F0502020204030204" pitchFamily="34" charset="0"/>
                <a:cs typeface="Calibri" panose="020F0502020204030204" pitchFamily="34" charset="0"/>
                <a:hlinkClick r:id="rId5"/>
              </a:rPr>
              <a:t>Medical gallery of </a:t>
            </a:r>
            <a:r>
              <a:rPr lang="en-US" sz="1100" b="0" i="0" u="none" strike="noStrike" dirty="0" err="1">
                <a:solidFill>
                  <a:srgbClr val="0645AD"/>
                </a:solidFill>
                <a:effectLst/>
                <a:latin typeface="Calibri" panose="020F0502020204030204" pitchFamily="34" charset="0"/>
                <a:cs typeface="Calibri" panose="020F0502020204030204" pitchFamily="34" charset="0"/>
                <a:hlinkClick r:id="rId5"/>
              </a:rPr>
              <a:t>Blausen</a:t>
            </a:r>
            <a:r>
              <a:rPr lang="en-US" sz="1100" b="0" i="0" u="none" strike="noStrike" dirty="0">
                <a:solidFill>
                  <a:srgbClr val="0645AD"/>
                </a:solidFill>
                <a:effectLst/>
                <a:latin typeface="Calibri" panose="020F0502020204030204" pitchFamily="34" charset="0"/>
                <a:cs typeface="Calibri" panose="020F0502020204030204" pitchFamily="34" charset="0"/>
                <a:hlinkClick r:id="rId5"/>
              </a:rPr>
              <a:t> Medical 2014</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1" u="none" strike="noStrike" dirty="0" err="1">
                <a:solidFill>
                  <a:srgbClr val="54595D"/>
                </a:solidFill>
                <a:effectLst/>
                <a:latin typeface="Calibri" panose="020F0502020204030204" pitchFamily="34" charset="0"/>
                <a:cs typeface="Calibri" panose="020F0502020204030204" pitchFamily="34" charset="0"/>
              </a:rPr>
              <a:t>WikiJournal</a:t>
            </a:r>
            <a:r>
              <a:rPr lang="en-US" sz="1100" b="0" i="1" u="none" strike="noStrike" dirty="0">
                <a:solidFill>
                  <a:srgbClr val="54595D"/>
                </a:solidFill>
                <a:effectLst/>
                <a:latin typeface="Calibri" panose="020F0502020204030204" pitchFamily="34" charset="0"/>
                <a:cs typeface="Calibri" panose="020F0502020204030204" pitchFamily="34" charset="0"/>
              </a:rPr>
              <a:t> of Medicine</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1" i="0" u="none" strike="noStrike" dirty="0">
                <a:solidFill>
                  <a:srgbClr val="54595D"/>
                </a:solidFill>
                <a:effectLst/>
                <a:latin typeface="Calibri" panose="020F0502020204030204" pitchFamily="34" charset="0"/>
                <a:cs typeface="Calibri" panose="020F0502020204030204" pitchFamily="34" charset="0"/>
              </a:rPr>
              <a:t>1</a:t>
            </a:r>
            <a:r>
              <a:rPr lang="en-US" sz="1100" b="0" i="0" u="none" strike="noStrike" dirty="0">
                <a:solidFill>
                  <a:srgbClr val="54595D"/>
                </a:solidFill>
                <a:effectLst/>
                <a:latin typeface="Calibri" panose="020F0502020204030204" pitchFamily="34" charset="0"/>
                <a:cs typeface="Calibri" panose="020F0502020204030204" pitchFamily="34" charset="0"/>
              </a:rPr>
              <a:t> (2). </a:t>
            </a:r>
            <a:r>
              <a:rPr lang="en-US" sz="1100" b="0" i="0" u="none" strike="noStrike" dirty="0">
                <a:solidFill>
                  <a:srgbClr val="0645AD"/>
                </a:solidFill>
                <a:effectLst/>
                <a:latin typeface="Calibri" panose="020F0502020204030204" pitchFamily="34" charset="0"/>
                <a:cs typeface="Calibri" panose="020F0502020204030204" pitchFamily="34" charset="0"/>
                <a:hlinkClick r:id="rId6"/>
              </a:rPr>
              <a:t>DOI</a:t>
            </a:r>
            <a:r>
              <a:rPr lang="en-US" sz="1100" b="0" i="0" u="none" strike="noStrike" dirty="0">
                <a:solidFill>
                  <a:srgbClr val="54595D"/>
                </a:solidFill>
                <a:effectLst/>
                <a:latin typeface="Calibri" panose="020F0502020204030204" pitchFamily="34" charset="0"/>
                <a:cs typeface="Calibri" panose="020F0502020204030204" pitchFamily="34" charset="0"/>
              </a:rPr>
              <a:t>:</a:t>
            </a:r>
            <a:r>
              <a:rPr lang="en-US" sz="1100" b="0" i="0" u="none" strike="noStrike" dirty="0">
                <a:solidFill>
                  <a:srgbClr val="0645AD"/>
                </a:solidFill>
                <a:effectLst/>
                <a:latin typeface="Calibri" panose="020F0502020204030204" pitchFamily="34" charset="0"/>
                <a:cs typeface="Calibri" panose="020F0502020204030204" pitchFamily="34" charset="0"/>
                <a:hlinkClick r:id="rId7"/>
              </a:rPr>
              <a:t>10.15347/</a:t>
            </a:r>
            <a:r>
              <a:rPr lang="en-US" sz="1100" b="0" i="0" u="none" strike="noStrike" dirty="0" err="1">
                <a:solidFill>
                  <a:srgbClr val="0645AD"/>
                </a:solidFill>
                <a:effectLst/>
                <a:latin typeface="Calibri" panose="020F0502020204030204" pitchFamily="34" charset="0"/>
                <a:cs typeface="Calibri" panose="020F0502020204030204" pitchFamily="34" charset="0"/>
                <a:hlinkClick r:id="rId7"/>
              </a:rPr>
              <a:t>wjm</a:t>
            </a:r>
            <a:r>
              <a:rPr lang="en-US" sz="1100" b="0" i="0" u="none" strike="noStrike" dirty="0">
                <a:solidFill>
                  <a:srgbClr val="0645AD"/>
                </a:solidFill>
                <a:effectLst/>
                <a:latin typeface="Calibri" panose="020F0502020204030204" pitchFamily="34" charset="0"/>
                <a:cs typeface="Calibri" panose="020F0502020204030204" pitchFamily="34" charset="0"/>
                <a:hlinkClick r:id="rId7"/>
              </a:rPr>
              <a:t>/2014.010</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8"/>
              </a:rPr>
              <a:t>ISSN</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9"/>
              </a:rPr>
              <a:t>2002-4436</a:t>
            </a:r>
            <a:r>
              <a:rPr lang="en-US" sz="1100" b="0" i="0" u="none" strike="noStrike" dirty="0">
                <a:solidFill>
                  <a:srgbClr val="54595D"/>
                </a:solidFill>
                <a:effectLst/>
                <a:latin typeface="Calibri" panose="020F0502020204030204" pitchFamily="34" charset="0"/>
                <a:cs typeface="Calibri" panose="020F0502020204030204" pitchFamily="34" charset="0"/>
              </a:rPr>
              <a:t>. - Own work</a:t>
            </a:r>
            <a:endParaRPr lang="en-US" sz="1100" b="0" dirty="0">
              <a:effectLst/>
              <a:latin typeface="Calibri" panose="020F0502020204030204" pitchFamily="34" charset="0"/>
              <a:cs typeface="Calibri" panose="020F0502020204030204" pitchFamily="34" charset="0"/>
            </a:endParaRPr>
          </a:p>
          <a:p>
            <a:pPr algn="l" rtl="0"/>
            <a:r>
              <a:rPr lang="en-US" sz="1100" b="0" i="0" u="none" strike="noStrike" dirty="0">
                <a:solidFill>
                  <a:srgbClr val="202122"/>
                </a:solidFill>
                <a:effectLst/>
                <a:latin typeface="Calibri" panose="020F0502020204030204" pitchFamily="34" charset="0"/>
                <a:cs typeface="Calibri" panose="020F0502020204030204" pitchFamily="34" charset="0"/>
              </a:rPr>
              <a:t>Laparoscopic Hand Instruments 001 JPN.jpg</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10"/>
              </a:rPr>
              <a:t>CC BY-SA 3.0</a:t>
            </a:r>
            <a:r>
              <a:rPr lang="en-US" sz="1400" b="0" i="0" u="none" strike="noStrike" dirty="0">
                <a:solidFill>
                  <a:srgbClr val="000000"/>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11"/>
              </a:rPr>
              <a:t>ignis</a:t>
            </a:r>
            <a:r>
              <a:rPr lang="en-US" sz="1100" b="0" i="0" u="none" strike="noStrike" dirty="0">
                <a:solidFill>
                  <a:srgbClr val="54595D"/>
                </a:solidFill>
                <a:effectLst/>
                <a:latin typeface="Calibri" panose="020F0502020204030204" pitchFamily="34" charset="0"/>
                <a:cs typeface="Calibri" panose="020F0502020204030204" pitchFamily="34" charset="0"/>
              </a:rPr>
              <a:t> - Own work </a:t>
            </a:r>
            <a:endParaRPr lang="he-IL" sz="1100" dirty="0">
              <a:latin typeface="Calibri" panose="020F0502020204030204" pitchFamily="34" charset="0"/>
              <a:cs typeface="Calibri" panose="020F0502020204030204" pitchFamily="34" charset="0"/>
            </a:endParaRPr>
          </a:p>
        </p:txBody>
      </p:sp>
      <p:cxnSp>
        <p:nvCxnSpPr>
          <p:cNvPr id="2" name="Straight Arrow Connector 1">
            <a:extLst>
              <a:ext uri="{FF2B5EF4-FFF2-40B4-BE49-F238E27FC236}">
                <a16:creationId xmlns:a16="http://schemas.microsoft.com/office/drawing/2014/main" id="{B6A7C5B4-5747-5152-CB0C-46C70A50F2EF}"/>
              </a:ext>
            </a:extLst>
          </p:cNvPr>
          <p:cNvCxnSpPr>
            <a:cxnSpLocks/>
          </p:cNvCxnSpPr>
          <p:nvPr/>
        </p:nvCxnSpPr>
        <p:spPr>
          <a:xfrm>
            <a:off x="1953021" y="3730450"/>
            <a:ext cx="491812" cy="79450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B8E77-F3D5-5734-9662-DA4B6A032E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68BF795-A6EF-2856-F804-DD06B49BF35C}"/>
              </a:ext>
            </a:extLst>
          </p:cNvPr>
          <p:cNvSpPr/>
          <p:nvPr/>
        </p:nvSpPr>
        <p:spPr>
          <a:xfrm>
            <a:off x="793819" y="602901"/>
            <a:ext cx="4805470" cy="6255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E8A97EB7-6B5D-E018-3627-BF31AA55786D}"/>
              </a:ext>
            </a:extLst>
          </p:cNvPr>
          <p:cNvSpPr>
            <a:spLocks noGrp="1"/>
          </p:cNvSpPr>
          <p:nvPr>
            <p:ph type="title"/>
          </p:nvPr>
        </p:nvSpPr>
        <p:spPr>
          <a:xfrm>
            <a:off x="4163438" y="953313"/>
            <a:ext cx="7529208" cy="689077"/>
          </a:xfrm>
        </p:spPr>
        <p:txBody>
          <a:bodyPr/>
          <a:lstStyle/>
          <a:p>
            <a:r>
              <a:rPr lang="he-IL" dirty="0">
                <a:latin typeface="Calibri" panose="020F0502020204030204" pitchFamily="34" charset="0"/>
                <a:cs typeface="Calibri" panose="020F0502020204030204" pitchFamily="34" charset="0"/>
              </a:rPr>
              <a:t>ניתוחים לפרוסקופיים</a:t>
            </a:r>
          </a:p>
        </p:txBody>
      </p:sp>
      <p:sp>
        <p:nvSpPr>
          <p:cNvPr id="5" name="מציין מיקום טקסט 4">
            <a:extLst>
              <a:ext uri="{FF2B5EF4-FFF2-40B4-BE49-F238E27FC236}">
                <a16:creationId xmlns:a16="http://schemas.microsoft.com/office/drawing/2014/main" id="{34E97875-F599-2F41-F5BA-45689A5E2DB8}"/>
              </a:ext>
            </a:extLst>
          </p:cNvPr>
          <p:cNvSpPr>
            <a:spLocks noGrp="1"/>
          </p:cNvSpPr>
          <p:nvPr>
            <p:ph type="body" idx="1"/>
          </p:nvPr>
        </p:nvSpPr>
        <p:spPr>
          <a:xfrm>
            <a:off x="5204178" y="2110903"/>
            <a:ext cx="6488468" cy="4350187"/>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ניתוחים אלה בעצם נערכים כשהמכשירים מוחזקים לא ישירות על ידי הרופא המנתח, אלא בקצה צינורות שהמנתח מזיז, והמנתח רואה מה קורה בתוך החולה בעזרת מצלמה.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הרופא לא נוגע בחולה בעצמו.</a:t>
            </a:r>
          </a:p>
        </p:txBody>
      </p:sp>
      <p:pic>
        <p:nvPicPr>
          <p:cNvPr id="45" name="Picture 2">
            <a:extLst>
              <a:ext uri="{FF2B5EF4-FFF2-40B4-BE49-F238E27FC236}">
                <a16:creationId xmlns:a16="http://schemas.microsoft.com/office/drawing/2014/main" id="{216893CD-F488-F411-03A6-935388625A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529" y="926807"/>
            <a:ext cx="2872611" cy="1929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
            <a:extLst>
              <a:ext uri="{FF2B5EF4-FFF2-40B4-BE49-F238E27FC236}">
                <a16:creationId xmlns:a16="http://schemas.microsoft.com/office/drawing/2014/main" id="{82765BA4-91AA-6E14-8D79-45684D17C4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716" y="3429000"/>
            <a:ext cx="2340235" cy="2329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775784DF-C4AB-5BB8-66FF-F3CA86D497DA}"/>
              </a:ext>
            </a:extLst>
          </p:cNvPr>
          <p:cNvSpPr txBox="1"/>
          <p:nvPr/>
        </p:nvSpPr>
        <p:spPr>
          <a:xfrm>
            <a:off x="566951" y="5969518"/>
            <a:ext cx="6096000" cy="677108"/>
          </a:xfrm>
          <a:prstGeom prst="rect">
            <a:avLst/>
          </a:prstGeom>
          <a:noFill/>
        </p:spPr>
        <p:txBody>
          <a:bodyPr wrap="square">
            <a:spAutoFit/>
          </a:bodyPr>
          <a:lstStyle/>
          <a:p>
            <a:pPr algn="l" rtl="0"/>
            <a:r>
              <a:rPr lang="en-US" sz="1100" b="0" i="0" u="none" strike="noStrike" dirty="0">
                <a:solidFill>
                  <a:srgbClr val="54595D"/>
                </a:solidFill>
                <a:effectLst/>
                <a:latin typeface="Calibri" panose="020F0502020204030204" pitchFamily="34" charset="0"/>
                <a:cs typeface="Calibri" panose="020F0502020204030204" pitchFamily="34" charset="0"/>
              </a:rPr>
              <a:t>Blausen.com staff (2014). "</a:t>
            </a:r>
            <a:r>
              <a:rPr lang="en-US" sz="1100" b="0" i="0" u="none" strike="noStrike" dirty="0">
                <a:solidFill>
                  <a:srgbClr val="0645AD"/>
                </a:solidFill>
                <a:effectLst/>
                <a:latin typeface="Calibri" panose="020F0502020204030204" pitchFamily="34" charset="0"/>
                <a:cs typeface="Calibri" panose="020F0502020204030204" pitchFamily="34" charset="0"/>
                <a:hlinkClick r:id="rId5"/>
              </a:rPr>
              <a:t>Medical gallery of </a:t>
            </a:r>
            <a:r>
              <a:rPr lang="en-US" sz="1100" b="0" i="0" u="none" strike="noStrike" dirty="0" err="1">
                <a:solidFill>
                  <a:srgbClr val="0645AD"/>
                </a:solidFill>
                <a:effectLst/>
                <a:latin typeface="Calibri" panose="020F0502020204030204" pitchFamily="34" charset="0"/>
                <a:cs typeface="Calibri" panose="020F0502020204030204" pitchFamily="34" charset="0"/>
                <a:hlinkClick r:id="rId5"/>
              </a:rPr>
              <a:t>Blausen</a:t>
            </a:r>
            <a:r>
              <a:rPr lang="en-US" sz="1100" b="0" i="0" u="none" strike="noStrike" dirty="0">
                <a:solidFill>
                  <a:srgbClr val="0645AD"/>
                </a:solidFill>
                <a:effectLst/>
                <a:latin typeface="Calibri" panose="020F0502020204030204" pitchFamily="34" charset="0"/>
                <a:cs typeface="Calibri" panose="020F0502020204030204" pitchFamily="34" charset="0"/>
                <a:hlinkClick r:id="rId5"/>
              </a:rPr>
              <a:t> Medical 2014</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1" u="none" strike="noStrike" dirty="0" err="1">
                <a:solidFill>
                  <a:srgbClr val="54595D"/>
                </a:solidFill>
                <a:effectLst/>
                <a:latin typeface="Calibri" panose="020F0502020204030204" pitchFamily="34" charset="0"/>
                <a:cs typeface="Calibri" panose="020F0502020204030204" pitchFamily="34" charset="0"/>
              </a:rPr>
              <a:t>WikiJournal</a:t>
            </a:r>
            <a:r>
              <a:rPr lang="en-US" sz="1100" b="0" i="1" u="none" strike="noStrike" dirty="0">
                <a:solidFill>
                  <a:srgbClr val="54595D"/>
                </a:solidFill>
                <a:effectLst/>
                <a:latin typeface="Calibri" panose="020F0502020204030204" pitchFamily="34" charset="0"/>
                <a:cs typeface="Calibri" panose="020F0502020204030204" pitchFamily="34" charset="0"/>
              </a:rPr>
              <a:t> of Medicine</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1" i="0" u="none" strike="noStrike" dirty="0">
                <a:solidFill>
                  <a:srgbClr val="54595D"/>
                </a:solidFill>
                <a:effectLst/>
                <a:latin typeface="Calibri" panose="020F0502020204030204" pitchFamily="34" charset="0"/>
                <a:cs typeface="Calibri" panose="020F0502020204030204" pitchFamily="34" charset="0"/>
              </a:rPr>
              <a:t>1</a:t>
            </a:r>
            <a:r>
              <a:rPr lang="en-US" sz="1100" b="0" i="0" u="none" strike="noStrike" dirty="0">
                <a:solidFill>
                  <a:srgbClr val="54595D"/>
                </a:solidFill>
                <a:effectLst/>
                <a:latin typeface="Calibri" panose="020F0502020204030204" pitchFamily="34" charset="0"/>
                <a:cs typeface="Calibri" panose="020F0502020204030204" pitchFamily="34" charset="0"/>
              </a:rPr>
              <a:t> (2). </a:t>
            </a:r>
            <a:r>
              <a:rPr lang="en-US" sz="1100" b="0" i="0" u="none" strike="noStrike" dirty="0">
                <a:solidFill>
                  <a:srgbClr val="0645AD"/>
                </a:solidFill>
                <a:effectLst/>
                <a:latin typeface="Calibri" panose="020F0502020204030204" pitchFamily="34" charset="0"/>
                <a:cs typeface="Calibri" panose="020F0502020204030204" pitchFamily="34" charset="0"/>
                <a:hlinkClick r:id="rId6"/>
              </a:rPr>
              <a:t>DOI</a:t>
            </a:r>
            <a:r>
              <a:rPr lang="en-US" sz="1100" b="0" i="0" u="none" strike="noStrike" dirty="0">
                <a:solidFill>
                  <a:srgbClr val="54595D"/>
                </a:solidFill>
                <a:effectLst/>
                <a:latin typeface="Calibri" panose="020F0502020204030204" pitchFamily="34" charset="0"/>
                <a:cs typeface="Calibri" panose="020F0502020204030204" pitchFamily="34" charset="0"/>
              </a:rPr>
              <a:t>:</a:t>
            </a:r>
            <a:r>
              <a:rPr lang="en-US" sz="1100" b="0" i="0" u="none" strike="noStrike" dirty="0">
                <a:solidFill>
                  <a:srgbClr val="0645AD"/>
                </a:solidFill>
                <a:effectLst/>
                <a:latin typeface="Calibri" panose="020F0502020204030204" pitchFamily="34" charset="0"/>
                <a:cs typeface="Calibri" panose="020F0502020204030204" pitchFamily="34" charset="0"/>
                <a:hlinkClick r:id="rId7"/>
              </a:rPr>
              <a:t>10.15347/</a:t>
            </a:r>
            <a:r>
              <a:rPr lang="en-US" sz="1100" b="0" i="0" u="none" strike="noStrike" dirty="0" err="1">
                <a:solidFill>
                  <a:srgbClr val="0645AD"/>
                </a:solidFill>
                <a:effectLst/>
                <a:latin typeface="Calibri" panose="020F0502020204030204" pitchFamily="34" charset="0"/>
                <a:cs typeface="Calibri" panose="020F0502020204030204" pitchFamily="34" charset="0"/>
                <a:hlinkClick r:id="rId7"/>
              </a:rPr>
              <a:t>wjm</a:t>
            </a:r>
            <a:r>
              <a:rPr lang="en-US" sz="1100" b="0" i="0" u="none" strike="noStrike" dirty="0">
                <a:solidFill>
                  <a:srgbClr val="0645AD"/>
                </a:solidFill>
                <a:effectLst/>
                <a:latin typeface="Calibri" panose="020F0502020204030204" pitchFamily="34" charset="0"/>
                <a:cs typeface="Calibri" panose="020F0502020204030204" pitchFamily="34" charset="0"/>
                <a:hlinkClick r:id="rId7"/>
              </a:rPr>
              <a:t>/2014.010</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8"/>
              </a:rPr>
              <a:t>ISSN</a:t>
            </a:r>
            <a:r>
              <a:rPr lang="en-US" sz="1100" b="0" i="0" u="none" strike="noStrike" dirty="0">
                <a:solidFill>
                  <a:srgbClr val="54595D"/>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9"/>
              </a:rPr>
              <a:t>2002-4436</a:t>
            </a:r>
            <a:r>
              <a:rPr lang="en-US" sz="1100" b="0" i="0" u="none" strike="noStrike" dirty="0">
                <a:solidFill>
                  <a:srgbClr val="54595D"/>
                </a:solidFill>
                <a:effectLst/>
                <a:latin typeface="Calibri" panose="020F0502020204030204" pitchFamily="34" charset="0"/>
                <a:cs typeface="Calibri" panose="020F0502020204030204" pitchFamily="34" charset="0"/>
              </a:rPr>
              <a:t>. - Own work</a:t>
            </a:r>
            <a:endParaRPr lang="en-US" sz="1100" b="0" dirty="0">
              <a:effectLst/>
              <a:latin typeface="Calibri" panose="020F0502020204030204" pitchFamily="34" charset="0"/>
              <a:cs typeface="Calibri" panose="020F0502020204030204" pitchFamily="34" charset="0"/>
            </a:endParaRPr>
          </a:p>
          <a:p>
            <a:pPr algn="l" rtl="0"/>
            <a:r>
              <a:rPr lang="en-US" sz="1100" b="0" i="0" u="none" strike="noStrike" dirty="0">
                <a:solidFill>
                  <a:srgbClr val="202122"/>
                </a:solidFill>
                <a:effectLst/>
                <a:latin typeface="Calibri" panose="020F0502020204030204" pitchFamily="34" charset="0"/>
                <a:cs typeface="Calibri" panose="020F0502020204030204" pitchFamily="34" charset="0"/>
              </a:rPr>
              <a:t>Laparoscopic Hand Instruments 001 JPN.jpg</a:t>
            </a:r>
            <a:r>
              <a:rPr lang="en-US" sz="1600" b="0" i="0" u="none" strike="noStrike" dirty="0">
                <a:solidFill>
                  <a:srgbClr val="000000"/>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10"/>
              </a:rPr>
              <a:t>CC BY-SA 3.0</a:t>
            </a:r>
            <a:r>
              <a:rPr lang="en-US" sz="1400" b="0" i="0" u="none" strike="noStrike" dirty="0">
                <a:solidFill>
                  <a:srgbClr val="000000"/>
                </a:solidFill>
                <a:effectLst/>
                <a:latin typeface="Calibri" panose="020F0502020204030204" pitchFamily="34" charset="0"/>
                <a:cs typeface="Calibri" panose="020F0502020204030204" pitchFamily="34" charset="0"/>
              </a:rPr>
              <a:t> </a:t>
            </a:r>
            <a:r>
              <a:rPr lang="en-US" sz="1100" b="0" i="0" u="none" strike="noStrike" dirty="0">
                <a:solidFill>
                  <a:srgbClr val="0645AD"/>
                </a:solidFill>
                <a:effectLst/>
                <a:latin typeface="Calibri" panose="020F0502020204030204" pitchFamily="34" charset="0"/>
                <a:cs typeface="Calibri" panose="020F0502020204030204" pitchFamily="34" charset="0"/>
                <a:hlinkClick r:id="rId11"/>
              </a:rPr>
              <a:t>ignis</a:t>
            </a:r>
            <a:r>
              <a:rPr lang="en-US" sz="1100" b="0" i="0" u="none" strike="noStrike" dirty="0">
                <a:solidFill>
                  <a:srgbClr val="54595D"/>
                </a:solidFill>
                <a:effectLst/>
                <a:latin typeface="Calibri" panose="020F0502020204030204" pitchFamily="34" charset="0"/>
                <a:cs typeface="Calibri" panose="020F0502020204030204" pitchFamily="34" charset="0"/>
              </a:rPr>
              <a:t> - Own work </a:t>
            </a:r>
            <a:endParaRPr lang="he-IL" sz="1100" dirty="0">
              <a:latin typeface="Calibri" panose="020F0502020204030204" pitchFamily="34" charset="0"/>
              <a:cs typeface="Calibri" panose="020F0502020204030204" pitchFamily="34" charset="0"/>
            </a:endParaRPr>
          </a:p>
        </p:txBody>
      </p:sp>
      <p:cxnSp>
        <p:nvCxnSpPr>
          <p:cNvPr id="2" name="Straight Arrow Connector 1">
            <a:extLst>
              <a:ext uri="{FF2B5EF4-FFF2-40B4-BE49-F238E27FC236}">
                <a16:creationId xmlns:a16="http://schemas.microsoft.com/office/drawing/2014/main" id="{4C1BDF4E-90C7-F4D7-96C4-921BCF6D0DDD}"/>
              </a:ext>
            </a:extLst>
          </p:cNvPr>
          <p:cNvCxnSpPr>
            <a:cxnSpLocks/>
          </p:cNvCxnSpPr>
          <p:nvPr/>
        </p:nvCxnSpPr>
        <p:spPr>
          <a:xfrm>
            <a:off x="1953021" y="3730450"/>
            <a:ext cx="491812" cy="794500"/>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1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3B532-AAE7-6471-0560-2E22D1A28639}"/>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D65E096A-04F3-BDB8-C239-492FC68809E2}"/>
              </a:ext>
            </a:extLst>
          </p:cNvPr>
          <p:cNvSpPr>
            <a:spLocks noGrp="1"/>
          </p:cNvSpPr>
          <p:nvPr>
            <p:ph type="title"/>
          </p:nvPr>
        </p:nvSpPr>
        <p:spPr>
          <a:xfrm>
            <a:off x="4163438" y="953313"/>
            <a:ext cx="7529208" cy="689077"/>
          </a:xfrm>
        </p:spPr>
        <p:txBody>
          <a:bodyPr/>
          <a:lstStyle/>
          <a:p>
            <a:r>
              <a:rPr lang="he-IL" dirty="0">
                <a:latin typeface="Calibri" panose="020F0502020204030204" pitchFamily="34" charset="0"/>
                <a:cs typeface="Calibri" panose="020F0502020204030204" pitchFamily="34" charset="0"/>
              </a:rPr>
              <a:t>ניתוח מרחוק – </a:t>
            </a:r>
            <a:r>
              <a:rPr lang="en-US" dirty="0">
                <a:latin typeface="Calibri" panose="020F0502020204030204" pitchFamily="34" charset="0"/>
                <a:cs typeface="Calibri" panose="020F0502020204030204" pitchFamily="34" charset="0"/>
              </a:rPr>
              <a:t>Telesurgery</a:t>
            </a:r>
            <a:endParaRPr lang="he-IL" dirty="0">
              <a:latin typeface="Calibri" panose="020F0502020204030204" pitchFamily="34" charset="0"/>
              <a:cs typeface="Calibri" panose="020F0502020204030204" pitchFamily="34" charset="0"/>
            </a:endParaRPr>
          </a:p>
        </p:txBody>
      </p:sp>
      <p:sp>
        <p:nvSpPr>
          <p:cNvPr id="5" name="מציין מיקום טקסט 4">
            <a:extLst>
              <a:ext uri="{FF2B5EF4-FFF2-40B4-BE49-F238E27FC236}">
                <a16:creationId xmlns:a16="http://schemas.microsoft.com/office/drawing/2014/main" id="{7B858AC2-1F36-393C-2DF7-267061FEE625}"/>
              </a:ext>
            </a:extLst>
          </p:cNvPr>
          <p:cNvSpPr>
            <a:spLocks noGrp="1"/>
          </p:cNvSpPr>
          <p:nvPr>
            <p:ph type="body" idx="1"/>
          </p:nvPr>
        </p:nvSpPr>
        <p:spPr>
          <a:xfrm>
            <a:off x="4163438" y="2110903"/>
            <a:ext cx="7529208" cy="4350187"/>
          </a:xfrm>
        </p:spPr>
        <p:txBody>
          <a:bodyPr>
            <a:norm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4F4F4F"/>
                </a:solidFill>
                <a:effectLst/>
                <a:uLnTx/>
                <a:uFillTx/>
                <a:latin typeface="Calibri"/>
                <a:ea typeface="+mn-ea"/>
                <a:cs typeface="Calibri"/>
              </a:rPr>
              <a:t>ניתוח מרחוק הוא הליך כירורגי שבו המנתח שולט </a:t>
            </a:r>
            <a:br>
              <a:rPr kumimoji="0" lang="en-US" sz="2800" b="0" i="0" u="none" strike="noStrike" kern="1200" cap="none" spc="0" normalizeH="0" baseline="0" noProof="0" dirty="0">
                <a:ln>
                  <a:noFill/>
                </a:ln>
                <a:solidFill>
                  <a:srgbClr val="4F4F4F"/>
                </a:solidFill>
                <a:effectLst/>
                <a:uLnTx/>
                <a:uFillTx/>
                <a:latin typeface="Calibri"/>
                <a:ea typeface="+mn-ea"/>
                <a:cs typeface="Calibri"/>
              </a:rPr>
            </a:br>
            <a:r>
              <a:rPr kumimoji="0" lang="he-IL" sz="2800" b="0" i="0" u="none" strike="noStrike" kern="1200" cap="none" spc="0" normalizeH="0" baseline="0" noProof="0" dirty="0">
                <a:ln>
                  <a:noFill/>
                </a:ln>
                <a:solidFill>
                  <a:srgbClr val="4F4F4F"/>
                </a:solidFill>
                <a:effectLst/>
                <a:uLnTx/>
                <a:uFillTx/>
                <a:latin typeface="Calibri"/>
                <a:ea typeface="+mn-ea"/>
                <a:cs typeface="Calibri"/>
              </a:rPr>
              <a:t>בכלי ניתוח רובוטיים ממיקום מרוחק באמצעות </a:t>
            </a:r>
            <a:br>
              <a:rPr kumimoji="0" lang="en-US" sz="2800" b="0" i="0" u="none" strike="noStrike" kern="1200" cap="none" spc="0" normalizeH="0" baseline="0" noProof="0" dirty="0">
                <a:ln>
                  <a:noFill/>
                </a:ln>
                <a:solidFill>
                  <a:srgbClr val="4F4F4F"/>
                </a:solidFill>
                <a:effectLst/>
                <a:uLnTx/>
                <a:uFillTx/>
                <a:latin typeface="Calibri"/>
                <a:ea typeface="+mn-ea"/>
                <a:cs typeface="Calibri"/>
              </a:rPr>
            </a:br>
            <a:r>
              <a:rPr kumimoji="0" lang="he-IL" sz="2800" b="0" i="0" u="none" strike="noStrike" kern="1200" cap="none" spc="0" normalizeH="0" baseline="0" noProof="0" dirty="0">
                <a:ln>
                  <a:noFill/>
                </a:ln>
                <a:solidFill>
                  <a:srgbClr val="4F4F4F"/>
                </a:solidFill>
                <a:effectLst/>
                <a:uLnTx/>
                <a:uFillTx/>
                <a:latin typeface="Calibri"/>
                <a:ea typeface="+mn-ea"/>
                <a:cs typeface="Calibri"/>
              </a:rPr>
              <a:t>טכנולוגיות מתקדמות. </a:t>
            </a:r>
          </a:p>
        </p:txBody>
      </p:sp>
      <p:grpSp>
        <p:nvGrpSpPr>
          <p:cNvPr id="2" name="Group 1">
            <a:extLst>
              <a:ext uri="{FF2B5EF4-FFF2-40B4-BE49-F238E27FC236}">
                <a16:creationId xmlns:a16="http://schemas.microsoft.com/office/drawing/2014/main" id="{43112D82-175D-37FB-24BC-04141BE4697C}"/>
              </a:ext>
            </a:extLst>
          </p:cNvPr>
          <p:cNvGrpSpPr/>
          <p:nvPr/>
        </p:nvGrpSpPr>
        <p:grpSpPr>
          <a:xfrm>
            <a:off x="5730240" y="4453480"/>
            <a:ext cx="6051194" cy="1788824"/>
            <a:chOff x="6212612" y="4462976"/>
            <a:chExt cx="4418544" cy="1306188"/>
          </a:xfrm>
        </p:grpSpPr>
        <p:grpSp>
          <p:nvGrpSpPr>
            <p:cNvPr id="12" name="גרפיקה 4">
              <a:extLst>
                <a:ext uri="{FF2B5EF4-FFF2-40B4-BE49-F238E27FC236}">
                  <a16:creationId xmlns:a16="http://schemas.microsoft.com/office/drawing/2014/main" id="{39029A16-2572-C747-622C-5A73240ED6D0}"/>
                </a:ext>
              </a:extLst>
            </p:cNvPr>
            <p:cNvGrpSpPr/>
            <p:nvPr/>
          </p:nvGrpSpPr>
          <p:grpSpPr>
            <a:xfrm>
              <a:off x="6212612" y="4462976"/>
              <a:ext cx="4418544" cy="1306188"/>
              <a:chOff x="2906704" y="3742635"/>
              <a:chExt cx="6790198" cy="2007284"/>
            </a:xfrm>
          </p:grpSpPr>
          <p:grpSp>
            <p:nvGrpSpPr>
              <p:cNvPr id="19" name="גרפיקה 4">
                <a:extLst>
                  <a:ext uri="{FF2B5EF4-FFF2-40B4-BE49-F238E27FC236}">
                    <a16:creationId xmlns:a16="http://schemas.microsoft.com/office/drawing/2014/main" id="{639CA52F-0787-A81D-1B26-DFBD81B7EA9B}"/>
                  </a:ext>
                </a:extLst>
              </p:cNvPr>
              <p:cNvGrpSpPr/>
              <p:nvPr/>
            </p:nvGrpSpPr>
            <p:grpSpPr>
              <a:xfrm>
                <a:off x="3910152" y="3742700"/>
                <a:ext cx="4783171" cy="2007091"/>
                <a:chOff x="3910152" y="3742700"/>
                <a:chExt cx="4783171" cy="2007091"/>
              </a:xfrm>
              <a:solidFill>
                <a:srgbClr val="E4E4E4"/>
              </a:solidFill>
            </p:grpSpPr>
            <p:sp>
              <p:nvSpPr>
                <p:cNvPr id="25" name="צורה חופשית: צורה 20">
                  <a:extLst>
                    <a:ext uri="{FF2B5EF4-FFF2-40B4-BE49-F238E27FC236}">
                      <a16:creationId xmlns:a16="http://schemas.microsoft.com/office/drawing/2014/main" id="{88A5DB10-606A-CF10-ABC4-CB173BF975E5}"/>
                    </a:ext>
                  </a:extLst>
                </p:cNvPr>
                <p:cNvSpPr/>
                <p:nvPr/>
              </p:nvSpPr>
              <p:spPr>
                <a:xfrm>
                  <a:off x="3910152" y="3742764"/>
                  <a:ext cx="797216" cy="1003448"/>
                </a:xfrm>
                <a:custGeom>
                  <a:avLst/>
                  <a:gdLst>
                    <a:gd name="connsiteX0" fmla="*/ 797217 w 797216"/>
                    <a:gd name="connsiteY0" fmla="*/ 393968 h 1003448"/>
                    <a:gd name="connsiteX1" fmla="*/ 590920 w 797216"/>
                    <a:gd name="connsiteY1" fmla="*/ 1003449 h 1003448"/>
                    <a:gd name="connsiteX2" fmla="*/ 0 w 797216"/>
                    <a:gd name="connsiteY2" fmla="*/ 412529 h 1003448"/>
                    <a:gd name="connsiteX3" fmla="*/ 0 w 797216"/>
                    <a:gd name="connsiteY3" fmla="*/ 0 h 1003448"/>
                    <a:gd name="connsiteX4" fmla="*/ 709568 w 797216"/>
                    <a:gd name="connsiteY4" fmla="*/ 293945 h 1003448"/>
                    <a:gd name="connsiteX5" fmla="*/ 797217 w 797216"/>
                    <a:gd name="connsiteY5" fmla="*/ 393968 h 1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16" h="1003448">
                      <a:moveTo>
                        <a:pt x="797217" y="393968"/>
                      </a:moveTo>
                      <a:cubicBezTo>
                        <a:pt x="663359" y="568170"/>
                        <a:pt x="590920" y="780202"/>
                        <a:pt x="590920" y="1003449"/>
                      </a:cubicBezTo>
                      <a:cubicBezTo>
                        <a:pt x="590856" y="677022"/>
                        <a:pt x="326427" y="412529"/>
                        <a:pt x="0" y="412529"/>
                      </a:cubicBezTo>
                      <a:lnTo>
                        <a:pt x="0" y="0"/>
                      </a:lnTo>
                      <a:cubicBezTo>
                        <a:pt x="268038" y="0"/>
                        <a:pt x="520028" y="104470"/>
                        <a:pt x="709568" y="293945"/>
                      </a:cubicBezTo>
                      <a:cubicBezTo>
                        <a:pt x="741276" y="325654"/>
                        <a:pt x="770536" y="359038"/>
                        <a:pt x="797217" y="393968"/>
                      </a:cubicBezTo>
                      <a:close/>
                    </a:path>
                  </a:pathLst>
                </a:custGeom>
                <a:solidFill>
                  <a:srgbClr val="E4E4E4"/>
                </a:solidFill>
                <a:ln w="0" cap="flat">
                  <a:noFill/>
                  <a:prstDash val="solid"/>
                  <a:miter/>
                </a:ln>
              </p:spPr>
              <p:txBody>
                <a:bodyPr rtlCol="1" anchor="ctr"/>
                <a:lstStyle/>
                <a:p>
                  <a:endParaRPr lang="he-IL"/>
                </a:p>
              </p:txBody>
            </p:sp>
            <p:sp>
              <p:nvSpPr>
                <p:cNvPr id="26" name="צורה חופשית: צורה 21">
                  <a:extLst>
                    <a:ext uri="{FF2B5EF4-FFF2-40B4-BE49-F238E27FC236}">
                      <a16:creationId xmlns:a16="http://schemas.microsoft.com/office/drawing/2014/main" id="{25DDF3FD-4479-7CD0-26DD-614EAACC9887}"/>
                    </a:ext>
                  </a:extLst>
                </p:cNvPr>
                <p:cNvSpPr/>
                <p:nvPr/>
              </p:nvSpPr>
              <p:spPr>
                <a:xfrm>
                  <a:off x="4707369" y="4746277"/>
                  <a:ext cx="1594304" cy="1003513"/>
                </a:xfrm>
                <a:custGeom>
                  <a:avLst/>
                  <a:gdLst>
                    <a:gd name="connsiteX0" fmla="*/ 1594305 w 1594304"/>
                    <a:gd name="connsiteY0" fmla="*/ 609674 h 1003513"/>
                    <a:gd name="connsiteX1" fmla="*/ 1506785 w 1594304"/>
                    <a:gd name="connsiteY1" fmla="*/ 709503 h 1003513"/>
                    <a:gd name="connsiteX2" fmla="*/ 797217 w 1594304"/>
                    <a:gd name="connsiteY2" fmla="*/ 1003513 h 1003513"/>
                    <a:gd name="connsiteX3" fmla="*/ 87649 w 1594304"/>
                    <a:gd name="connsiteY3" fmla="*/ 709503 h 1003513"/>
                    <a:gd name="connsiteX4" fmla="*/ 0 w 1594304"/>
                    <a:gd name="connsiteY4" fmla="*/ 609481 h 1003513"/>
                    <a:gd name="connsiteX5" fmla="*/ 206297 w 1594304"/>
                    <a:gd name="connsiteY5" fmla="*/ 0 h 1003513"/>
                    <a:gd name="connsiteX6" fmla="*/ 797217 w 1594304"/>
                    <a:gd name="connsiteY6" fmla="*/ 590920 h 1003513"/>
                    <a:gd name="connsiteX7" fmla="*/ 1388137 w 1594304"/>
                    <a:gd name="connsiteY7" fmla="*/ 3480 h 1003513"/>
                    <a:gd name="connsiteX8" fmla="*/ 1594305 w 1594304"/>
                    <a:gd name="connsiteY8" fmla="*/ 609674 h 10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304" h="1003513">
                      <a:moveTo>
                        <a:pt x="1594305" y="609674"/>
                      </a:moveTo>
                      <a:cubicBezTo>
                        <a:pt x="1567559" y="644605"/>
                        <a:pt x="1538364" y="677924"/>
                        <a:pt x="1506785" y="709503"/>
                      </a:cubicBezTo>
                      <a:cubicBezTo>
                        <a:pt x="1317244" y="899044"/>
                        <a:pt x="1065254" y="1003513"/>
                        <a:pt x="797217" y="1003513"/>
                      </a:cubicBezTo>
                      <a:cubicBezTo>
                        <a:pt x="529179" y="1003513"/>
                        <a:pt x="277189" y="899044"/>
                        <a:pt x="87649" y="709503"/>
                      </a:cubicBezTo>
                      <a:cubicBezTo>
                        <a:pt x="56069" y="677795"/>
                        <a:pt x="26746" y="644411"/>
                        <a:pt x="0" y="609481"/>
                      </a:cubicBezTo>
                      <a:cubicBezTo>
                        <a:pt x="133858" y="435408"/>
                        <a:pt x="206297" y="223246"/>
                        <a:pt x="206297" y="0"/>
                      </a:cubicBezTo>
                      <a:cubicBezTo>
                        <a:pt x="206490" y="326427"/>
                        <a:pt x="470790" y="590920"/>
                        <a:pt x="797217" y="590920"/>
                      </a:cubicBezTo>
                      <a:cubicBezTo>
                        <a:pt x="1123644" y="590920"/>
                        <a:pt x="1386268" y="328232"/>
                        <a:pt x="1388137" y="3480"/>
                      </a:cubicBezTo>
                      <a:cubicBezTo>
                        <a:pt x="1388781" y="225502"/>
                        <a:pt x="1461156" y="436375"/>
                        <a:pt x="1594305" y="609674"/>
                      </a:cubicBezTo>
                      <a:close/>
                    </a:path>
                  </a:pathLst>
                </a:custGeom>
                <a:solidFill>
                  <a:srgbClr val="E4E4E4"/>
                </a:solidFill>
                <a:ln w="0" cap="flat">
                  <a:noFill/>
                  <a:prstDash val="solid"/>
                  <a:miter/>
                </a:ln>
              </p:spPr>
              <p:txBody>
                <a:bodyPr rtlCol="1" anchor="ctr"/>
                <a:lstStyle/>
                <a:p>
                  <a:endParaRPr lang="he-IL"/>
                </a:p>
              </p:txBody>
            </p:sp>
            <p:sp>
              <p:nvSpPr>
                <p:cNvPr id="27" name="צורה חופשית: צורה 22">
                  <a:extLst>
                    <a:ext uri="{FF2B5EF4-FFF2-40B4-BE49-F238E27FC236}">
                      <a16:creationId xmlns:a16="http://schemas.microsoft.com/office/drawing/2014/main" id="{383B6A84-A1EC-666E-0376-0A9CB84886D1}"/>
                    </a:ext>
                  </a:extLst>
                </p:cNvPr>
                <p:cNvSpPr/>
                <p:nvPr/>
              </p:nvSpPr>
              <p:spPr>
                <a:xfrm>
                  <a:off x="6301738" y="3742700"/>
                  <a:ext cx="1594498" cy="1003448"/>
                </a:xfrm>
                <a:custGeom>
                  <a:avLst/>
                  <a:gdLst>
                    <a:gd name="connsiteX0" fmla="*/ 1594434 w 1594498"/>
                    <a:gd name="connsiteY0" fmla="*/ 393904 h 1003448"/>
                    <a:gd name="connsiteX1" fmla="*/ 1594369 w 1594498"/>
                    <a:gd name="connsiteY1" fmla="*/ 393904 h 1003448"/>
                    <a:gd name="connsiteX2" fmla="*/ 1388201 w 1594498"/>
                    <a:gd name="connsiteY2" fmla="*/ 1003449 h 1003448"/>
                    <a:gd name="connsiteX3" fmla="*/ 797217 w 1594498"/>
                    <a:gd name="connsiteY3" fmla="*/ 412529 h 1003448"/>
                    <a:gd name="connsiteX4" fmla="*/ 206297 w 1594498"/>
                    <a:gd name="connsiteY4" fmla="*/ 998744 h 1003448"/>
                    <a:gd name="connsiteX5" fmla="*/ 0 w 1594498"/>
                    <a:gd name="connsiteY5" fmla="*/ 393775 h 1003448"/>
                    <a:gd name="connsiteX6" fmla="*/ 87649 w 1594498"/>
                    <a:gd name="connsiteY6" fmla="*/ 293881 h 1003448"/>
                    <a:gd name="connsiteX7" fmla="*/ 797217 w 1594498"/>
                    <a:gd name="connsiteY7" fmla="*/ 0 h 1003448"/>
                    <a:gd name="connsiteX8" fmla="*/ 1506785 w 1594498"/>
                    <a:gd name="connsiteY8" fmla="*/ 293881 h 1003448"/>
                    <a:gd name="connsiteX9" fmla="*/ 1594498 w 1594498"/>
                    <a:gd name="connsiteY9" fmla="*/ 393904 h 1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4498" h="1003448">
                      <a:moveTo>
                        <a:pt x="1594434" y="393904"/>
                      </a:moveTo>
                      <a:lnTo>
                        <a:pt x="1594369" y="393904"/>
                      </a:lnTo>
                      <a:cubicBezTo>
                        <a:pt x="1460640" y="568170"/>
                        <a:pt x="1388201" y="780202"/>
                        <a:pt x="1388201" y="1003449"/>
                      </a:cubicBezTo>
                      <a:cubicBezTo>
                        <a:pt x="1388201" y="677022"/>
                        <a:pt x="1123580" y="412529"/>
                        <a:pt x="797217" y="412529"/>
                      </a:cubicBezTo>
                      <a:cubicBezTo>
                        <a:pt x="470854" y="412529"/>
                        <a:pt x="208875" y="674508"/>
                        <a:pt x="206297" y="998744"/>
                      </a:cubicBezTo>
                      <a:cubicBezTo>
                        <a:pt x="205330" y="777109"/>
                        <a:pt x="132955" y="566752"/>
                        <a:pt x="0" y="393775"/>
                      </a:cubicBezTo>
                      <a:cubicBezTo>
                        <a:pt x="26681" y="358844"/>
                        <a:pt x="55940" y="325460"/>
                        <a:pt x="87649" y="293881"/>
                      </a:cubicBezTo>
                      <a:cubicBezTo>
                        <a:pt x="277254" y="104341"/>
                        <a:pt x="529244" y="0"/>
                        <a:pt x="797217" y="0"/>
                      </a:cubicBezTo>
                      <a:cubicBezTo>
                        <a:pt x="1065190" y="0"/>
                        <a:pt x="1317244" y="104341"/>
                        <a:pt x="1506785" y="293881"/>
                      </a:cubicBezTo>
                      <a:cubicBezTo>
                        <a:pt x="1538493" y="325589"/>
                        <a:pt x="1567752" y="358973"/>
                        <a:pt x="1594498" y="393904"/>
                      </a:cubicBezTo>
                      <a:close/>
                    </a:path>
                  </a:pathLst>
                </a:custGeom>
                <a:solidFill>
                  <a:srgbClr val="E4E4E4"/>
                </a:solidFill>
                <a:ln w="0" cap="flat">
                  <a:noFill/>
                  <a:prstDash val="solid"/>
                  <a:miter/>
                </a:ln>
              </p:spPr>
              <p:txBody>
                <a:bodyPr rtlCol="1" anchor="ctr"/>
                <a:lstStyle/>
                <a:p>
                  <a:endParaRPr lang="he-IL"/>
                </a:p>
              </p:txBody>
            </p:sp>
            <p:sp>
              <p:nvSpPr>
                <p:cNvPr id="28" name="צורה חופשית: צורה 23">
                  <a:extLst>
                    <a:ext uri="{FF2B5EF4-FFF2-40B4-BE49-F238E27FC236}">
                      <a16:creationId xmlns:a16="http://schemas.microsoft.com/office/drawing/2014/main" id="{A0BF55A8-28CC-DCB7-8B22-89A5DE2A72C0}"/>
                    </a:ext>
                  </a:extLst>
                </p:cNvPr>
                <p:cNvSpPr/>
                <p:nvPr/>
              </p:nvSpPr>
              <p:spPr>
                <a:xfrm>
                  <a:off x="7896107" y="4746277"/>
                  <a:ext cx="797216" cy="1003448"/>
                </a:xfrm>
                <a:custGeom>
                  <a:avLst/>
                  <a:gdLst>
                    <a:gd name="connsiteX0" fmla="*/ 797217 w 797216"/>
                    <a:gd name="connsiteY0" fmla="*/ 590920 h 1003448"/>
                    <a:gd name="connsiteX1" fmla="*/ 797217 w 797216"/>
                    <a:gd name="connsiteY1" fmla="*/ 1003449 h 1003448"/>
                    <a:gd name="connsiteX2" fmla="*/ 87649 w 797216"/>
                    <a:gd name="connsiteY2" fmla="*/ 709439 h 1003448"/>
                    <a:gd name="connsiteX3" fmla="*/ 0 w 797216"/>
                    <a:gd name="connsiteY3" fmla="*/ 609545 h 1003448"/>
                    <a:gd name="connsiteX4" fmla="*/ 206297 w 797216"/>
                    <a:gd name="connsiteY4" fmla="*/ 0 h 1003448"/>
                    <a:gd name="connsiteX5" fmla="*/ 797217 w 797216"/>
                    <a:gd name="connsiteY5" fmla="*/ 590920 h 10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16" h="1003448">
                      <a:moveTo>
                        <a:pt x="797217" y="590920"/>
                      </a:moveTo>
                      <a:lnTo>
                        <a:pt x="797217" y="1003449"/>
                      </a:lnTo>
                      <a:cubicBezTo>
                        <a:pt x="529179" y="1003449"/>
                        <a:pt x="277189" y="898979"/>
                        <a:pt x="87649" y="709439"/>
                      </a:cubicBezTo>
                      <a:cubicBezTo>
                        <a:pt x="55940" y="677731"/>
                        <a:pt x="26746" y="644411"/>
                        <a:pt x="0" y="609545"/>
                      </a:cubicBezTo>
                      <a:cubicBezTo>
                        <a:pt x="133858" y="435343"/>
                        <a:pt x="206297" y="223246"/>
                        <a:pt x="206297" y="0"/>
                      </a:cubicBezTo>
                      <a:cubicBezTo>
                        <a:pt x="206361" y="326427"/>
                        <a:pt x="470790" y="590920"/>
                        <a:pt x="797217" y="590920"/>
                      </a:cubicBezTo>
                      <a:close/>
                    </a:path>
                  </a:pathLst>
                </a:custGeom>
                <a:solidFill>
                  <a:srgbClr val="E4E4E4"/>
                </a:solidFill>
                <a:ln w="0" cap="flat">
                  <a:noFill/>
                  <a:prstDash val="solid"/>
                  <a:miter/>
                </a:ln>
              </p:spPr>
              <p:txBody>
                <a:bodyPr rtlCol="1" anchor="ctr"/>
                <a:lstStyle/>
                <a:p>
                  <a:endParaRPr lang="he-IL"/>
                </a:p>
              </p:txBody>
            </p:sp>
          </p:grpSp>
          <p:sp>
            <p:nvSpPr>
              <p:cNvPr id="20" name="צורה חופשית: צורה 24">
                <a:extLst>
                  <a:ext uri="{FF2B5EF4-FFF2-40B4-BE49-F238E27FC236}">
                    <a16:creationId xmlns:a16="http://schemas.microsoft.com/office/drawing/2014/main" id="{F4281A34-CC7B-D66A-427B-69C96857C7C6}"/>
                  </a:ext>
                </a:extLst>
              </p:cNvPr>
              <p:cNvSpPr/>
              <p:nvPr/>
            </p:nvSpPr>
            <p:spPr>
              <a:xfrm>
                <a:off x="2906704" y="3742635"/>
                <a:ext cx="6790198" cy="2007284"/>
              </a:xfrm>
              <a:custGeom>
                <a:avLst/>
                <a:gdLst>
                  <a:gd name="connsiteX0" fmla="*/ 6790134 w 6790198"/>
                  <a:gd name="connsiteY0" fmla="*/ 1003578 h 2007284"/>
                  <a:gd name="connsiteX1" fmla="*/ 6790134 w 6790198"/>
                  <a:gd name="connsiteY1" fmla="*/ 1003578 h 2007284"/>
                  <a:gd name="connsiteX2" fmla="*/ 6642033 w 6790198"/>
                  <a:gd name="connsiteY2" fmla="*/ 1528890 h 2007284"/>
                  <a:gd name="connsiteX3" fmla="*/ 6608263 w 6790198"/>
                  <a:gd name="connsiteY3" fmla="*/ 1580062 h 2007284"/>
                  <a:gd name="connsiteX4" fmla="*/ 6583902 w 6790198"/>
                  <a:gd name="connsiteY4" fmla="*/ 1613123 h 2007284"/>
                  <a:gd name="connsiteX5" fmla="*/ 6563279 w 6790198"/>
                  <a:gd name="connsiteY5" fmla="*/ 1639096 h 2007284"/>
                  <a:gd name="connsiteX6" fmla="*/ 6530797 w 6790198"/>
                  <a:gd name="connsiteY6" fmla="*/ 1676797 h 2007284"/>
                  <a:gd name="connsiteX7" fmla="*/ 6496253 w 6790198"/>
                  <a:gd name="connsiteY7" fmla="*/ 1713081 h 2007284"/>
                  <a:gd name="connsiteX8" fmla="*/ 6496253 w 6790198"/>
                  <a:gd name="connsiteY8" fmla="*/ 1713081 h 2007284"/>
                  <a:gd name="connsiteX9" fmla="*/ 6478272 w 6790198"/>
                  <a:gd name="connsiteY9" fmla="*/ 1730675 h 2007284"/>
                  <a:gd name="connsiteX10" fmla="*/ 6460034 w 6790198"/>
                  <a:gd name="connsiteY10" fmla="*/ 1747690 h 2007284"/>
                  <a:gd name="connsiteX11" fmla="*/ 6422332 w 6790198"/>
                  <a:gd name="connsiteY11" fmla="*/ 1780171 h 2007284"/>
                  <a:gd name="connsiteX12" fmla="*/ 6383405 w 6790198"/>
                  <a:gd name="connsiteY12" fmla="*/ 1810590 h 2007284"/>
                  <a:gd name="connsiteX13" fmla="*/ 6343125 w 6790198"/>
                  <a:gd name="connsiteY13" fmla="*/ 1838947 h 2007284"/>
                  <a:gd name="connsiteX14" fmla="*/ 6312191 w 6790198"/>
                  <a:gd name="connsiteY14" fmla="*/ 1858862 h 2007284"/>
                  <a:gd name="connsiteX15" fmla="*/ 6280612 w 6790198"/>
                  <a:gd name="connsiteY15" fmla="*/ 1877616 h 2007284"/>
                  <a:gd name="connsiteX16" fmla="*/ 6259150 w 6790198"/>
                  <a:gd name="connsiteY16" fmla="*/ 1889410 h 2007284"/>
                  <a:gd name="connsiteX17" fmla="*/ 6215584 w 6790198"/>
                  <a:gd name="connsiteY17" fmla="*/ 1911387 h 2007284"/>
                  <a:gd name="connsiteX18" fmla="*/ 6198441 w 6790198"/>
                  <a:gd name="connsiteY18" fmla="*/ 1919314 h 2007284"/>
                  <a:gd name="connsiteX19" fmla="*/ 6182200 w 6790198"/>
                  <a:gd name="connsiteY19" fmla="*/ 1926403 h 2007284"/>
                  <a:gd name="connsiteX20" fmla="*/ 6170986 w 6790198"/>
                  <a:gd name="connsiteY20" fmla="*/ 1931172 h 2007284"/>
                  <a:gd name="connsiteX21" fmla="*/ 5786750 w 6790198"/>
                  <a:gd name="connsiteY21" fmla="*/ 2007091 h 2007284"/>
                  <a:gd name="connsiteX22" fmla="*/ 5786750 w 6790198"/>
                  <a:gd name="connsiteY22" fmla="*/ 1594562 h 2007284"/>
                  <a:gd name="connsiteX23" fmla="*/ 6377670 w 6790198"/>
                  <a:gd name="connsiteY23" fmla="*/ 1003642 h 2007284"/>
                  <a:gd name="connsiteX24" fmla="*/ 6377670 w 6790198"/>
                  <a:gd name="connsiteY24" fmla="*/ 1003642 h 2007284"/>
                  <a:gd name="connsiteX25" fmla="*/ 6204563 w 6790198"/>
                  <a:gd name="connsiteY25" fmla="*/ 585764 h 2007284"/>
                  <a:gd name="connsiteX26" fmla="*/ 6117108 w 6790198"/>
                  <a:gd name="connsiteY26" fmla="*/ 513583 h 2007284"/>
                  <a:gd name="connsiteX27" fmla="*/ 6042929 w 6790198"/>
                  <a:gd name="connsiteY27" fmla="*/ 470919 h 2007284"/>
                  <a:gd name="connsiteX28" fmla="*/ 6016763 w 6790198"/>
                  <a:gd name="connsiteY28" fmla="*/ 459125 h 2007284"/>
                  <a:gd name="connsiteX29" fmla="*/ 5996655 w 6790198"/>
                  <a:gd name="connsiteY29" fmla="*/ 451069 h 2007284"/>
                  <a:gd name="connsiteX30" fmla="*/ 5976290 w 6790198"/>
                  <a:gd name="connsiteY30" fmla="*/ 443722 h 2007284"/>
                  <a:gd name="connsiteX31" fmla="*/ 5948578 w 6790198"/>
                  <a:gd name="connsiteY31" fmla="*/ 435150 h 2007284"/>
                  <a:gd name="connsiteX32" fmla="*/ 5920285 w 6790198"/>
                  <a:gd name="connsiteY32" fmla="*/ 427803 h 2007284"/>
                  <a:gd name="connsiteX33" fmla="*/ 5891413 w 6790198"/>
                  <a:gd name="connsiteY33" fmla="*/ 421938 h 2007284"/>
                  <a:gd name="connsiteX34" fmla="*/ 5847202 w 6790198"/>
                  <a:gd name="connsiteY34" fmla="*/ 415751 h 2007284"/>
                  <a:gd name="connsiteX35" fmla="*/ 5786814 w 6790198"/>
                  <a:gd name="connsiteY35" fmla="*/ 412722 h 2007284"/>
                  <a:gd name="connsiteX36" fmla="*/ 5195894 w 6790198"/>
                  <a:gd name="connsiteY36" fmla="*/ 1003642 h 2007284"/>
                  <a:gd name="connsiteX37" fmla="*/ 5195894 w 6790198"/>
                  <a:gd name="connsiteY37" fmla="*/ 1003642 h 2007284"/>
                  <a:gd name="connsiteX38" fmla="*/ 4989597 w 6790198"/>
                  <a:gd name="connsiteY38" fmla="*/ 1613317 h 2007284"/>
                  <a:gd name="connsiteX39" fmla="*/ 4901884 w 6790198"/>
                  <a:gd name="connsiteY39" fmla="*/ 1713339 h 2007284"/>
                  <a:gd name="connsiteX40" fmla="*/ 4192316 w 6790198"/>
                  <a:gd name="connsiteY40" fmla="*/ 2007220 h 2007284"/>
                  <a:gd name="connsiteX41" fmla="*/ 3482748 w 6790198"/>
                  <a:gd name="connsiteY41" fmla="*/ 1713339 h 2007284"/>
                  <a:gd name="connsiteX42" fmla="*/ 3395099 w 6790198"/>
                  <a:gd name="connsiteY42" fmla="*/ 1613445 h 2007284"/>
                  <a:gd name="connsiteX43" fmla="*/ 3188931 w 6790198"/>
                  <a:gd name="connsiteY43" fmla="*/ 1007251 h 2007284"/>
                  <a:gd name="connsiteX44" fmla="*/ 3188931 w 6790198"/>
                  <a:gd name="connsiteY44" fmla="*/ 1000227 h 2007284"/>
                  <a:gd name="connsiteX45" fmla="*/ 2598011 w 6790198"/>
                  <a:gd name="connsiteY45" fmla="*/ 412787 h 2007284"/>
                  <a:gd name="connsiteX46" fmla="*/ 2007091 w 6790198"/>
                  <a:gd name="connsiteY46" fmla="*/ 1003707 h 2007284"/>
                  <a:gd name="connsiteX47" fmla="*/ 2007091 w 6790198"/>
                  <a:gd name="connsiteY47" fmla="*/ 1003707 h 2007284"/>
                  <a:gd name="connsiteX48" fmla="*/ 1800795 w 6790198"/>
                  <a:gd name="connsiteY48" fmla="*/ 1613252 h 2007284"/>
                  <a:gd name="connsiteX49" fmla="*/ 1713146 w 6790198"/>
                  <a:gd name="connsiteY49" fmla="*/ 1713275 h 2007284"/>
                  <a:gd name="connsiteX50" fmla="*/ 1003578 w 6790198"/>
                  <a:gd name="connsiteY50" fmla="*/ 2007285 h 2007284"/>
                  <a:gd name="connsiteX51" fmla="*/ 619341 w 6790198"/>
                  <a:gd name="connsiteY51" fmla="*/ 1931365 h 2007284"/>
                  <a:gd name="connsiteX52" fmla="*/ 608128 w 6790198"/>
                  <a:gd name="connsiteY52" fmla="*/ 1926596 h 2007284"/>
                  <a:gd name="connsiteX53" fmla="*/ 591887 w 6790198"/>
                  <a:gd name="connsiteY53" fmla="*/ 1919507 h 2007284"/>
                  <a:gd name="connsiteX54" fmla="*/ 574744 w 6790198"/>
                  <a:gd name="connsiteY54" fmla="*/ 1911580 h 2007284"/>
                  <a:gd name="connsiteX55" fmla="*/ 531177 w 6790198"/>
                  <a:gd name="connsiteY55" fmla="*/ 1889603 h 2007284"/>
                  <a:gd name="connsiteX56" fmla="*/ 509716 w 6790198"/>
                  <a:gd name="connsiteY56" fmla="*/ 1877809 h 2007284"/>
                  <a:gd name="connsiteX57" fmla="*/ 478137 w 6790198"/>
                  <a:gd name="connsiteY57" fmla="*/ 1859055 h 2007284"/>
                  <a:gd name="connsiteX58" fmla="*/ 447202 w 6790198"/>
                  <a:gd name="connsiteY58" fmla="*/ 1839141 h 2007284"/>
                  <a:gd name="connsiteX59" fmla="*/ 406922 w 6790198"/>
                  <a:gd name="connsiteY59" fmla="*/ 1810784 h 2007284"/>
                  <a:gd name="connsiteX60" fmla="*/ 367996 w 6790198"/>
                  <a:gd name="connsiteY60" fmla="*/ 1780365 h 2007284"/>
                  <a:gd name="connsiteX61" fmla="*/ 330294 w 6790198"/>
                  <a:gd name="connsiteY61" fmla="*/ 1747883 h 2007284"/>
                  <a:gd name="connsiteX62" fmla="*/ 312055 w 6790198"/>
                  <a:gd name="connsiteY62" fmla="*/ 1730869 h 2007284"/>
                  <a:gd name="connsiteX63" fmla="*/ 298586 w 6790198"/>
                  <a:gd name="connsiteY63" fmla="*/ 1717721 h 2007284"/>
                  <a:gd name="connsiteX64" fmla="*/ 294074 w 6790198"/>
                  <a:gd name="connsiteY64" fmla="*/ 1713275 h 2007284"/>
                  <a:gd name="connsiteX65" fmla="*/ 0 w 6790198"/>
                  <a:gd name="connsiteY65" fmla="*/ 1003578 h 2007284"/>
                  <a:gd name="connsiteX66" fmla="*/ 293881 w 6790198"/>
                  <a:gd name="connsiteY66" fmla="*/ 294074 h 2007284"/>
                  <a:gd name="connsiteX67" fmla="*/ 293881 w 6790198"/>
                  <a:gd name="connsiteY67" fmla="*/ 294074 h 2007284"/>
                  <a:gd name="connsiteX68" fmla="*/ 318629 w 6790198"/>
                  <a:gd name="connsiteY68" fmla="*/ 270164 h 2007284"/>
                  <a:gd name="connsiteX69" fmla="*/ 331261 w 6790198"/>
                  <a:gd name="connsiteY69" fmla="*/ 258499 h 2007284"/>
                  <a:gd name="connsiteX70" fmla="*/ 356975 w 6790198"/>
                  <a:gd name="connsiteY70" fmla="*/ 235943 h 2007284"/>
                  <a:gd name="connsiteX71" fmla="*/ 370123 w 6790198"/>
                  <a:gd name="connsiteY71" fmla="*/ 225051 h 2007284"/>
                  <a:gd name="connsiteX72" fmla="*/ 396868 w 6790198"/>
                  <a:gd name="connsiteY72" fmla="*/ 203912 h 2007284"/>
                  <a:gd name="connsiteX73" fmla="*/ 409436 w 6790198"/>
                  <a:gd name="connsiteY73" fmla="*/ 194567 h 2007284"/>
                  <a:gd name="connsiteX74" fmla="*/ 438179 w 6790198"/>
                  <a:gd name="connsiteY74" fmla="*/ 174137 h 2007284"/>
                  <a:gd name="connsiteX75" fmla="*/ 455322 w 6790198"/>
                  <a:gd name="connsiteY75" fmla="*/ 162666 h 2007284"/>
                  <a:gd name="connsiteX76" fmla="*/ 463507 w 6790198"/>
                  <a:gd name="connsiteY76" fmla="*/ 157381 h 2007284"/>
                  <a:gd name="connsiteX77" fmla="*/ 480586 w 6790198"/>
                  <a:gd name="connsiteY77" fmla="*/ 146554 h 2007284"/>
                  <a:gd name="connsiteX78" fmla="*/ 509652 w 6790198"/>
                  <a:gd name="connsiteY78" fmla="*/ 129475 h 2007284"/>
                  <a:gd name="connsiteX79" fmla="*/ 531113 w 6790198"/>
                  <a:gd name="connsiteY79" fmla="*/ 117681 h 2007284"/>
                  <a:gd name="connsiteX80" fmla="*/ 574679 w 6790198"/>
                  <a:gd name="connsiteY80" fmla="*/ 95705 h 2007284"/>
                  <a:gd name="connsiteX81" fmla="*/ 619341 w 6790198"/>
                  <a:gd name="connsiteY81" fmla="*/ 75919 h 2007284"/>
                  <a:gd name="connsiteX82" fmla="*/ 687978 w 6790198"/>
                  <a:gd name="connsiteY82" fmla="*/ 50398 h 2007284"/>
                  <a:gd name="connsiteX83" fmla="*/ 734767 w 6790198"/>
                  <a:gd name="connsiteY83" fmla="*/ 36220 h 2007284"/>
                  <a:gd name="connsiteX84" fmla="*/ 782265 w 6790198"/>
                  <a:gd name="connsiteY84" fmla="*/ 24361 h 2007284"/>
                  <a:gd name="connsiteX85" fmla="*/ 830472 w 6790198"/>
                  <a:gd name="connsiteY85" fmla="*/ 14759 h 2007284"/>
                  <a:gd name="connsiteX86" fmla="*/ 1003578 w 6790198"/>
                  <a:gd name="connsiteY86" fmla="*/ 0 h 2007284"/>
                  <a:gd name="connsiteX87" fmla="*/ 1003578 w 6790198"/>
                  <a:gd name="connsiteY87" fmla="*/ 412529 h 2007284"/>
                  <a:gd name="connsiteX88" fmla="*/ 412658 w 6790198"/>
                  <a:gd name="connsiteY88" fmla="*/ 1003449 h 2007284"/>
                  <a:gd name="connsiteX89" fmla="*/ 1003578 w 6790198"/>
                  <a:gd name="connsiteY89" fmla="*/ 1594433 h 2007284"/>
                  <a:gd name="connsiteX90" fmla="*/ 1594498 w 6790198"/>
                  <a:gd name="connsiteY90" fmla="*/ 1003513 h 2007284"/>
                  <a:gd name="connsiteX91" fmla="*/ 1594498 w 6790198"/>
                  <a:gd name="connsiteY91" fmla="*/ 1003513 h 2007284"/>
                  <a:gd name="connsiteX92" fmla="*/ 1800795 w 6790198"/>
                  <a:gd name="connsiteY92" fmla="*/ 393968 h 2007284"/>
                  <a:gd name="connsiteX93" fmla="*/ 1888443 w 6790198"/>
                  <a:gd name="connsiteY93" fmla="*/ 293946 h 2007284"/>
                  <a:gd name="connsiteX94" fmla="*/ 2598011 w 6790198"/>
                  <a:gd name="connsiteY94" fmla="*/ 0 h 2007284"/>
                  <a:gd name="connsiteX95" fmla="*/ 3307579 w 6790198"/>
                  <a:gd name="connsiteY95" fmla="*/ 293946 h 2007284"/>
                  <a:gd name="connsiteX96" fmla="*/ 3395099 w 6790198"/>
                  <a:gd name="connsiteY96" fmla="*/ 393775 h 2007284"/>
                  <a:gd name="connsiteX97" fmla="*/ 3601396 w 6790198"/>
                  <a:gd name="connsiteY97" fmla="*/ 998744 h 2007284"/>
                  <a:gd name="connsiteX98" fmla="*/ 3601461 w 6790198"/>
                  <a:gd name="connsiteY98" fmla="*/ 1003513 h 2007284"/>
                  <a:gd name="connsiteX99" fmla="*/ 3601396 w 6790198"/>
                  <a:gd name="connsiteY99" fmla="*/ 1006993 h 2007284"/>
                  <a:gd name="connsiteX100" fmla="*/ 3601396 w 6790198"/>
                  <a:gd name="connsiteY100" fmla="*/ 1008218 h 2007284"/>
                  <a:gd name="connsiteX101" fmla="*/ 4192316 w 6790198"/>
                  <a:gd name="connsiteY101" fmla="*/ 1594433 h 2007284"/>
                  <a:gd name="connsiteX102" fmla="*/ 4783301 w 6790198"/>
                  <a:gd name="connsiteY102" fmla="*/ 1003513 h 2007284"/>
                  <a:gd name="connsiteX103" fmla="*/ 4783301 w 6790198"/>
                  <a:gd name="connsiteY103" fmla="*/ 1003513 h 2007284"/>
                  <a:gd name="connsiteX104" fmla="*/ 4989468 w 6790198"/>
                  <a:gd name="connsiteY104" fmla="*/ 393968 h 2007284"/>
                  <a:gd name="connsiteX105" fmla="*/ 4989533 w 6790198"/>
                  <a:gd name="connsiteY105" fmla="*/ 393968 h 2007284"/>
                  <a:gd name="connsiteX106" fmla="*/ 5077181 w 6790198"/>
                  <a:gd name="connsiteY106" fmla="*/ 293946 h 2007284"/>
                  <a:gd name="connsiteX107" fmla="*/ 5786750 w 6790198"/>
                  <a:gd name="connsiteY107" fmla="*/ 0 h 2007284"/>
                  <a:gd name="connsiteX108" fmla="*/ 5959856 w 6790198"/>
                  <a:gd name="connsiteY108" fmla="*/ 14759 h 2007284"/>
                  <a:gd name="connsiteX109" fmla="*/ 6008063 w 6790198"/>
                  <a:gd name="connsiteY109" fmla="*/ 24361 h 2007284"/>
                  <a:gd name="connsiteX110" fmla="*/ 6055560 w 6790198"/>
                  <a:gd name="connsiteY110" fmla="*/ 36220 h 2007284"/>
                  <a:gd name="connsiteX111" fmla="*/ 6102349 w 6790198"/>
                  <a:gd name="connsiteY111" fmla="*/ 50398 h 2007284"/>
                  <a:gd name="connsiteX112" fmla="*/ 6170986 w 6790198"/>
                  <a:gd name="connsiteY112" fmla="*/ 75919 h 2007284"/>
                  <a:gd name="connsiteX113" fmla="*/ 6215648 w 6790198"/>
                  <a:gd name="connsiteY113" fmla="*/ 95705 h 2007284"/>
                  <a:gd name="connsiteX114" fmla="*/ 6259215 w 6790198"/>
                  <a:gd name="connsiteY114" fmla="*/ 117681 h 2007284"/>
                  <a:gd name="connsiteX115" fmla="*/ 6280676 w 6790198"/>
                  <a:gd name="connsiteY115" fmla="*/ 129475 h 2007284"/>
                  <a:gd name="connsiteX116" fmla="*/ 6309742 w 6790198"/>
                  <a:gd name="connsiteY116" fmla="*/ 146554 h 2007284"/>
                  <a:gd name="connsiteX117" fmla="*/ 6352148 w 6790198"/>
                  <a:gd name="connsiteY117" fmla="*/ 174137 h 2007284"/>
                  <a:gd name="connsiteX118" fmla="*/ 6371225 w 6790198"/>
                  <a:gd name="connsiteY118" fmla="*/ 187478 h 2007284"/>
                  <a:gd name="connsiteX119" fmla="*/ 6403964 w 6790198"/>
                  <a:gd name="connsiteY119" fmla="*/ 211968 h 2007284"/>
                  <a:gd name="connsiteX120" fmla="*/ 6496382 w 6790198"/>
                  <a:gd name="connsiteY120" fmla="*/ 294010 h 2007284"/>
                  <a:gd name="connsiteX121" fmla="*/ 6530926 w 6790198"/>
                  <a:gd name="connsiteY121" fmla="*/ 330294 h 2007284"/>
                  <a:gd name="connsiteX122" fmla="*/ 6563407 w 6790198"/>
                  <a:gd name="connsiteY122" fmla="*/ 367996 h 2007284"/>
                  <a:gd name="connsiteX123" fmla="*/ 6583966 w 6790198"/>
                  <a:gd name="connsiteY123" fmla="*/ 393904 h 2007284"/>
                  <a:gd name="connsiteX124" fmla="*/ 6665751 w 6790198"/>
                  <a:gd name="connsiteY124" fmla="*/ 518674 h 2007284"/>
                  <a:gd name="connsiteX125" fmla="*/ 6682055 w 6790198"/>
                  <a:gd name="connsiteY125" fmla="*/ 549287 h 2007284"/>
                  <a:gd name="connsiteX126" fmla="*/ 6790198 w 6790198"/>
                  <a:gd name="connsiteY126" fmla="*/ 1003513 h 20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790198" h="2007284">
                    <a:moveTo>
                      <a:pt x="6790134" y="1003578"/>
                    </a:moveTo>
                    <a:lnTo>
                      <a:pt x="6790134" y="1003578"/>
                    </a:lnTo>
                    <a:cubicBezTo>
                      <a:pt x="6790134" y="1192023"/>
                      <a:pt x="6738576" y="1372476"/>
                      <a:pt x="6642033" y="1528890"/>
                    </a:cubicBezTo>
                    <a:cubicBezTo>
                      <a:pt x="6631399" y="1546291"/>
                      <a:pt x="6620057" y="1563305"/>
                      <a:pt x="6608263" y="1580062"/>
                    </a:cubicBezTo>
                    <a:cubicBezTo>
                      <a:pt x="6600401" y="1591211"/>
                      <a:pt x="6592280" y="1602232"/>
                      <a:pt x="6583902" y="1613123"/>
                    </a:cubicBezTo>
                    <a:cubicBezTo>
                      <a:pt x="6577199" y="1621888"/>
                      <a:pt x="6570368" y="1630524"/>
                      <a:pt x="6563279" y="1639096"/>
                    </a:cubicBezTo>
                    <a:cubicBezTo>
                      <a:pt x="6552774" y="1651856"/>
                      <a:pt x="6542011" y="1664488"/>
                      <a:pt x="6530797" y="1676797"/>
                    </a:cubicBezTo>
                    <a:cubicBezTo>
                      <a:pt x="6519648" y="1689171"/>
                      <a:pt x="6508112" y="1701287"/>
                      <a:pt x="6496253" y="1713081"/>
                    </a:cubicBezTo>
                    <a:lnTo>
                      <a:pt x="6496253" y="1713081"/>
                    </a:lnTo>
                    <a:cubicBezTo>
                      <a:pt x="6490324" y="1719075"/>
                      <a:pt x="6484395" y="1724940"/>
                      <a:pt x="6478272" y="1730675"/>
                    </a:cubicBezTo>
                    <a:cubicBezTo>
                      <a:pt x="6472279" y="1736476"/>
                      <a:pt x="6466221" y="1742083"/>
                      <a:pt x="6460034" y="1747690"/>
                    </a:cubicBezTo>
                    <a:cubicBezTo>
                      <a:pt x="6447660" y="1758904"/>
                      <a:pt x="6435092" y="1769731"/>
                      <a:pt x="6422332" y="1780171"/>
                    </a:cubicBezTo>
                    <a:cubicBezTo>
                      <a:pt x="6409635" y="1790741"/>
                      <a:pt x="6396617" y="1800859"/>
                      <a:pt x="6383405" y="1810590"/>
                    </a:cubicBezTo>
                    <a:cubicBezTo>
                      <a:pt x="6370194" y="1820387"/>
                      <a:pt x="6356724" y="1829925"/>
                      <a:pt x="6343125" y="1838947"/>
                    </a:cubicBezTo>
                    <a:cubicBezTo>
                      <a:pt x="6332879" y="1845779"/>
                      <a:pt x="6322696" y="1852417"/>
                      <a:pt x="6312191" y="1858862"/>
                    </a:cubicBezTo>
                    <a:cubicBezTo>
                      <a:pt x="6301815" y="1865307"/>
                      <a:pt x="6291245" y="1871558"/>
                      <a:pt x="6280612" y="1877616"/>
                    </a:cubicBezTo>
                    <a:cubicBezTo>
                      <a:pt x="6273522" y="1881676"/>
                      <a:pt x="6266369" y="1885608"/>
                      <a:pt x="6259150" y="1889410"/>
                    </a:cubicBezTo>
                    <a:cubicBezTo>
                      <a:pt x="6244778" y="1897079"/>
                      <a:pt x="6230278" y="1904426"/>
                      <a:pt x="6215584" y="1911387"/>
                    </a:cubicBezTo>
                    <a:cubicBezTo>
                      <a:pt x="6209912" y="1914093"/>
                      <a:pt x="6204112" y="1916736"/>
                      <a:pt x="6198441" y="1919314"/>
                    </a:cubicBezTo>
                    <a:cubicBezTo>
                      <a:pt x="6192963" y="1921763"/>
                      <a:pt x="6187613" y="1924083"/>
                      <a:pt x="6182200" y="1926403"/>
                    </a:cubicBezTo>
                    <a:cubicBezTo>
                      <a:pt x="6178462" y="1928078"/>
                      <a:pt x="6174660" y="1929625"/>
                      <a:pt x="6170986" y="1931172"/>
                    </a:cubicBezTo>
                    <a:cubicBezTo>
                      <a:pt x="6050791" y="1980990"/>
                      <a:pt x="5920736" y="2007091"/>
                      <a:pt x="5786750" y="2007091"/>
                    </a:cubicBezTo>
                    <a:lnTo>
                      <a:pt x="5786750" y="1594562"/>
                    </a:lnTo>
                    <a:cubicBezTo>
                      <a:pt x="6113177" y="1594562"/>
                      <a:pt x="6377670" y="1329940"/>
                      <a:pt x="6377670" y="1003642"/>
                    </a:cubicBezTo>
                    <a:lnTo>
                      <a:pt x="6377670" y="1003642"/>
                    </a:lnTo>
                    <a:cubicBezTo>
                      <a:pt x="6377670" y="840461"/>
                      <a:pt x="6311482" y="692683"/>
                      <a:pt x="6204563" y="585764"/>
                    </a:cubicBezTo>
                    <a:cubicBezTo>
                      <a:pt x="6177882" y="559018"/>
                      <a:pt x="6148623" y="534851"/>
                      <a:pt x="6117108" y="513583"/>
                    </a:cubicBezTo>
                    <a:cubicBezTo>
                      <a:pt x="6093520" y="497664"/>
                      <a:pt x="6068772" y="483357"/>
                      <a:pt x="6042929" y="470919"/>
                    </a:cubicBezTo>
                    <a:cubicBezTo>
                      <a:pt x="6034357" y="466794"/>
                      <a:pt x="6025592" y="462863"/>
                      <a:pt x="6016763" y="459125"/>
                    </a:cubicBezTo>
                    <a:cubicBezTo>
                      <a:pt x="6010189" y="456289"/>
                      <a:pt x="6003422" y="453582"/>
                      <a:pt x="5996655" y="451069"/>
                    </a:cubicBezTo>
                    <a:cubicBezTo>
                      <a:pt x="5989888" y="448491"/>
                      <a:pt x="5983121" y="446042"/>
                      <a:pt x="5976290" y="443722"/>
                    </a:cubicBezTo>
                    <a:cubicBezTo>
                      <a:pt x="5967138" y="440693"/>
                      <a:pt x="5957858" y="437792"/>
                      <a:pt x="5948578" y="435150"/>
                    </a:cubicBezTo>
                    <a:cubicBezTo>
                      <a:pt x="5939168" y="432443"/>
                      <a:pt x="5929759" y="430059"/>
                      <a:pt x="5920285" y="427803"/>
                    </a:cubicBezTo>
                    <a:cubicBezTo>
                      <a:pt x="5910682" y="425676"/>
                      <a:pt x="5901080" y="423678"/>
                      <a:pt x="5891413" y="421938"/>
                    </a:cubicBezTo>
                    <a:cubicBezTo>
                      <a:pt x="5876912" y="419296"/>
                      <a:pt x="5862153" y="417234"/>
                      <a:pt x="5847202" y="415751"/>
                    </a:cubicBezTo>
                    <a:cubicBezTo>
                      <a:pt x="5827416" y="413754"/>
                      <a:pt x="5807179" y="412722"/>
                      <a:pt x="5786814" y="412722"/>
                    </a:cubicBezTo>
                    <a:cubicBezTo>
                      <a:pt x="5460387" y="412722"/>
                      <a:pt x="5195958" y="677215"/>
                      <a:pt x="5195894" y="1003642"/>
                    </a:cubicBezTo>
                    <a:lnTo>
                      <a:pt x="5195894" y="1003642"/>
                    </a:lnTo>
                    <a:cubicBezTo>
                      <a:pt x="5195894" y="1227018"/>
                      <a:pt x="5123455" y="1439115"/>
                      <a:pt x="4989597" y="1613317"/>
                    </a:cubicBezTo>
                    <a:cubicBezTo>
                      <a:pt x="4962852" y="1648247"/>
                      <a:pt x="4933592" y="1681631"/>
                      <a:pt x="4901884" y="1713339"/>
                    </a:cubicBezTo>
                    <a:cubicBezTo>
                      <a:pt x="4712344" y="1902879"/>
                      <a:pt x="4460354" y="2007220"/>
                      <a:pt x="4192316" y="2007220"/>
                    </a:cubicBezTo>
                    <a:cubicBezTo>
                      <a:pt x="3924278" y="2007220"/>
                      <a:pt x="3672353" y="1902815"/>
                      <a:pt x="3482748" y="1713339"/>
                    </a:cubicBezTo>
                    <a:cubicBezTo>
                      <a:pt x="3451040" y="1681760"/>
                      <a:pt x="3421781" y="1648311"/>
                      <a:pt x="3395099" y="1613445"/>
                    </a:cubicBezTo>
                    <a:cubicBezTo>
                      <a:pt x="3261951" y="1440146"/>
                      <a:pt x="3189576" y="1229273"/>
                      <a:pt x="3188931" y="1007251"/>
                    </a:cubicBezTo>
                    <a:lnTo>
                      <a:pt x="3188931" y="1000227"/>
                    </a:lnTo>
                    <a:cubicBezTo>
                      <a:pt x="3187062" y="675475"/>
                      <a:pt x="2923278" y="412787"/>
                      <a:pt x="2598011" y="412787"/>
                    </a:cubicBezTo>
                    <a:cubicBezTo>
                      <a:pt x="2272744" y="412787"/>
                      <a:pt x="2007285" y="677280"/>
                      <a:pt x="2007091" y="1003707"/>
                    </a:cubicBezTo>
                    <a:lnTo>
                      <a:pt x="2007091" y="1003707"/>
                    </a:lnTo>
                    <a:cubicBezTo>
                      <a:pt x="2007091" y="1227082"/>
                      <a:pt x="1934652" y="1439179"/>
                      <a:pt x="1800795" y="1613252"/>
                    </a:cubicBezTo>
                    <a:cubicBezTo>
                      <a:pt x="1774049" y="1648183"/>
                      <a:pt x="1744790" y="1681566"/>
                      <a:pt x="1713146" y="1713275"/>
                    </a:cubicBezTo>
                    <a:cubicBezTo>
                      <a:pt x="1523606" y="1902815"/>
                      <a:pt x="1271615" y="2007285"/>
                      <a:pt x="1003578" y="2007285"/>
                    </a:cubicBezTo>
                    <a:cubicBezTo>
                      <a:pt x="869591" y="2007285"/>
                      <a:pt x="739536" y="1981183"/>
                      <a:pt x="619341" y="1931365"/>
                    </a:cubicBezTo>
                    <a:cubicBezTo>
                      <a:pt x="615603" y="1929818"/>
                      <a:pt x="611801" y="1928207"/>
                      <a:pt x="608128" y="1926596"/>
                    </a:cubicBezTo>
                    <a:cubicBezTo>
                      <a:pt x="602649" y="1924276"/>
                      <a:pt x="597300" y="1921956"/>
                      <a:pt x="591887" y="1919507"/>
                    </a:cubicBezTo>
                    <a:cubicBezTo>
                      <a:pt x="586215" y="1916929"/>
                      <a:pt x="580415" y="1914287"/>
                      <a:pt x="574744" y="1911580"/>
                    </a:cubicBezTo>
                    <a:cubicBezTo>
                      <a:pt x="560050" y="1904619"/>
                      <a:pt x="545549" y="1897337"/>
                      <a:pt x="531177" y="1889603"/>
                    </a:cubicBezTo>
                    <a:cubicBezTo>
                      <a:pt x="524023" y="1885736"/>
                      <a:pt x="516805" y="1881869"/>
                      <a:pt x="509716" y="1877809"/>
                    </a:cubicBezTo>
                    <a:cubicBezTo>
                      <a:pt x="499082" y="1871816"/>
                      <a:pt x="488513" y="1865500"/>
                      <a:pt x="478137" y="1859055"/>
                    </a:cubicBezTo>
                    <a:cubicBezTo>
                      <a:pt x="467632" y="1852610"/>
                      <a:pt x="457449" y="1846037"/>
                      <a:pt x="447202" y="1839141"/>
                    </a:cubicBezTo>
                    <a:cubicBezTo>
                      <a:pt x="433603" y="1829989"/>
                      <a:pt x="420134" y="1820580"/>
                      <a:pt x="406922" y="1810784"/>
                    </a:cubicBezTo>
                    <a:cubicBezTo>
                      <a:pt x="393710" y="1800988"/>
                      <a:pt x="380692" y="1790805"/>
                      <a:pt x="367996" y="1780365"/>
                    </a:cubicBezTo>
                    <a:cubicBezTo>
                      <a:pt x="355235" y="1769860"/>
                      <a:pt x="342668" y="1758968"/>
                      <a:pt x="330294" y="1747883"/>
                    </a:cubicBezTo>
                    <a:cubicBezTo>
                      <a:pt x="324107" y="1742276"/>
                      <a:pt x="318113" y="1736605"/>
                      <a:pt x="312055" y="1730869"/>
                    </a:cubicBezTo>
                    <a:cubicBezTo>
                      <a:pt x="307544" y="1726551"/>
                      <a:pt x="303033" y="1722233"/>
                      <a:pt x="298586" y="1717721"/>
                    </a:cubicBezTo>
                    <a:cubicBezTo>
                      <a:pt x="297103" y="1716304"/>
                      <a:pt x="295557" y="1714757"/>
                      <a:pt x="294074" y="1713275"/>
                    </a:cubicBezTo>
                    <a:cubicBezTo>
                      <a:pt x="104341" y="1523605"/>
                      <a:pt x="0" y="1271615"/>
                      <a:pt x="0" y="1003578"/>
                    </a:cubicBezTo>
                    <a:cubicBezTo>
                      <a:pt x="0" y="735540"/>
                      <a:pt x="104341" y="483679"/>
                      <a:pt x="293881" y="294074"/>
                    </a:cubicBezTo>
                    <a:lnTo>
                      <a:pt x="293881" y="294074"/>
                    </a:lnTo>
                    <a:cubicBezTo>
                      <a:pt x="302066" y="285825"/>
                      <a:pt x="310315" y="277834"/>
                      <a:pt x="318629" y="270164"/>
                    </a:cubicBezTo>
                    <a:cubicBezTo>
                      <a:pt x="322818" y="266297"/>
                      <a:pt x="327072" y="262431"/>
                      <a:pt x="331261" y="258499"/>
                    </a:cubicBezTo>
                    <a:cubicBezTo>
                      <a:pt x="339768" y="250766"/>
                      <a:pt x="348275" y="243225"/>
                      <a:pt x="356975" y="235943"/>
                    </a:cubicBezTo>
                    <a:cubicBezTo>
                      <a:pt x="361358" y="232205"/>
                      <a:pt x="365740" y="228596"/>
                      <a:pt x="370123" y="225051"/>
                    </a:cubicBezTo>
                    <a:cubicBezTo>
                      <a:pt x="378952" y="217768"/>
                      <a:pt x="387846" y="210808"/>
                      <a:pt x="396868" y="203912"/>
                    </a:cubicBezTo>
                    <a:cubicBezTo>
                      <a:pt x="400993" y="200754"/>
                      <a:pt x="405182" y="197661"/>
                      <a:pt x="409436" y="194567"/>
                    </a:cubicBezTo>
                    <a:cubicBezTo>
                      <a:pt x="418845" y="187542"/>
                      <a:pt x="428512" y="180711"/>
                      <a:pt x="438179" y="174137"/>
                    </a:cubicBezTo>
                    <a:cubicBezTo>
                      <a:pt x="443851" y="170271"/>
                      <a:pt x="449586" y="166404"/>
                      <a:pt x="455322" y="162666"/>
                    </a:cubicBezTo>
                    <a:cubicBezTo>
                      <a:pt x="458029" y="160861"/>
                      <a:pt x="460736" y="159121"/>
                      <a:pt x="463507" y="157381"/>
                    </a:cubicBezTo>
                    <a:cubicBezTo>
                      <a:pt x="469114" y="153643"/>
                      <a:pt x="474785" y="150098"/>
                      <a:pt x="480586" y="146554"/>
                    </a:cubicBezTo>
                    <a:cubicBezTo>
                      <a:pt x="490253" y="140689"/>
                      <a:pt x="499920" y="135018"/>
                      <a:pt x="509652" y="129475"/>
                    </a:cubicBezTo>
                    <a:cubicBezTo>
                      <a:pt x="516741" y="125415"/>
                      <a:pt x="523894" y="121484"/>
                      <a:pt x="531113" y="117681"/>
                    </a:cubicBezTo>
                    <a:cubicBezTo>
                      <a:pt x="545484" y="110012"/>
                      <a:pt x="559985" y="102665"/>
                      <a:pt x="574679" y="95705"/>
                    </a:cubicBezTo>
                    <a:cubicBezTo>
                      <a:pt x="589438" y="88680"/>
                      <a:pt x="604325" y="82106"/>
                      <a:pt x="619341" y="75919"/>
                    </a:cubicBezTo>
                    <a:cubicBezTo>
                      <a:pt x="641898" y="66574"/>
                      <a:pt x="664777" y="58067"/>
                      <a:pt x="687978" y="50398"/>
                    </a:cubicBezTo>
                    <a:cubicBezTo>
                      <a:pt x="703381" y="45307"/>
                      <a:pt x="718977" y="40602"/>
                      <a:pt x="734767" y="36220"/>
                    </a:cubicBezTo>
                    <a:cubicBezTo>
                      <a:pt x="750428" y="31837"/>
                      <a:pt x="766282" y="27906"/>
                      <a:pt x="782265" y="24361"/>
                    </a:cubicBezTo>
                    <a:cubicBezTo>
                      <a:pt x="798183" y="20817"/>
                      <a:pt x="814295" y="17594"/>
                      <a:pt x="830472" y="14759"/>
                    </a:cubicBezTo>
                    <a:cubicBezTo>
                      <a:pt x="887057" y="4962"/>
                      <a:pt x="944995" y="0"/>
                      <a:pt x="1003578" y="0"/>
                    </a:cubicBezTo>
                    <a:lnTo>
                      <a:pt x="1003578" y="412529"/>
                    </a:lnTo>
                    <a:cubicBezTo>
                      <a:pt x="677151" y="412529"/>
                      <a:pt x="412658" y="677151"/>
                      <a:pt x="412658" y="1003449"/>
                    </a:cubicBezTo>
                    <a:cubicBezTo>
                      <a:pt x="412658" y="1329747"/>
                      <a:pt x="677151" y="1594433"/>
                      <a:pt x="1003578" y="1594433"/>
                    </a:cubicBezTo>
                    <a:cubicBezTo>
                      <a:pt x="1330005" y="1594433"/>
                      <a:pt x="1594433" y="1329940"/>
                      <a:pt x="1594498" y="1003513"/>
                    </a:cubicBezTo>
                    <a:lnTo>
                      <a:pt x="1594498" y="1003513"/>
                    </a:lnTo>
                    <a:cubicBezTo>
                      <a:pt x="1594498" y="780138"/>
                      <a:pt x="1666937" y="568105"/>
                      <a:pt x="1800795" y="393968"/>
                    </a:cubicBezTo>
                    <a:cubicBezTo>
                      <a:pt x="1827476" y="359038"/>
                      <a:pt x="1856735" y="325654"/>
                      <a:pt x="1888443" y="293946"/>
                    </a:cubicBezTo>
                    <a:cubicBezTo>
                      <a:pt x="2077984" y="104405"/>
                      <a:pt x="2329974" y="0"/>
                      <a:pt x="2598011" y="0"/>
                    </a:cubicBezTo>
                    <a:cubicBezTo>
                      <a:pt x="2866049" y="0"/>
                      <a:pt x="3118039" y="104470"/>
                      <a:pt x="3307579" y="293946"/>
                    </a:cubicBezTo>
                    <a:cubicBezTo>
                      <a:pt x="3339159" y="325525"/>
                      <a:pt x="3368482" y="358909"/>
                      <a:pt x="3395099" y="393775"/>
                    </a:cubicBezTo>
                    <a:cubicBezTo>
                      <a:pt x="3527990" y="566688"/>
                      <a:pt x="3600365" y="777109"/>
                      <a:pt x="3601396" y="998744"/>
                    </a:cubicBezTo>
                    <a:cubicBezTo>
                      <a:pt x="3601461" y="1000291"/>
                      <a:pt x="3601461" y="1001967"/>
                      <a:pt x="3601461" y="1003513"/>
                    </a:cubicBezTo>
                    <a:cubicBezTo>
                      <a:pt x="3601461" y="1004673"/>
                      <a:pt x="3601461" y="1005833"/>
                      <a:pt x="3601396" y="1006993"/>
                    </a:cubicBezTo>
                    <a:lnTo>
                      <a:pt x="3601396" y="1008218"/>
                    </a:lnTo>
                    <a:cubicBezTo>
                      <a:pt x="3603974" y="1332454"/>
                      <a:pt x="3867564" y="1594433"/>
                      <a:pt x="4192316" y="1594433"/>
                    </a:cubicBezTo>
                    <a:cubicBezTo>
                      <a:pt x="4517068" y="1594433"/>
                      <a:pt x="4783301" y="1329940"/>
                      <a:pt x="4783301" y="1003513"/>
                    </a:cubicBezTo>
                    <a:lnTo>
                      <a:pt x="4783301" y="1003513"/>
                    </a:lnTo>
                    <a:cubicBezTo>
                      <a:pt x="4783301" y="780138"/>
                      <a:pt x="4855740" y="568105"/>
                      <a:pt x="4989468" y="393968"/>
                    </a:cubicBezTo>
                    <a:lnTo>
                      <a:pt x="4989533" y="393968"/>
                    </a:lnTo>
                    <a:cubicBezTo>
                      <a:pt x="5016278" y="358973"/>
                      <a:pt x="5045473" y="325654"/>
                      <a:pt x="5077181" y="293946"/>
                    </a:cubicBezTo>
                    <a:cubicBezTo>
                      <a:pt x="5266722" y="104405"/>
                      <a:pt x="5518712" y="0"/>
                      <a:pt x="5786750" y="0"/>
                    </a:cubicBezTo>
                    <a:cubicBezTo>
                      <a:pt x="5845332" y="0"/>
                      <a:pt x="5903271" y="5027"/>
                      <a:pt x="5959856" y="14759"/>
                    </a:cubicBezTo>
                    <a:cubicBezTo>
                      <a:pt x="5976032" y="17594"/>
                      <a:pt x="5992144" y="20752"/>
                      <a:pt x="6008063" y="24361"/>
                    </a:cubicBezTo>
                    <a:cubicBezTo>
                      <a:pt x="6024045" y="27970"/>
                      <a:pt x="6039900" y="31966"/>
                      <a:pt x="6055560" y="36220"/>
                    </a:cubicBezTo>
                    <a:cubicBezTo>
                      <a:pt x="6071350" y="40602"/>
                      <a:pt x="6086882" y="45307"/>
                      <a:pt x="6102349" y="50398"/>
                    </a:cubicBezTo>
                    <a:cubicBezTo>
                      <a:pt x="6125550" y="58067"/>
                      <a:pt x="6148494" y="66574"/>
                      <a:pt x="6170986" y="75919"/>
                    </a:cubicBezTo>
                    <a:cubicBezTo>
                      <a:pt x="6186002" y="82106"/>
                      <a:pt x="6200825" y="88680"/>
                      <a:pt x="6215648" y="95705"/>
                    </a:cubicBezTo>
                    <a:cubicBezTo>
                      <a:pt x="6230342" y="102665"/>
                      <a:pt x="6244843" y="109948"/>
                      <a:pt x="6259215" y="117681"/>
                    </a:cubicBezTo>
                    <a:cubicBezTo>
                      <a:pt x="6266369" y="121548"/>
                      <a:pt x="6273587" y="125544"/>
                      <a:pt x="6280676" y="129475"/>
                    </a:cubicBezTo>
                    <a:cubicBezTo>
                      <a:pt x="6290407" y="135018"/>
                      <a:pt x="6300075" y="140689"/>
                      <a:pt x="6309742" y="146554"/>
                    </a:cubicBezTo>
                    <a:cubicBezTo>
                      <a:pt x="6324114" y="155383"/>
                      <a:pt x="6338227" y="164599"/>
                      <a:pt x="6352148" y="174137"/>
                    </a:cubicBezTo>
                    <a:cubicBezTo>
                      <a:pt x="6358593" y="178520"/>
                      <a:pt x="6364909" y="182967"/>
                      <a:pt x="6371225" y="187478"/>
                    </a:cubicBezTo>
                    <a:cubicBezTo>
                      <a:pt x="6382310" y="195405"/>
                      <a:pt x="6393201" y="203590"/>
                      <a:pt x="6403964" y="211968"/>
                    </a:cubicBezTo>
                    <a:cubicBezTo>
                      <a:pt x="6436123" y="237296"/>
                      <a:pt x="6466994" y="264622"/>
                      <a:pt x="6496382" y="294010"/>
                    </a:cubicBezTo>
                    <a:cubicBezTo>
                      <a:pt x="6508240" y="305868"/>
                      <a:pt x="6519712" y="318049"/>
                      <a:pt x="6530926" y="330294"/>
                    </a:cubicBezTo>
                    <a:cubicBezTo>
                      <a:pt x="6542075" y="342668"/>
                      <a:pt x="6552967" y="355235"/>
                      <a:pt x="6563407" y="367996"/>
                    </a:cubicBezTo>
                    <a:cubicBezTo>
                      <a:pt x="6570432" y="376567"/>
                      <a:pt x="6577264" y="385139"/>
                      <a:pt x="6583966" y="393904"/>
                    </a:cubicBezTo>
                    <a:cubicBezTo>
                      <a:pt x="6614514" y="433603"/>
                      <a:pt x="6641775" y="475365"/>
                      <a:pt x="6665751" y="518674"/>
                    </a:cubicBezTo>
                    <a:cubicBezTo>
                      <a:pt x="6671422" y="528728"/>
                      <a:pt x="6676835" y="538975"/>
                      <a:pt x="6682055" y="549287"/>
                    </a:cubicBezTo>
                    <a:cubicBezTo>
                      <a:pt x="6752755" y="688300"/>
                      <a:pt x="6790198" y="843039"/>
                      <a:pt x="6790198" y="1003513"/>
                    </a:cubicBezTo>
                    <a:close/>
                  </a:path>
                </a:pathLst>
              </a:custGeom>
              <a:solidFill>
                <a:srgbClr val="20CBDA"/>
              </a:solidFill>
              <a:ln w="0" cap="flat">
                <a:noFill/>
                <a:prstDash val="solid"/>
                <a:miter/>
              </a:ln>
            </p:spPr>
            <p:txBody>
              <a:bodyPr rtlCol="1" anchor="ctr"/>
              <a:lstStyle/>
              <a:p>
                <a:endParaRPr lang="he-IL"/>
              </a:p>
            </p:txBody>
          </p:sp>
          <p:sp>
            <p:nvSpPr>
              <p:cNvPr id="21" name="צורה חופשית: צורה 25">
                <a:extLst>
                  <a:ext uri="{FF2B5EF4-FFF2-40B4-BE49-F238E27FC236}">
                    <a16:creationId xmlns:a16="http://schemas.microsoft.com/office/drawing/2014/main" id="{CB300643-3DF3-2EA8-9509-82677A373AE1}"/>
                  </a:ext>
                </a:extLst>
              </p:cNvPr>
              <p:cNvSpPr/>
              <p:nvPr/>
            </p:nvSpPr>
            <p:spPr>
              <a:xfrm>
                <a:off x="3319233" y="4155293"/>
                <a:ext cx="1274034" cy="1181904"/>
              </a:xfrm>
              <a:custGeom>
                <a:avLst/>
                <a:gdLst>
                  <a:gd name="connsiteX0" fmla="*/ 1181840 w 1181839"/>
                  <a:gd name="connsiteY0" fmla="*/ 590920 h 1181904"/>
                  <a:gd name="connsiteX1" fmla="*/ 599169 w 1181839"/>
                  <a:gd name="connsiteY1" fmla="*/ 1181840 h 1181904"/>
                  <a:gd name="connsiteX2" fmla="*/ 590920 w 1181839"/>
                  <a:gd name="connsiteY2" fmla="*/ 1181904 h 1181904"/>
                  <a:gd name="connsiteX3" fmla="*/ 582671 w 1181839"/>
                  <a:gd name="connsiteY3" fmla="*/ 1181840 h 1181904"/>
                  <a:gd name="connsiteX4" fmla="*/ 0 w 1181839"/>
                  <a:gd name="connsiteY4" fmla="*/ 590920 h 1181904"/>
                  <a:gd name="connsiteX5" fmla="*/ 590920 w 1181839"/>
                  <a:gd name="connsiteY5" fmla="*/ 0 h 1181904"/>
                  <a:gd name="connsiteX6" fmla="*/ 1181840 w 1181839"/>
                  <a:gd name="connsiteY6" fmla="*/ 590920 h 118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839" h="1181904">
                    <a:moveTo>
                      <a:pt x="1181840" y="590920"/>
                    </a:moveTo>
                    <a:cubicBezTo>
                      <a:pt x="1181840" y="914576"/>
                      <a:pt x="921794" y="1177457"/>
                      <a:pt x="599169" y="1181840"/>
                    </a:cubicBezTo>
                    <a:cubicBezTo>
                      <a:pt x="596462" y="1181904"/>
                      <a:pt x="593627" y="1181904"/>
                      <a:pt x="590920" y="1181904"/>
                    </a:cubicBezTo>
                    <a:cubicBezTo>
                      <a:pt x="588213" y="1181904"/>
                      <a:pt x="585377" y="1181904"/>
                      <a:pt x="582671" y="1181840"/>
                    </a:cubicBezTo>
                    <a:cubicBezTo>
                      <a:pt x="260046" y="1177457"/>
                      <a:pt x="0" y="914576"/>
                      <a:pt x="0" y="590920"/>
                    </a:cubicBezTo>
                    <a:cubicBezTo>
                      <a:pt x="0" y="267264"/>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pPr algn="ctr"/>
                <a:r>
                  <a:rPr lang="he-IL" sz="2400" dirty="0">
                    <a:solidFill>
                      <a:srgbClr val="D71563"/>
                    </a:solidFill>
                    <a:latin typeface="Calibri"/>
                    <a:cs typeface="Calibri"/>
                  </a:rPr>
                  <a:t>תוכנות מחשב</a:t>
                </a:r>
              </a:p>
            </p:txBody>
          </p:sp>
          <p:sp>
            <p:nvSpPr>
              <p:cNvPr id="22" name="צורה חופשית: צורה 26">
                <a:extLst>
                  <a:ext uri="{FF2B5EF4-FFF2-40B4-BE49-F238E27FC236}">
                    <a16:creationId xmlns:a16="http://schemas.microsoft.com/office/drawing/2014/main" id="{68D2641B-CBE4-280A-FE12-84A301037D6B}"/>
                  </a:ext>
                </a:extLst>
              </p:cNvPr>
              <p:cNvSpPr/>
              <p:nvPr/>
            </p:nvSpPr>
            <p:spPr>
              <a:xfrm>
                <a:off x="4913666" y="4155293"/>
                <a:ext cx="1181839" cy="1181904"/>
              </a:xfrm>
              <a:custGeom>
                <a:avLst/>
                <a:gdLst>
                  <a:gd name="connsiteX0" fmla="*/ 1181840 w 1181839"/>
                  <a:gd name="connsiteY0" fmla="*/ 590920 h 1181904"/>
                  <a:gd name="connsiteX1" fmla="*/ 590920 w 1181839"/>
                  <a:gd name="connsiteY1" fmla="*/ 1181904 h 1181904"/>
                  <a:gd name="connsiteX2" fmla="*/ 0 w 1181839"/>
                  <a:gd name="connsiteY2" fmla="*/ 590920 h 1181904"/>
                  <a:gd name="connsiteX3" fmla="*/ 590920 w 1181839"/>
                  <a:gd name="connsiteY3" fmla="*/ 0 h 1181904"/>
                  <a:gd name="connsiteX4" fmla="*/ 1181840 w 1181839"/>
                  <a:gd name="connsiteY4" fmla="*/ 590920 h 118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39" h="1181904">
                    <a:moveTo>
                      <a:pt x="1181840" y="590920"/>
                    </a:moveTo>
                    <a:cubicBezTo>
                      <a:pt x="1181840" y="917347"/>
                      <a:pt x="917347" y="1181904"/>
                      <a:pt x="590920" y="1181904"/>
                    </a:cubicBezTo>
                    <a:cubicBezTo>
                      <a:pt x="264493" y="1181904"/>
                      <a:pt x="0" y="917283"/>
                      <a:pt x="0" y="590920"/>
                    </a:cubicBezTo>
                    <a:cubicBezTo>
                      <a:pt x="0" y="264557"/>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sp>
            <p:nvSpPr>
              <p:cNvPr id="23" name="צורה חופשית: צורה 27">
                <a:extLst>
                  <a:ext uri="{FF2B5EF4-FFF2-40B4-BE49-F238E27FC236}">
                    <a16:creationId xmlns:a16="http://schemas.microsoft.com/office/drawing/2014/main" id="{5265CC06-9109-B938-B9C9-74DCD110EA91}"/>
                  </a:ext>
                </a:extLst>
              </p:cNvPr>
              <p:cNvSpPr/>
              <p:nvPr/>
            </p:nvSpPr>
            <p:spPr>
              <a:xfrm>
                <a:off x="6508035" y="4155293"/>
                <a:ext cx="1181839" cy="1181904"/>
              </a:xfrm>
              <a:custGeom>
                <a:avLst/>
                <a:gdLst>
                  <a:gd name="connsiteX0" fmla="*/ 1181840 w 1181839"/>
                  <a:gd name="connsiteY0" fmla="*/ 590920 h 1181904"/>
                  <a:gd name="connsiteX1" fmla="*/ 590920 w 1181839"/>
                  <a:gd name="connsiteY1" fmla="*/ 1181904 h 1181904"/>
                  <a:gd name="connsiteX2" fmla="*/ 0 w 1181839"/>
                  <a:gd name="connsiteY2" fmla="*/ 590920 h 1181904"/>
                  <a:gd name="connsiteX3" fmla="*/ 590920 w 1181839"/>
                  <a:gd name="connsiteY3" fmla="*/ 0 h 1181904"/>
                  <a:gd name="connsiteX4" fmla="*/ 1181840 w 1181839"/>
                  <a:gd name="connsiteY4" fmla="*/ 590920 h 118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39" h="1181904">
                    <a:moveTo>
                      <a:pt x="1181840" y="590920"/>
                    </a:moveTo>
                    <a:cubicBezTo>
                      <a:pt x="1181840" y="917347"/>
                      <a:pt x="917347" y="1181904"/>
                      <a:pt x="590920" y="1181904"/>
                    </a:cubicBezTo>
                    <a:cubicBezTo>
                      <a:pt x="264493" y="1181904"/>
                      <a:pt x="0" y="917283"/>
                      <a:pt x="0" y="590920"/>
                    </a:cubicBezTo>
                    <a:cubicBezTo>
                      <a:pt x="0" y="264557"/>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sp>
            <p:nvSpPr>
              <p:cNvPr id="24" name="צורה חופשית: צורה 28">
                <a:extLst>
                  <a:ext uri="{FF2B5EF4-FFF2-40B4-BE49-F238E27FC236}">
                    <a16:creationId xmlns:a16="http://schemas.microsoft.com/office/drawing/2014/main" id="{20D9C95D-E1AF-6A0C-794C-24B577E0C7B9}"/>
                  </a:ext>
                </a:extLst>
              </p:cNvPr>
              <p:cNvSpPr/>
              <p:nvPr/>
            </p:nvSpPr>
            <p:spPr>
              <a:xfrm>
                <a:off x="8102404" y="4155293"/>
                <a:ext cx="1181839" cy="1181904"/>
              </a:xfrm>
              <a:custGeom>
                <a:avLst/>
                <a:gdLst>
                  <a:gd name="connsiteX0" fmla="*/ 1181840 w 1181839"/>
                  <a:gd name="connsiteY0" fmla="*/ 590920 h 1181904"/>
                  <a:gd name="connsiteX1" fmla="*/ 590920 w 1181839"/>
                  <a:gd name="connsiteY1" fmla="*/ 1181904 h 1181904"/>
                  <a:gd name="connsiteX2" fmla="*/ 0 w 1181839"/>
                  <a:gd name="connsiteY2" fmla="*/ 590920 h 1181904"/>
                  <a:gd name="connsiteX3" fmla="*/ 590920 w 1181839"/>
                  <a:gd name="connsiteY3" fmla="*/ 0 h 1181904"/>
                  <a:gd name="connsiteX4" fmla="*/ 1181840 w 1181839"/>
                  <a:gd name="connsiteY4" fmla="*/ 590920 h 118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39" h="1181904">
                    <a:moveTo>
                      <a:pt x="1181840" y="590920"/>
                    </a:moveTo>
                    <a:cubicBezTo>
                      <a:pt x="1181840" y="917347"/>
                      <a:pt x="917347" y="1181904"/>
                      <a:pt x="590920" y="1181904"/>
                    </a:cubicBezTo>
                    <a:cubicBezTo>
                      <a:pt x="264493" y="1181904"/>
                      <a:pt x="0" y="917283"/>
                      <a:pt x="0" y="590920"/>
                    </a:cubicBezTo>
                    <a:cubicBezTo>
                      <a:pt x="0" y="264557"/>
                      <a:pt x="264493" y="0"/>
                      <a:pt x="590920" y="0"/>
                    </a:cubicBezTo>
                    <a:cubicBezTo>
                      <a:pt x="917347" y="0"/>
                      <a:pt x="1181840" y="264622"/>
                      <a:pt x="1181840" y="590920"/>
                    </a:cubicBezTo>
                    <a:close/>
                  </a:path>
                </a:pathLst>
              </a:custGeom>
              <a:solidFill>
                <a:srgbClr val="FFFFFF"/>
              </a:solidFill>
              <a:ln w="0" cap="flat">
                <a:noFill/>
                <a:prstDash val="solid"/>
                <a:miter/>
              </a:ln>
            </p:spPr>
            <p:txBody>
              <a:bodyPr rtlCol="1" anchor="ctr"/>
              <a:lstStyle/>
              <a:p>
                <a:endParaRPr lang="he-IL"/>
              </a:p>
            </p:txBody>
          </p:sp>
        </p:grpSp>
        <p:sp>
          <p:nvSpPr>
            <p:cNvPr id="13" name="TextBox 12">
              <a:extLst>
                <a:ext uri="{FF2B5EF4-FFF2-40B4-BE49-F238E27FC236}">
                  <a16:creationId xmlns:a16="http://schemas.microsoft.com/office/drawing/2014/main" id="{08F6C6D1-70BF-65E4-362B-0A9893FB75C2}"/>
                </a:ext>
              </a:extLst>
            </p:cNvPr>
            <p:cNvSpPr txBox="1"/>
            <p:nvPr/>
          </p:nvSpPr>
          <p:spPr>
            <a:xfrm>
              <a:off x="9586799" y="4905764"/>
              <a:ext cx="775829" cy="337105"/>
            </a:xfrm>
            <a:prstGeom prst="rect">
              <a:avLst/>
            </a:prstGeom>
            <a:noFill/>
          </p:spPr>
          <p:txBody>
            <a:bodyPr wrap="square">
              <a:spAutoFit/>
            </a:bodyPr>
            <a:lstStyle/>
            <a:p>
              <a:r>
                <a:rPr kumimoji="0" lang="he-IL" sz="2400" b="0" i="0" u="none" strike="noStrike" kern="1200" cap="none" spc="0" normalizeH="0" baseline="0" noProof="0" dirty="0">
                  <a:ln>
                    <a:noFill/>
                  </a:ln>
                  <a:solidFill>
                    <a:srgbClr val="D71563"/>
                  </a:solidFill>
                  <a:effectLst/>
                  <a:uLnTx/>
                  <a:uFillTx/>
                  <a:latin typeface="Calibri"/>
                  <a:ea typeface="+mn-ea"/>
                  <a:cs typeface="Calibri"/>
                </a:rPr>
                <a:t>רובוטים</a:t>
              </a:r>
              <a:endParaRPr lang="he-IL" sz="2400" dirty="0">
                <a:solidFill>
                  <a:srgbClr val="D71563"/>
                </a:solidFill>
              </a:endParaRPr>
            </a:p>
          </p:txBody>
        </p:sp>
        <p:sp>
          <p:nvSpPr>
            <p:cNvPr id="14" name="TextBox 13">
              <a:extLst>
                <a:ext uri="{FF2B5EF4-FFF2-40B4-BE49-F238E27FC236}">
                  <a16:creationId xmlns:a16="http://schemas.microsoft.com/office/drawing/2014/main" id="{03EBF44E-6F57-ABAA-BFF0-0AE66DB1B69A}"/>
                </a:ext>
              </a:extLst>
            </p:cNvPr>
            <p:cNvSpPr txBox="1"/>
            <p:nvPr/>
          </p:nvSpPr>
          <p:spPr>
            <a:xfrm>
              <a:off x="8570890" y="4930540"/>
              <a:ext cx="797118" cy="337105"/>
            </a:xfrm>
            <a:prstGeom prst="rect">
              <a:avLst/>
            </a:prstGeom>
            <a:noFill/>
          </p:spPr>
          <p:txBody>
            <a:bodyPr wrap="square">
              <a:spAutoFit/>
            </a:bodyPr>
            <a:lstStyle/>
            <a:p>
              <a:r>
                <a:rPr kumimoji="0" lang="he-IL" sz="2400" b="0" i="0" u="none" strike="noStrike" kern="1200" cap="none" spc="0" normalizeH="0" baseline="0" noProof="0" dirty="0">
                  <a:ln>
                    <a:noFill/>
                  </a:ln>
                  <a:solidFill>
                    <a:srgbClr val="D71563"/>
                  </a:solidFill>
                  <a:effectLst/>
                  <a:uLnTx/>
                  <a:uFillTx/>
                  <a:latin typeface="Calibri"/>
                  <a:ea typeface="+mn-ea"/>
                  <a:cs typeface="Calibri"/>
                </a:rPr>
                <a:t>חיישנים</a:t>
              </a:r>
              <a:endParaRPr lang="he-IL" sz="2400" dirty="0">
                <a:solidFill>
                  <a:srgbClr val="D71563"/>
                </a:solidFill>
              </a:endParaRPr>
            </a:p>
          </p:txBody>
        </p:sp>
        <p:sp>
          <p:nvSpPr>
            <p:cNvPr id="15" name="TextBox 14">
              <a:extLst>
                <a:ext uri="{FF2B5EF4-FFF2-40B4-BE49-F238E27FC236}">
                  <a16:creationId xmlns:a16="http://schemas.microsoft.com/office/drawing/2014/main" id="{501B42CD-8D83-C667-0236-C5865D8EE9A3}"/>
                </a:ext>
              </a:extLst>
            </p:cNvPr>
            <p:cNvSpPr txBox="1"/>
            <p:nvPr/>
          </p:nvSpPr>
          <p:spPr>
            <a:xfrm>
              <a:off x="7517142" y="4814249"/>
              <a:ext cx="859678" cy="606789"/>
            </a:xfrm>
            <a:prstGeom prst="rect">
              <a:avLst/>
            </a:prstGeom>
            <a:noFill/>
          </p:spPr>
          <p:txBody>
            <a:bodyPr wrap="square">
              <a:spAutoFit/>
            </a:bodyPr>
            <a:lstStyle/>
            <a:p>
              <a:pPr algn="ctr"/>
              <a:r>
                <a:rPr kumimoji="0" lang="he-IL" sz="2400" b="0" i="0" u="none" strike="noStrike" kern="1200" cap="none" spc="0" normalizeH="0" baseline="0" noProof="0" dirty="0">
                  <a:ln>
                    <a:noFill/>
                  </a:ln>
                  <a:solidFill>
                    <a:srgbClr val="D71563"/>
                  </a:solidFill>
                  <a:effectLst/>
                  <a:uLnTx/>
                  <a:uFillTx/>
                  <a:latin typeface="Calibri"/>
                  <a:ea typeface="+mn-ea"/>
                  <a:cs typeface="Calibri"/>
                </a:rPr>
                <a:t>רשתות תקשורת</a:t>
              </a:r>
              <a:endParaRPr lang="he-IL" sz="2400" dirty="0">
                <a:solidFill>
                  <a:srgbClr val="D71563"/>
                </a:solidFill>
              </a:endParaRPr>
            </a:p>
          </p:txBody>
        </p:sp>
      </p:grpSp>
    </p:spTree>
    <p:extLst>
      <p:ext uri="{BB962C8B-B14F-4D97-AF65-F5344CB8AC3E}">
        <p14:creationId xmlns:p14="http://schemas.microsoft.com/office/powerpoint/2010/main" val="2003795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F0E4-4E7C-A434-D550-FAD2DFA8EA13}"/>
            </a:ext>
          </a:extLst>
        </p:cNvPr>
        <p:cNvGrpSpPr/>
        <p:nvPr/>
      </p:nvGrpSpPr>
      <p:grpSpPr>
        <a:xfrm>
          <a:off x="0" y="0"/>
          <a:ext cx="0" cy="0"/>
          <a:chOff x="0" y="0"/>
          <a:chExt cx="0" cy="0"/>
        </a:xfrm>
      </p:grpSpPr>
      <p:sp>
        <p:nvSpPr>
          <p:cNvPr id="2" name="כותרת 3">
            <a:extLst>
              <a:ext uri="{FF2B5EF4-FFF2-40B4-BE49-F238E27FC236}">
                <a16:creationId xmlns:a16="http://schemas.microsoft.com/office/drawing/2014/main" id="{946C6903-793C-9A1E-2C3A-BAF017A4912F}"/>
              </a:ext>
            </a:extLst>
          </p:cNvPr>
          <p:cNvSpPr txBox="1">
            <a:spLocks/>
          </p:cNvSpPr>
          <p:nvPr/>
        </p:nvSpPr>
        <p:spPr>
          <a:xfrm>
            <a:off x="4163438" y="953313"/>
            <a:ext cx="7529208" cy="689077"/>
          </a:xfrm>
          <a:prstGeom prst="rect">
            <a:avLst/>
          </a:prstGeom>
        </p:spPr>
        <p:txBody>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dirty="0">
                <a:latin typeface="Calibri" panose="020F0502020204030204" pitchFamily="34" charset="0"/>
                <a:cs typeface="Calibri" panose="020F0502020204030204" pitchFamily="34" charset="0"/>
              </a:rPr>
              <a:t>ניתוח מרחוק – </a:t>
            </a:r>
            <a:r>
              <a:rPr lang="en-US" dirty="0">
                <a:latin typeface="Calibri" panose="020F0502020204030204" pitchFamily="34" charset="0"/>
                <a:cs typeface="Calibri" panose="020F0502020204030204" pitchFamily="34" charset="0"/>
              </a:rPr>
              <a:t>Telesurgery</a:t>
            </a:r>
            <a:endParaRPr lang="he-IL" dirty="0">
              <a:latin typeface="Calibri" panose="020F0502020204030204" pitchFamily="34" charset="0"/>
              <a:cs typeface="Calibri" panose="020F0502020204030204" pitchFamily="34" charset="0"/>
            </a:endParaRPr>
          </a:p>
        </p:txBody>
      </p:sp>
      <p:sp>
        <p:nvSpPr>
          <p:cNvPr id="3" name="מציין מיקום טקסט 4">
            <a:extLst>
              <a:ext uri="{FF2B5EF4-FFF2-40B4-BE49-F238E27FC236}">
                <a16:creationId xmlns:a16="http://schemas.microsoft.com/office/drawing/2014/main" id="{48C6B578-2372-DBE8-A5BF-464C5F614DE6}"/>
              </a:ext>
            </a:extLst>
          </p:cNvPr>
          <p:cNvSpPr txBox="1">
            <a:spLocks/>
          </p:cNvSpPr>
          <p:nvPr/>
        </p:nvSpPr>
        <p:spPr>
          <a:xfrm>
            <a:off x="4163438" y="2110903"/>
            <a:ext cx="7529208" cy="4350187"/>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Tx/>
              <a:buNone/>
              <a:defRPr/>
            </a:pPr>
            <a:r>
              <a:rPr lang="he-IL" sz="2800" b="1" dirty="0">
                <a:solidFill>
                  <a:srgbClr val="4F4F4F"/>
                </a:solidFill>
                <a:latin typeface="Calibri"/>
                <a:cs typeface="Calibri"/>
              </a:rPr>
              <a:t>רובוט דה וינצ'י (פותח על ידי חברת </a:t>
            </a:r>
            <a:r>
              <a:rPr lang="en-US" sz="2800" b="1" dirty="0">
                <a:solidFill>
                  <a:srgbClr val="4F4F4F"/>
                </a:solidFill>
                <a:latin typeface="Calibri"/>
                <a:cs typeface="Calibri"/>
              </a:rPr>
              <a:t>Intuitive</a:t>
            </a:r>
            <a:r>
              <a:rPr lang="he-IL" sz="2800" b="1" dirty="0">
                <a:solidFill>
                  <a:srgbClr val="4F4F4F"/>
                </a:solidFill>
                <a:latin typeface="Calibri"/>
                <a:cs typeface="Calibri"/>
              </a:rPr>
              <a:t>) </a:t>
            </a:r>
            <a:r>
              <a:rPr lang="he-IL" sz="2800" dirty="0">
                <a:solidFill>
                  <a:srgbClr val="4F4F4F"/>
                </a:solidFill>
                <a:latin typeface="Calibri"/>
                <a:cs typeface="Calibri"/>
              </a:rPr>
              <a:t>– </a:t>
            </a:r>
          </a:p>
          <a:p>
            <a:pPr marL="0" indent="0">
              <a:lnSpc>
                <a:spcPct val="150000"/>
              </a:lnSpc>
              <a:spcBef>
                <a:spcPts val="0"/>
              </a:spcBef>
              <a:buFontTx/>
              <a:buNone/>
              <a:defRPr/>
            </a:pPr>
            <a:r>
              <a:rPr lang="he-IL" sz="2800" dirty="0">
                <a:solidFill>
                  <a:srgbClr val="4F4F4F"/>
                </a:solidFill>
                <a:latin typeface="Calibri"/>
                <a:cs typeface="Calibri"/>
              </a:rPr>
              <a:t>הרופא לא מחזיק את מכשירי הניתוח ישירות, אלא משתמש בג׳ויסטיקים ודוושות, המאפשרים לו להזיז את המכשירים באופן מדויק וטבעי יותר. </a:t>
            </a:r>
          </a:p>
        </p:txBody>
      </p:sp>
      <p:pic>
        <p:nvPicPr>
          <p:cNvPr id="4" name="Picture 8">
            <a:extLst>
              <a:ext uri="{FF2B5EF4-FFF2-40B4-BE49-F238E27FC236}">
                <a16:creationId xmlns:a16="http://schemas.microsoft.com/office/drawing/2014/main" id="{29AA7730-7527-84A9-DAEF-9291030A42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224" y="2552263"/>
            <a:ext cx="2299081" cy="3467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a:extLst>
              <a:ext uri="{FF2B5EF4-FFF2-40B4-BE49-F238E27FC236}">
                <a16:creationId xmlns:a16="http://schemas.microsoft.com/office/drawing/2014/main" id="{1E7A5F38-46FE-4D3F-96C2-2791D76FE0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71" y="266175"/>
            <a:ext cx="2125794" cy="2945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3D01C581-CB65-E510-AED2-F4E4FC26659F}"/>
              </a:ext>
            </a:extLst>
          </p:cNvPr>
          <p:cNvSpPr txBox="1"/>
          <p:nvPr/>
        </p:nvSpPr>
        <p:spPr>
          <a:xfrm>
            <a:off x="499354" y="6068605"/>
            <a:ext cx="6096000" cy="677108"/>
          </a:xfrm>
          <a:prstGeom prst="rect">
            <a:avLst/>
          </a:prstGeom>
          <a:noFill/>
        </p:spPr>
        <p:txBody>
          <a:bodyPr wrap="square">
            <a:spAutoFit/>
          </a:bodyPr>
          <a:lstStyle/>
          <a:p>
            <a:pPr algn="l" rtl="0">
              <a:spcBef>
                <a:spcPts val="500"/>
              </a:spcBef>
            </a:pPr>
            <a:r>
              <a:rPr lang="en-US" sz="1200" b="0" i="0" u="none" strike="noStrike" dirty="0" err="1">
                <a:solidFill>
                  <a:srgbClr val="0645AD"/>
                </a:solidFill>
                <a:effectLst/>
                <a:latin typeface="Calibri" panose="020F0502020204030204" pitchFamily="34" charset="0"/>
                <a:cs typeface="Calibri" panose="020F0502020204030204" pitchFamily="34" charset="0"/>
                <a:hlinkClick r:id="rId5"/>
              </a:rPr>
              <a:t>A.BourgeoisP</a:t>
            </a:r>
            <a:r>
              <a:rPr lang="en-US" sz="1400" b="0" i="0" u="none" strike="noStrike" dirty="0">
                <a:solidFill>
                  <a:srgbClr val="000000"/>
                </a:solidFill>
                <a:effectLst/>
                <a:latin typeface="Calibri" panose="020F0502020204030204" pitchFamily="34" charset="0"/>
                <a:cs typeface="Calibri" panose="020F0502020204030204" pitchFamily="34" charset="0"/>
              </a:rPr>
              <a:t> </a:t>
            </a:r>
            <a:r>
              <a:rPr lang="en-US" sz="1200" b="0" i="0" u="none" strike="noStrike" dirty="0">
                <a:solidFill>
                  <a:srgbClr val="0645AD"/>
                </a:solidFill>
                <a:effectLst/>
                <a:latin typeface="Calibri" panose="020F0502020204030204" pitchFamily="34" charset="0"/>
                <a:cs typeface="Calibri" panose="020F0502020204030204" pitchFamily="34" charset="0"/>
                <a:hlinkClick r:id="rId6"/>
              </a:rPr>
              <a:t>Creative Commons Attribution-Share Alike 4.0</a:t>
            </a:r>
            <a:r>
              <a:rPr lang="en-US" sz="1200" b="0" i="0" u="none" strike="noStrike" dirty="0">
                <a:solidFill>
                  <a:srgbClr val="0645AD"/>
                </a:solidFill>
                <a:effectLst/>
                <a:latin typeface="Calibri" panose="020F0502020204030204" pitchFamily="34" charset="0"/>
                <a:cs typeface="Calibri" panose="020F0502020204030204" pitchFamily="34" charset="0"/>
              </a:rPr>
              <a:t> </a:t>
            </a:r>
            <a:r>
              <a:rPr lang="en-US" sz="1200" b="0" i="0" u="none" strike="noStrike" dirty="0">
                <a:solidFill>
                  <a:srgbClr val="202122"/>
                </a:solidFill>
                <a:effectLst/>
                <a:latin typeface="Calibri" panose="020F0502020204030204" pitchFamily="34" charset="0"/>
                <a:cs typeface="Calibri" panose="020F0502020204030204" pitchFamily="34" charset="0"/>
              </a:rPr>
              <a:t>2023-09 - Robot </a:t>
            </a:r>
            <a:r>
              <a:rPr lang="en-US" sz="1200" b="0" i="0" u="none" strike="noStrike" dirty="0" err="1">
                <a:solidFill>
                  <a:srgbClr val="202122"/>
                </a:solidFill>
                <a:effectLst/>
                <a:latin typeface="Calibri" panose="020F0502020204030204" pitchFamily="34" charset="0"/>
                <a:cs typeface="Calibri" panose="020F0502020204030204" pitchFamily="34" charset="0"/>
              </a:rPr>
              <a:t>chirurgien</a:t>
            </a:r>
            <a:r>
              <a:rPr lang="en-US" sz="1200" b="0" i="0" u="none" strike="noStrike" dirty="0">
                <a:solidFill>
                  <a:srgbClr val="202122"/>
                </a:solidFill>
                <a:effectLst/>
                <a:latin typeface="Calibri" panose="020F0502020204030204" pitchFamily="34" charset="0"/>
                <a:cs typeface="Calibri" panose="020F0502020204030204" pitchFamily="34" charset="0"/>
              </a:rPr>
              <a:t> Da Vinci Xi - Centre </a:t>
            </a:r>
            <a:r>
              <a:rPr lang="en-US" sz="1200" b="0" i="0" u="none" strike="noStrike" dirty="0" err="1">
                <a:solidFill>
                  <a:srgbClr val="202122"/>
                </a:solidFill>
                <a:effectLst/>
                <a:latin typeface="Calibri" panose="020F0502020204030204" pitchFamily="34" charset="0"/>
                <a:cs typeface="Calibri" panose="020F0502020204030204" pitchFamily="34" charset="0"/>
              </a:rPr>
              <a:t>hospitalier</a:t>
            </a:r>
            <a:r>
              <a:rPr lang="en-US" sz="1200" b="0" i="0" u="none" strike="noStrike" dirty="0">
                <a:solidFill>
                  <a:srgbClr val="202122"/>
                </a:solidFill>
                <a:effectLst/>
                <a:latin typeface="Calibri" panose="020F0502020204030204" pitchFamily="34" charset="0"/>
                <a:cs typeface="Calibri" panose="020F0502020204030204" pitchFamily="34" charset="0"/>
              </a:rPr>
              <a:t> de Vesoul - 06.jpg</a:t>
            </a:r>
            <a:endParaRPr lang="en-US" sz="1200" b="0" dirty="0">
              <a:effectLst/>
              <a:latin typeface="Calibri" panose="020F0502020204030204" pitchFamily="34" charset="0"/>
              <a:cs typeface="Calibri" panose="020F0502020204030204" pitchFamily="34" charset="0"/>
            </a:endParaRPr>
          </a:p>
          <a:p>
            <a:pPr algn="l" rtl="0"/>
            <a:r>
              <a:rPr lang="en-US" sz="1200" b="0" i="0" u="none" strike="noStrike" dirty="0">
                <a:solidFill>
                  <a:srgbClr val="202122"/>
                </a:solidFill>
                <a:effectLst/>
                <a:latin typeface="Calibri" panose="020F0502020204030204" pitchFamily="34" charset="0"/>
                <a:cs typeface="Calibri" panose="020F0502020204030204" pitchFamily="34" charset="0"/>
              </a:rPr>
              <a:t>2023-09 - Robot </a:t>
            </a:r>
            <a:r>
              <a:rPr lang="en-US" sz="1200" b="0" i="0" u="none" strike="noStrike" dirty="0" err="1">
                <a:solidFill>
                  <a:srgbClr val="202122"/>
                </a:solidFill>
                <a:effectLst/>
                <a:latin typeface="Calibri" panose="020F0502020204030204" pitchFamily="34" charset="0"/>
                <a:cs typeface="Calibri" panose="020F0502020204030204" pitchFamily="34" charset="0"/>
              </a:rPr>
              <a:t>chirurgien</a:t>
            </a:r>
            <a:r>
              <a:rPr lang="en-US" sz="1200" b="0" i="0" u="none" strike="noStrike" dirty="0">
                <a:solidFill>
                  <a:srgbClr val="202122"/>
                </a:solidFill>
                <a:effectLst/>
                <a:latin typeface="Calibri" panose="020F0502020204030204" pitchFamily="34" charset="0"/>
                <a:cs typeface="Calibri" panose="020F0502020204030204" pitchFamily="34" charset="0"/>
              </a:rPr>
              <a:t> Da Vinci Xi - Centre </a:t>
            </a:r>
            <a:r>
              <a:rPr lang="en-US" sz="1200" b="0" i="0" u="none" strike="noStrike" dirty="0" err="1">
                <a:solidFill>
                  <a:srgbClr val="202122"/>
                </a:solidFill>
                <a:effectLst/>
                <a:latin typeface="Calibri" panose="020F0502020204030204" pitchFamily="34" charset="0"/>
                <a:cs typeface="Calibri" panose="020F0502020204030204" pitchFamily="34" charset="0"/>
              </a:rPr>
              <a:t>hospitalier</a:t>
            </a:r>
            <a:r>
              <a:rPr lang="en-US" sz="1200" b="0" i="0" u="none" strike="noStrike" dirty="0">
                <a:solidFill>
                  <a:srgbClr val="202122"/>
                </a:solidFill>
                <a:effectLst/>
                <a:latin typeface="Calibri" panose="020F0502020204030204" pitchFamily="34" charset="0"/>
                <a:cs typeface="Calibri" panose="020F0502020204030204" pitchFamily="34" charset="0"/>
              </a:rPr>
              <a:t> de Vesoul - 16.jpg</a:t>
            </a:r>
            <a:endParaRPr lang="he-IL" sz="1200" dirty="0">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136612C8-D8A7-2879-1D60-A8E1E6F67428}"/>
              </a:ext>
            </a:extLst>
          </p:cNvPr>
          <p:cNvCxnSpPr>
            <a:cxnSpLocks/>
          </p:cNvCxnSpPr>
          <p:nvPr/>
        </p:nvCxnSpPr>
        <p:spPr>
          <a:xfrm flipH="1">
            <a:off x="1947456" y="2110903"/>
            <a:ext cx="965077" cy="231181"/>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FF90D1A-3A01-6168-58E4-FDA61F46FDA1}"/>
              </a:ext>
            </a:extLst>
          </p:cNvPr>
          <p:cNvCxnSpPr>
            <a:cxnSpLocks/>
          </p:cNvCxnSpPr>
          <p:nvPr/>
        </p:nvCxnSpPr>
        <p:spPr>
          <a:xfrm flipH="1">
            <a:off x="954033" y="1490133"/>
            <a:ext cx="897345" cy="276218"/>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3BC9456-ABC3-01FB-6EAD-ED82F49AC3D1}"/>
              </a:ext>
            </a:extLst>
          </p:cNvPr>
          <p:cNvCxnSpPr>
            <a:cxnSpLocks/>
          </p:cNvCxnSpPr>
          <p:nvPr/>
        </p:nvCxnSpPr>
        <p:spPr>
          <a:xfrm flipH="1" flipV="1">
            <a:off x="3711882" y="4069284"/>
            <a:ext cx="1210074" cy="243072"/>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85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D2BF4-9899-587D-9418-A904F6BCC30D}"/>
            </a:ext>
          </a:extLst>
        </p:cNvPr>
        <p:cNvGrpSpPr/>
        <p:nvPr/>
      </p:nvGrpSpPr>
      <p:grpSpPr>
        <a:xfrm>
          <a:off x="0" y="0"/>
          <a:ext cx="0" cy="0"/>
          <a:chOff x="0" y="0"/>
          <a:chExt cx="0" cy="0"/>
        </a:xfrm>
      </p:grpSpPr>
      <p:sp>
        <p:nvSpPr>
          <p:cNvPr id="2" name="כותרת 3">
            <a:extLst>
              <a:ext uri="{FF2B5EF4-FFF2-40B4-BE49-F238E27FC236}">
                <a16:creationId xmlns:a16="http://schemas.microsoft.com/office/drawing/2014/main" id="{820F9770-7429-FF39-2D2C-39017C81161A}"/>
              </a:ext>
            </a:extLst>
          </p:cNvPr>
          <p:cNvSpPr txBox="1">
            <a:spLocks/>
          </p:cNvSpPr>
          <p:nvPr/>
        </p:nvSpPr>
        <p:spPr>
          <a:xfrm>
            <a:off x="4163438" y="953313"/>
            <a:ext cx="7529208" cy="689077"/>
          </a:xfrm>
          <a:prstGeom prst="rect">
            <a:avLst/>
          </a:prstGeom>
        </p:spPr>
        <p:txBody>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dirty="0">
                <a:latin typeface="Calibri" panose="020F0502020204030204" pitchFamily="34" charset="0"/>
                <a:cs typeface="Calibri" panose="020F0502020204030204" pitchFamily="34" charset="0"/>
              </a:rPr>
              <a:t>ניתוח מרחוק – </a:t>
            </a:r>
            <a:r>
              <a:rPr lang="en-US" dirty="0">
                <a:latin typeface="Calibri" panose="020F0502020204030204" pitchFamily="34" charset="0"/>
                <a:cs typeface="Calibri" panose="020F0502020204030204" pitchFamily="34" charset="0"/>
              </a:rPr>
              <a:t>Telesurgery</a:t>
            </a:r>
            <a:endParaRPr lang="he-IL" dirty="0">
              <a:latin typeface="Calibri" panose="020F0502020204030204" pitchFamily="34" charset="0"/>
              <a:cs typeface="Calibri" panose="020F0502020204030204" pitchFamily="34" charset="0"/>
            </a:endParaRPr>
          </a:p>
        </p:txBody>
      </p:sp>
      <p:sp>
        <p:nvSpPr>
          <p:cNvPr id="3" name="מציין מיקום טקסט 4">
            <a:extLst>
              <a:ext uri="{FF2B5EF4-FFF2-40B4-BE49-F238E27FC236}">
                <a16:creationId xmlns:a16="http://schemas.microsoft.com/office/drawing/2014/main" id="{E75C6BEB-C7E5-ED7F-14BB-FD50AF41BA3E}"/>
              </a:ext>
            </a:extLst>
          </p:cNvPr>
          <p:cNvSpPr txBox="1">
            <a:spLocks/>
          </p:cNvSpPr>
          <p:nvPr/>
        </p:nvSpPr>
        <p:spPr>
          <a:xfrm>
            <a:off x="7928042" y="2110903"/>
            <a:ext cx="3764604" cy="4350187"/>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Tx/>
              <a:buNone/>
              <a:defRPr/>
            </a:pPr>
            <a:r>
              <a:rPr lang="he-IL" sz="2800" b="1" dirty="0">
                <a:solidFill>
                  <a:srgbClr val="4F4F4F"/>
                </a:solidFill>
                <a:latin typeface="Calibri"/>
                <a:cs typeface="Calibri"/>
              </a:rPr>
              <a:t>רובוט דה וינצ'י (פותח על ידי חברת </a:t>
            </a:r>
            <a:r>
              <a:rPr lang="en-US" sz="2800" b="1" dirty="0">
                <a:solidFill>
                  <a:srgbClr val="4F4F4F"/>
                </a:solidFill>
                <a:latin typeface="Calibri"/>
                <a:cs typeface="Calibri"/>
              </a:rPr>
              <a:t>Intuitive</a:t>
            </a:r>
            <a:r>
              <a:rPr lang="he-IL" sz="2800" b="1" dirty="0">
                <a:solidFill>
                  <a:srgbClr val="4F4F4F"/>
                </a:solidFill>
                <a:latin typeface="Calibri"/>
                <a:cs typeface="Calibri"/>
              </a:rPr>
              <a:t>) </a:t>
            </a:r>
            <a:r>
              <a:rPr lang="he-IL" sz="2800" dirty="0">
                <a:solidFill>
                  <a:srgbClr val="4F4F4F"/>
                </a:solidFill>
                <a:latin typeface="Calibri"/>
                <a:cs typeface="Calibri"/>
              </a:rPr>
              <a:t>– </a:t>
            </a:r>
          </a:p>
          <a:p>
            <a:pPr marL="0" indent="0">
              <a:lnSpc>
                <a:spcPct val="150000"/>
              </a:lnSpc>
              <a:spcBef>
                <a:spcPts val="0"/>
              </a:spcBef>
              <a:buFontTx/>
              <a:buNone/>
              <a:defRPr/>
            </a:pPr>
            <a:r>
              <a:rPr lang="he-IL" sz="2800" dirty="0">
                <a:solidFill>
                  <a:srgbClr val="4F4F4F"/>
                </a:solidFill>
                <a:latin typeface="Calibri"/>
                <a:cs typeface="Calibri"/>
              </a:rPr>
              <a:t>הרופא נעזר במערכת ראייה מתקדמת אשר מציגה לו את פנים הגוף בהגדלה ובתלת </a:t>
            </a:r>
            <a:r>
              <a:rPr lang="he-IL" sz="2800" dirty="0" err="1">
                <a:solidFill>
                  <a:srgbClr val="4F4F4F"/>
                </a:solidFill>
                <a:latin typeface="Calibri"/>
                <a:cs typeface="Calibri"/>
              </a:rPr>
              <a:t>מימד</a:t>
            </a:r>
            <a:r>
              <a:rPr lang="he-IL" sz="2800" dirty="0">
                <a:solidFill>
                  <a:srgbClr val="4F4F4F"/>
                </a:solidFill>
                <a:latin typeface="Calibri"/>
                <a:cs typeface="Calibri"/>
              </a:rPr>
              <a:t>.</a:t>
            </a:r>
          </a:p>
        </p:txBody>
      </p:sp>
      <p:pic>
        <p:nvPicPr>
          <p:cNvPr id="1026" name="Picture 2">
            <a:extLst>
              <a:ext uri="{FF2B5EF4-FFF2-40B4-BE49-F238E27FC236}">
                <a16:creationId xmlns:a16="http://schemas.microsoft.com/office/drawing/2014/main" id="{26AC222B-D67C-80EE-BAE3-0240D4C88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653" y="407958"/>
            <a:ext cx="4952347" cy="3405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1A85C2-71F8-F661-9C47-866115E84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695" y="3023378"/>
            <a:ext cx="4952347" cy="3437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E00976-7E7C-E4A2-966A-130D930D575C}"/>
              </a:ext>
            </a:extLst>
          </p:cNvPr>
          <p:cNvSpPr txBox="1"/>
          <p:nvPr/>
        </p:nvSpPr>
        <p:spPr>
          <a:xfrm>
            <a:off x="3251200" y="6429267"/>
            <a:ext cx="3190240" cy="369332"/>
          </a:xfrm>
          <a:prstGeom prst="rect">
            <a:avLst/>
          </a:prstGeom>
          <a:noFill/>
        </p:spPr>
        <p:txBody>
          <a:bodyPr wrap="square" rtlCol="1">
            <a:spAutoFit/>
          </a:bodyPr>
          <a:lstStyle/>
          <a:p>
            <a:pPr algn="l" rtl="0"/>
            <a:r>
              <a:rPr lang="en-US" dirty="0"/>
              <a:t>Source: Intuitive © </a:t>
            </a:r>
            <a:endParaRPr lang="he-IL" dirty="0"/>
          </a:p>
        </p:txBody>
      </p:sp>
      <p:cxnSp>
        <p:nvCxnSpPr>
          <p:cNvPr id="4" name="Straight Arrow Connector 3">
            <a:extLst>
              <a:ext uri="{FF2B5EF4-FFF2-40B4-BE49-F238E27FC236}">
                <a16:creationId xmlns:a16="http://schemas.microsoft.com/office/drawing/2014/main" id="{0BDEB990-D14E-1175-E5A0-D4B060DE9EF5}"/>
              </a:ext>
            </a:extLst>
          </p:cNvPr>
          <p:cNvCxnSpPr>
            <a:cxnSpLocks/>
          </p:cNvCxnSpPr>
          <p:nvPr/>
        </p:nvCxnSpPr>
        <p:spPr>
          <a:xfrm>
            <a:off x="1433688" y="953313"/>
            <a:ext cx="716967" cy="451052"/>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0301862-FFDE-044F-4862-488AD38DCB31}"/>
              </a:ext>
            </a:extLst>
          </p:cNvPr>
          <p:cNvCxnSpPr>
            <a:cxnSpLocks/>
          </p:cNvCxnSpPr>
          <p:nvPr/>
        </p:nvCxnSpPr>
        <p:spPr>
          <a:xfrm>
            <a:off x="3981070" y="3835580"/>
            <a:ext cx="1152261" cy="147021"/>
          </a:xfrm>
          <a:prstGeom prst="straightConnector1">
            <a:avLst/>
          </a:prstGeom>
          <a:ln w="44450">
            <a:solidFill>
              <a:srgbClr val="D7156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077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8AB8-763C-6118-6F90-770153D1564A}"/>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74BF7845-1276-D9D5-A581-6AF5B1B35340}"/>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המנתח של עצמו: </a:t>
            </a:r>
            <a:br>
              <a:rPr lang="he-IL" dirty="0">
                <a:latin typeface="Calibri" panose="020F0502020204030204" pitchFamily="34" charset="0"/>
                <a:cs typeface="Calibri" panose="020F0502020204030204" pitchFamily="34" charset="0"/>
              </a:rPr>
            </a:br>
            <a:r>
              <a:rPr lang="he-IL" dirty="0">
                <a:solidFill>
                  <a:srgbClr val="D71563"/>
                </a:solidFill>
                <a:latin typeface="Calibri" panose="020F0502020204030204" pitchFamily="34" charset="0"/>
                <a:cs typeface="Calibri" panose="020F0502020204030204" pitchFamily="34" charset="0"/>
              </a:rPr>
              <a:t>סיפורו המדהים של אנטון </a:t>
            </a:r>
            <a:r>
              <a:rPr lang="he-IL" dirty="0" err="1">
                <a:solidFill>
                  <a:srgbClr val="D71563"/>
                </a:solidFill>
                <a:latin typeface="Calibri" panose="020F0502020204030204" pitchFamily="34" charset="0"/>
                <a:cs typeface="Calibri" panose="020F0502020204030204" pitchFamily="34" charset="0"/>
              </a:rPr>
              <a:t>רוגוזוב</a:t>
            </a:r>
            <a:endParaRPr lang="he-IL" dirty="0">
              <a:solidFill>
                <a:srgbClr val="D71563"/>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81DB45E-D470-3475-F755-8762F93B9E5B}"/>
              </a:ext>
            </a:extLst>
          </p:cNvPr>
          <p:cNvSpPr txBox="1"/>
          <p:nvPr/>
        </p:nvSpPr>
        <p:spPr>
          <a:xfrm>
            <a:off x="2928630" y="4882619"/>
            <a:ext cx="3110695" cy="523220"/>
          </a:xfrm>
          <a:prstGeom prst="rect">
            <a:avLst/>
          </a:prstGeom>
          <a:noFill/>
        </p:spPr>
        <p:txBody>
          <a:bodyPr wrap="square">
            <a:spAutoFit/>
          </a:bodyPr>
          <a:lstStyle/>
          <a:p>
            <a:pPr algn="ctr"/>
            <a:r>
              <a:rPr lang="he-IL" sz="2800" dirty="0">
                <a:latin typeface="Calibri" panose="020F0502020204030204" pitchFamily="34" charset="0"/>
                <a:cs typeface="Calibri" panose="020F0502020204030204" pitchFamily="34" charset="0"/>
              </a:rPr>
              <a:t>הכנות לניתוח</a:t>
            </a:r>
          </a:p>
        </p:txBody>
      </p:sp>
      <p:pic>
        <p:nvPicPr>
          <p:cNvPr id="7" name="Picture 2" descr="Pixar style image of a metal table with surgical equipment and a mirror, with a snow storm outside">
            <a:extLst>
              <a:ext uri="{FF2B5EF4-FFF2-40B4-BE49-F238E27FC236}">
                <a16:creationId xmlns:a16="http://schemas.microsoft.com/office/drawing/2014/main" id="{A8B6934C-2766-FF7A-B2C3-9E6F7EF508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964" y="2532387"/>
            <a:ext cx="2991683" cy="29916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79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88750-326C-7439-DBD0-1DA001DF2BAF}"/>
            </a:ext>
          </a:extLst>
        </p:cNvPr>
        <p:cNvGrpSpPr/>
        <p:nvPr/>
      </p:nvGrpSpPr>
      <p:grpSpPr>
        <a:xfrm>
          <a:off x="0" y="0"/>
          <a:ext cx="0" cy="0"/>
          <a:chOff x="0" y="0"/>
          <a:chExt cx="0" cy="0"/>
        </a:xfrm>
      </p:grpSpPr>
      <p:sp>
        <p:nvSpPr>
          <p:cNvPr id="1025" name="Rectangle 1024">
            <a:extLst>
              <a:ext uri="{FF2B5EF4-FFF2-40B4-BE49-F238E27FC236}">
                <a16:creationId xmlns:a16="http://schemas.microsoft.com/office/drawing/2014/main" id="{6D19733E-23AA-B9E4-2F67-FA3ECF75F32A}"/>
              </a:ext>
            </a:extLst>
          </p:cNvPr>
          <p:cNvSpPr/>
          <p:nvPr/>
        </p:nvSpPr>
        <p:spPr>
          <a:xfrm>
            <a:off x="1072444" y="0"/>
            <a:ext cx="28146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DCE2FE8E-1710-9947-7579-376B4B805820}"/>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ניתוח מרחוק – </a:t>
            </a:r>
            <a:r>
              <a:rPr lang="en-US" dirty="0">
                <a:latin typeface="Calibri" panose="020F0502020204030204" pitchFamily="34" charset="0"/>
                <a:cs typeface="Calibri" panose="020F0502020204030204" pitchFamily="34" charset="0"/>
              </a:rPr>
              <a:t>Telesurgery</a:t>
            </a:r>
            <a:endParaRPr lang="he-IL" dirty="0">
              <a:latin typeface="Calibri" panose="020F0502020204030204" pitchFamily="34" charset="0"/>
              <a:cs typeface="Calibri" panose="020F0502020204030204" pitchFamily="34" charset="0"/>
            </a:endParaRPr>
          </a:p>
        </p:txBody>
      </p:sp>
      <p:sp>
        <p:nvSpPr>
          <p:cNvPr id="21" name="מציין מיקום טקסט 2">
            <a:extLst>
              <a:ext uri="{FF2B5EF4-FFF2-40B4-BE49-F238E27FC236}">
                <a16:creationId xmlns:a16="http://schemas.microsoft.com/office/drawing/2014/main" id="{216A0DC8-02C3-3345-6B43-E769BACE97CF}"/>
              </a:ext>
            </a:extLst>
          </p:cNvPr>
          <p:cNvSpPr txBox="1">
            <a:spLocks/>
          </p:cNvSpPr>
          <p:nvPr/>
        </p:nvSpPr>
        <p:spPr>
          <a:xfrm>
            <a:off x="4511040" y="1462088"/>
            <a:ext cx="7153970" cy="222010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he-IL" sz="2800" dirty="0">
                <a:latin typeface="Calibri" panose="020F0502020204030204" pitchFamily="34" charset="0"/>
                <a:cs typeface="Calibri" panose="020F0502020204030204" pitchFamily="34" charset="0"/>
              </a:rPr>
              <a:t>מה לדעתכם הם שימושים אפשריים של מערכת כזאת?</a:t>
            </a:r>
          </a:p>
          <a:p>
            <a:endParaRPr lang="he-IL"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02162B8-7443-C5BA-C1DB-A5AA917B3403}"/>
              </a:ext>
            </a:extLst>
          </p:cNvPr>
          <p:cNvSpPr txBox="1"/>
          <p:nvPr/>
        </p:nvSpPr>
        <p:spPr>
          <a:xfrm>
            <a:off x="4795520" y="2551837"/>
            <a:ext cx="6869490" cy="3108543"/>
          </a:xfrm>
          <a:prstGeom prst="rect">
            <a:avLst/>
          </a:prstGeom>
          <a:noFill/>
        </p:spPr>
        <p:txBody>
          <a:bodyPr wrap="square">
            <a:spAutoFit/>
          </a:bodyPr>
          <a:lstStyle/>
          <a:p>
            <a:pPr algn="r" rtl="1"/>
            <a:r>
              <a:rPr lang="he-IL" sz="2800" b="1" i="0" u="none" strike="noStrike" dirty="0">
                <a:solidFill>
                  <a:srgbClr val="000000"/>
                </a:solidFill>
                <a:effectLst/>
                <a:latin typeface="Calibri" panose="020F0502020204030204" pitchFamily="34" charset="0"/>
                <a:cs typeface="Calibri" panose="020F0502020204030204" pitchFamily="34" charset="0"/>
              </a:rPr>
              <a:t>טלה-חניכה </a:t>
            </a:r>
            <a:r>
              <a:rPr lang="he-IL" sz="2800" b="0" i="1" u="none" strike="noStrike" dirty="0">
                <a:solidFill>
                  <a:srgbClr val="000000"/>
                </a:solidFill>
                <a:effectLst/>
                <a:latin typeface="Calibri" panose="020F0502020204030204" pitchFamily="34" charset="0"/>
                <a:cs typeface="Calibri" panose="020F0502020204030204" pitchFamily="34" charset="0"/>
              </a:rPr>
              <a:t>-</a:t>
            </a:r>
            <a:r>
              <a:rPr lang="he-IL" sz="2800" b="0" i="0" u="none" strike="noStrike" dirty="0">
                <a:solidFill>
                  <a:srgbClr val="000000"/>
                </a:solidFill>
                <a:effectLst/>
                <a:latin typeface="Calibri" panose="020F0502020204030204" pitchFamily="34" charset="0"/>
                <a:cs typeface="Calibri" panose="020F0502020204030204" pitchFamily="34" charset="0"/>
              </a:rPr>
              <a:t> רופאים בעלי ניסיון יכולים לצפות מרחוק בפרוצדורות חיות ולשתף פעולה עם המנתח המבצע. </a:t>
            </a:r>
          </a:p>
          <a:p>
            <a:pPr algn="r" rtl="1"/>
            <a:endParaRPr lang="he-IL" sz="2800" b="0" i="0" u="none" strike="noStrike" dirty="0">
              <a:solidFill>
                <a:srgbClr val="000000"/>
              </a:solidFill>
              <a:effectLst/>
              <a:latin typeface="Calibri" panose="020F0502020204030204" pitchFamily="34" charset="0"/>
              <a:cs typeface="Calibri" panose="020F0502020204030204" pitchFamily="34" charset="0"/>
            </a:endParaRPr>
          </a:p>
          <a:p>
            <a:pPr algn="r" rtl="1"/>
            <a:r>
              <a:rPr lang="he-IL" sz="2800" b="1" i="0" u="none" strike="noStrike" dirty="0">
                <a:solidFill>
                  <a:srgbClr val="000000"/>
                </a:solidFill>
                <a:effectLst/>
                <a:latin typeface="Calibri" panose="020F0502020204030204" pitchFamily="34" charset="0"/>
                <a:cs typeface="Calibri" panose="020F0502020204030204" pitchFamily="34" charset="0"/>
              </a:rPr>
              <a:t>צפייה מרחוק במקרים </a:t>
            </a:r>
            <a:r>
              <a:rPr lang="he-IL" sz="2800" b="0" i="0" u="none" strike="noStrike" dirty="0">
                <a:solidFill>
                  <a:srgbClr val="000000"/>
                </a:solidFill>
                <a:effectLst/>
                <a:latin typeface="Calibri" panose="020F0502020204030204" pitchFamily="34" charset="0"/>
                <a:cs typeface="Calibri" panose="020F0502020204030204" pitchFamily="34" charset="0"/>
              </a:rPr>
              <a:t>- צוות רפואי מנוסה משדר פרוצדורה חיה למתלמדים מרחוק, כך שיוכלו ללמוד כיצד לבצע ניתוחים כאלה בעצמם.</a:t>
            </a:r>
            <a:endParaRPr lang="he-IL" sz="2800" b="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32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52056-A91D-96FA-F506-F482B4E71451}"/>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BE57EEA-DC66-B736-8133-0470168368DD}"/>
              </a:ext>
            </a:extLst>
          </p:cNvPr>
          <p:cNvSpPr>
            <a:spLocks noGrp="1"/>
          </p:cNvSpPr>
          <p:nvPr>
            <p:ph type="title"/>
          </p:nvPr>
        </p:nvSpPr>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עכשיו תורכם</a:t>
            </a:r>
            <a:endParaRPr lang="he-IL" dirty="0"/>
          </a:p>
        </p:txBody>
      </p:sp>
      <p:sp>
        <p:nvSpPr>
          <p:cNvPr id="3" name="מציין מיקום טקסט 2">
            <a:extLst>
              <a:ext uri="{FF2B5EF4-FFF2-40B4-BE49-F238E27FC236}">
                <a16:creationId xmlns:a16="http://schemas.microsoft.com/office/drawing/2014/main" id="{EAED3D9E-157B-5F71-2948-AF5DF0D0B6AC}"/>
              </a:ext>
            </a:extLst>
          </p:cNvPr>
          <p:cNvSpPr>
            <a:spLocks noGrp="1"/>
          </p:cNvSpPr>
          <p:nvPr>
            <p:ph type="body" idx="1"/>
          </p:nvPr>
        </p:nvSpPr>
        <p:spPr>
          <a:xfrm>
            <a:off x="2662814" y="2451371"/>
            <a:ext cx="7415042" cy="3161489"/>
          </a:xfrm>
        </p:spPr>
        <p:txBody>
          <a:bodyPr>
            <a:normAutofit fontScale="92500"/>
          </a:bodyPr>
          <a:lstStyle/>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b="0" i="0" u="none" strike="noStrike" kern="1200" cap="none" spc="0" normalizeH="0" baseline="0" noProof="0" dirty="0">
                <a:ln>
                  <a:noFill/>
                </a:ln>
                <a:solidFill>
                  <a:prstClr val="black"/>
                </a:solidFill>
                <a:effectLst/>
                <a:uLnTx/>
                <a:uFillTx/>
                <a:latin typeface="Calibri"/>
                <a:ea typeface="+mn-ea"/>
                <a:cs typeface="Calibri"/>
              </a:rPr>
              <a:t> התחלקו לזוגות</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b="0" i="0" u="none" strike="noStrike" kern="1200" cap="none" spc="0" normalizeH="0" baseline="0" noProof="0" dirty="0">
                <a:ln>
                  <a:noFill/>
                </a:ln>
                <a:solidFill>
                  <a:prstClr val="black"/>
                </a:solidFill>
                <a:effectLst/>
                <a:uLnTx/>
                <a:uFillTx/>
                <a:latin typeface="Calibri"/>
                <a:ea typeface="+mn-ea"/>
                <a:cs typeface="Calibri"/>
              </a:rPr>
              <a:t> בצד אחד של הכיתה עומד משתתף אחד, ובצד השני – הזוג שלו</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b="0" i="0" u="none" strike="noStrike" kern="1200" cap="none" spc="0" normalizeH="0" baseline="0" noProof="0" dirty="0">
                <a:ln>
                  <a:noFill/>
                </a:ln>
                <a:solidFill>
                  <a:prstClr val="black"/>
                </a:solidFill>
                <a:effectLst/>
                <a:uLnTx/>
                <a:uFillTx/>
                <a:latin typeface="Calibri"/>
                <a:ea typeface="+mn-ea"/>
                <a:cs typeface="Calibri"/>
              </a:rPr>
              <a:t> צד א' מקבל כל פעם חלק אחד מפאזל וצריך להעביר אותו לצד ב'</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b="0" i="0" u="none" strike="noStrike" kern="1200" cap="none" spc="0" normalizeH="0" baseline="0" noProof="0" dirty="0">
                <a:ln>
                  <a:noFill/>
                </a:ln>
                <a:solidFill>
                  <a:prstClr val="black"/>
                </a:solidFill>
                <a:effectLst/>
                <a:uLnTx/>
                <a:uFillTx/>
                <a:latin typeface="Calibri"/>
                <a:ea typeface="+mn-ea"/>
                <a:cs typeface="Calibri"/>
              </a:rPr>
              <a:t> צד ב' צריך להרכיב את החלקים ולהבין איזה איבר צריך לנתח</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b="0" i="0" u="none" strike="noStrike" kern="1200" cap="none" spc="0" normalizeH="0" baseline="0" noProof="0" dirty="0">
                <a:ln>
                  <a:noFill/>
                </a:ln>
                <a:solidFill>
                  <a:prstClr val="black"/>
                </a:solidFill>
                <a:effectLst/>
                <a:uLnTx/>
                <a:uFillTx/>
                <a:latin typeface="Calibri"/>
                <a:ea typeface="+mn-ea"/>
                <a:cs typeface="Calibri"/>
              </a:rPr>
              <a:t> הקבוצה המנצחת היא זאת שזיהתה ראשונה את האיבר הרלוונטי!</a:t>
            </a:r>
          </a:p>
        </p:txBody>
      </p:sp>
      <p:grpSp>
        <p:nvGrpSpPr>
          <p:cNvPr id="4" name="קבוצה 126">
            <a:extLst>
              <a:ext uri="{FF2B5EF4-FFF2-40B4-BE49-F238E27FC236}">
                <a16:creationId xmlns:a16="http://schemas.microsoft.com/office/drawing/2014/main" id="{91A2279F-D7E3-46AF-7515-969870568614}"/>
              </a:ext>
            </a:extLst>
          </p:cNvPr>
          <p:cNvGrpSpPr/>
          <p:nvPr/>
        </p:nvGrpSpPr>
        <p:grpSpPr>
          <a:xfrm>
            <a:off x="2782008" y="1251558"/>
            <a:ext cx="976075" cy="1242035"/>
            <a:chOff x="9561558" y="3584774"/>
            <a:chExt cx="1113394" cy="1416771"/>
          </a:xfrm>
        </p:grpSpPr>
        <p:sp>
          <p:nvSpPr>
            <p:cNvPr id="5" name="צורה חופשית: צורה 118">
              <a:extLst>
                <a:ext uri="{FF2B5EF4-FFF2-40B4-BE49-F238E27FC236}">
                  <a16:creationId xmlns:a16="http://schemas.microsoft.com/office/drawing/2014/main" id="{6B9F3FA6-507B-E330-CB8E-A3D5E2F30FC6}"/>
                </a:ext>
              </a:extLst>
            </p:cNvPr>
            <p:cNvSpPr/>
            <p:nvPr/>
          </p:nvSpPr>
          <p:spPr>
            <a:xfrm>
              <a:off x="9561558" y="3887860"/>
              <a:ext cx="1113394" cy="1113685"/>
            </a:xfrm>
            <a:custGeom>
              <a:avLst/>
              <a:gdLst>
                <a:gd name="connsiteX0" fmla="*/ 1938 w 1514065"/>
                <a:gd name="connsiteY0" fmla="*/ 812237 h 1514461"/>
                <a:gd name="connsiteX1" fmla="*/ 261018 w 1514065"/>
                <a:gd name="connsiteY1" fmla="*/ 1330112 h 1514461"/>
                <a:gd name="connsiteX2" fmla="*/ 810706 w 1514065"/>
                <a:gd name="connsiteY2" fmla="*/ 1512420 h 1514461"/>
                <a:gd name="connsiteX3" fmla="*/ 1328866 w 1514065"/>
                <a:gd name="connsiteY3" fmla="*/ 1252292 h 1514461"/>
                <a:gd name="connsiteX4" fmla="*/ 1512127 w 1514065"/>
                <a:gd name="connsiteY4" fmla="*/ 702224 h 1514461"/>
                <a:gd name="connsiteX5" fmla="*/ 1253047 w 1514065"/>
                <a:gd name="connsiteY5" fmla="*/ 184349 h 1514461"/>
                <a:gd name="connsiteX6" fmla="*/ 703359 w 1514065"/>
                <a:gd name="connsiteY6" fmla="*/ 2041 h 1514461"/>
                <a:gd name="connsiteX7" fmla="*/ 185199 w 1514065"/>
                <a:gd name="connsiteY7" fmla="*/ 262169 h 1514461"/>
                <a:gd name="connsiteX8" fmla="*/ 1938 w 1514065"/>
                <a:gd name="connsiteY8" fmla="*/ 812237 h 1514461"/>
                <a:gd name="connsiteX9" fmla="*/ 1129413 w 1514065"/>
                <a:gd name="connsiteY9" fmla="*/ 327129 h 1514461"/>
                <a:gd name="connsiteX10" fmla="*/ 1186277 w 1514065"/>
                <a:gd name="connsiteY10" fmla="*/ 1128944 h 1514461"/>
                <a:gd name="connsiteX11" fmla="*/ 384558 w 1514065"/>
                <a:gd name="connsiteY11" fmla="*/ 1187332 h 1514461"/>
                <a:gd name="connsiteX12" fmla="*/ 327693 w 1514065"/>
                <a:gd name="connsiteY12" fmla="*/ 385518 h 1514461"/>
                <a:gd name="connsiteX13" fmla="*/ 1129413 w 1514065"/>
                <a:gd name="connsiteY13" fmla="*/ 327129 h 151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065" h="1514461">
                  <a:moveTo>
                    <a:pt x="1938" y="812237"/>
                  </a:moveTo>
                  <a:cubicBezTo>
                    <a:pt x="16226" y="1013977"/>
                    <a:pt x="108237" y="1197905"/>
                    <a:pt x="261018" y="1330112"/>
                  </a:cubicBezTo>
                  <a:cubicBezTo>
                    <a:pt x="413799" y="1462319"/>
                    <a:pt x="608967" y="1527089"/>
                    <a:pt x="810706" y="1512420"/>
                  </a:cubicBezTo>
                  <a:cubicBezTo>
                    <a:pt x="1012350" y="1497752"/>
                    <a:pt x="1196373" y="1405359"/>
                    <a:pt x="1328866" y="1252292"/>
                  </a:cubicBezTo>
                  <a:cubicBezTo>
                    <a:pt x="1461359" y="1099321"/>
                    <a:pt x="1526415" y="903963"/>
                    <a:pt x="1512127" y="702224"/>
                  </a:cubicBezTo>
                  <a:cubicBezTo>
                    <a:pt x="1497840" y="500484"/>
                    <a:pt x="1405828" y="316556"/>
                    <a:pt x="1253047" y="184349"/>
                  </a:cubicBezTo>
                  <a:cubicBezTo>
                    <a:pt x="1100266" y="52142"/>
                    <a:pt x="905099" y="-12628"/>
                    <a:pt x="703359" y="2041"/>
                  </a:cubicBezTo>
                  <a:cubicBezTo>
                    <a:pt x="501715" y="16709"/>
                    <a:pt x="317692" y="109102"/>
                    <a:pt x="185199" y="262169"/>
                  </a:cubicBezTo>
                  <a:cubicBezTo>
                    <a:pt x="52706" y="415140"/>
                    <a:pt x="-12349" y="610498"/>
                    <a:pt x="1938" y="812237"/>
                  </a:cubicBezTo>
                  <a:close/>
                  <a:moveTo>
                    <a:pt x="1129413" y="327129"/>
                  </a:moveTo>
                  <a:cubicBezTo>
                    <a:pt x="1366109" y="532107"/>
                    <a:pt x="1391636" y="891771"/>
                    <a:pt x="1186277" y="1128944"/>
                  </a:cubicBezTo>
                  <a:cubicBezTo>
                    <a:pt x="980918" y="1366116"/>
                    <a:pt x="621254" y="1392310"/>
                    <a:pt x="384558" y="1187332"/>
                  </a:cubicBezTo>
                  <a:cubicBezTo>
                    <a:pt x="147861" y="982354"/>
                    <a:pt x="122335" y="622690"/>
                    <a:pt x="327693" y="385518"/>
                  </a:cubicBezTo>
                  <a:cubicBezTo>
                    <a:pt x="533052" y="148345"/>
                    <a:pt x="892716" y="122151"/>
                    <a:pt x="1129413" y="327129"/>
                  </a:cubicBezTo>
                  <a:close/>
                </a:path>
              </a:pathLst>
            </a:custGeom>
            <a:solidFill>
              <a:srgbClr val="1EC9D9"/>
            </a:solidFill>
            <a:ln w="0" cap="flat">
              <a:noFill/>
              <a:prstDash val="solid"/>
              <a:miter/>
            </a:ln>
          </p:spPr>
          <p:txBody>
            <a:bodyPr rtlCol="1" anchor="ctr"/>
            <a:lstStyle/>
            <a:p>
              <a:endParaRPr lang="he-IL"/>
            </a:p>
          </p:txBody>
        </p:sp>
        <p:sp>
          <p:nvSpPr>
            <p:cNvPr id="7" name="תיבת טקסט 123">
              <a:extLst>
                <a:ext uri="{FF2B5EF4-FFF2-40B4-BE49-F238E27FC236}">
                  <a16:creationId xmlns:a16="http://schemas.microsoft.com/office/drawing/2014/main" id="{0B0A03AE-A9D8-53A5-F994-84CBFAB7B80C}"/>
                </a:ext>
              </a:extLst>
            </p:cNvPr>
            <p:cNvSpPr txBox="1"/>
            <p:nvPr/>
          </p:nvSpPr>
          <p:spPr>
            <a:xfrm>
              <a:off x="9953537" y="4230735"/>
              <a:ext cx="466794" cy="646331"/>
            </a:xfrm>
            <a:prstGeom prst="rect">
              <a:avLst/>
            </a:prstGeom>
            <a:noFill/>
          </p:spPr>
          <p:txBody>
            <a:bodyPr wrap="none" rtlCol="1">
              <a:spAutoFit/>
            </a:bodyPr>
            <a:lstStyle/>
            <a:p>
              <a:r>
                <a:rPr lang="he-IL" sz="3600" b="1" dirty="0">
                  <a:solidFill>
                    <a:srgbClr val="D8EBFD"/>
                  </a:solidFill>
                </a:rPr>
                <a:t>?</a:t>
              </a:r>
            </a:p>
          </p:txBody>
        </p:sp>
        <p:sp>
          <p:nvSpPr>
            <p:cNvPr id="8" name="תיבת טקסט 124">
              <a:extLst>
                <a:ext uri="{FF2B5EF4-FFF2-40B4-BE49-F238E27FC236}">
                  <a16:creationId xmlns:a16="http://schemas.microsoft.com/office/drawing/2014/main" id="{708EA90C-8099-A89F-39C0-DC337AAC46F9}"/>
                </a:ext>
              </a:extLst>
            </p:cNvPr>
            <p:cNvSpPr txBox="1"/>
            <p:nvPr/>
          </p:nvSpPr>
          <p:spPr>
            <a:xfrm rot="20675976">
              <a:off x="9655949" y="3840051"/>
              <a:ext cx="529312" cy="769441"/>
            </a:xfrm>
            <a:prstGeom prst="rect">
              <a:avLst/>
            </a:prstGeom>
            <a:noFill/>
          </p:spPr>
          <p:txBody>
            <a:bodyPr wrap="none" rtlCol="1">
              <a:spAutoFit/>
            </a:bodyPr>
            <a:lstStyle/>
            <a:p>
              <a:r>
                <a:rPr lang="he-IL" sz="4400" b="1" dirty="0">
                  <a:solidFill>
                    <a:srgbClr val="D71563"/>
                  </a:solidFill>
                </a:rPr>
                <a:t>?</a:t>
              </a:r>
            </a:p>
          </p:txBody>
        </p:sp>
        <p:sp>
          <p:nvSpPr>
            <p:cNvPr id="9" name="תיבת טקסט 125">
              <a:extLst>
                <a:ext uri="{FF2B5EF4-FFF2-40B4-BE49-F238E27FC236}">
                  <a16:creationId xmlns:a16="http://schemas.microsoft.com/office/drawing/2014/main" id="{A990FDCB-2673-0205-7E50-C6D0DB76E275}"/>
                </a:ext>
              </a:extLst>
            </p:cNvPr>
            <p:cNvSpPr txBox="1"/>
            <p:nvPr/>
          </p:nvSpPr>
          <p:spPr>
            <a:xfrm rot="185349">
              <a:off x="9957061" y="3584774"/>
              <a:ext cx="607860" cy="923330"/>
            </a:xfrm>
            <a:prstGeom prst="rect">
              <a:avLst/>
            </a:prstGeom>
            <a:noFill/>
          </p:spPr>
          <p:txBody>
            <a:bodyPr wrap="none" rtlCol="1">
              <a:spAutoFit/>
            </a:bodyPr>
            <a:lstStyle/>
            <a:p>
              <a:r>
                <a:rPr lang="he-IL" sz="5400" b="1" dirty="0">
                  <a:solidFill>
                    <a:srgbClr val="FFC902"/>
                  </a:solidFill>
                </a:rPr>
                <a:t>?</a:t>
              </a:r>
            </a:p>
          </p:txBody>
        </p:sp>
      </p:grpSp>
    </p:spTree>
    <p:extLst>
      <p:ext uri="{BB962C8B-B14F-4D97-AF65-F5344CB8AC3E}">
        <p14:creationId xmlns:p14="http://schemas.microsoft.com/office/powerpoint/2010/main" val="3957886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5E09-C5EA-2A15-1A4D-F365665C2EDB}"/>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93BCF84F-29EA-E20A-3DB0-2AB821A5E798}"/>
              </a:ext>
            </a:extLst>
          </p:cNvPr>
          <p:cNvSpPr>
            <a:spLocks noGrp="1"/>
          </p:cNvSpPr>
          <p:nvPr>
            <p:ph type="title"/>
          </p:nvPr>
        </p:nvSpPr>
        <p:spPr>
          <a:xfrm>
            <a:off x="1400783" y="953313"/>
            <a:ext cx="4824919" cy="632295"/>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מגבלות</a:t>
            </a:r>
            <a:endParaRPr lang="he-IL" dirty="0"/>
          </a:p>
        </p:txBody>
      </p:sp>
      <p:sp>
        <p:nvSpPr>
          <p:cNvPr id="5" name="מציין מיקום טקסט 4">
            <a:extLst>
              <a:ext uri="{FF2B5EF4-FFF2-40B4-BE49-F238E27FC236}">
                <a16:creationId xmlns:a16="http://schemas.microsoft.com/office/drawing/2014/main" id="{24C72D06-AB05-5871-B99B-4D0C69E80B35}"/>
              </a:ext>
            </a:extLst>
          </p:cNvPr>
          <p:cNvSpPr>
            <a:spLocks noGrp="1"/>
          </p:cNvSpPr>
          <p:nvPr>
            <p:ph type="body" idx="1"/>
          </p:nvPr>
        </p:nvSpPr>
        <p:spPr/>
        <p:txBody>
          <a:bodyPr>
            <a:normAutofit/>
          </a:bodyPr>
          <a:lstStyle/>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מה היה מאתגר במהלך הפעילות? מה היה יכול לעזור לכם לבצע את המשימה מהר יותר?</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בעקבות הדוגמאות שראינו והפעילות שהתנסינו בה, מה לדעתכם יכולים להיות המגבלות והאתגרים של ניתוחים מרחוק?</a:t>
            </a:r>
          </a:p>
          <a:p>
            <a:endParaRPr lang="he-I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43A21-1323-85D2-E282-7BCAADC6A24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3D1B2DB5-DF7E-CBF2-E182-41892578CD49}"/>
              </a:ext>
            </a:extLst>
          </p:cNvPr>
          <p:cNvSpPr>
            <a:spLocks noGrp="1"/>
          </p:cNvSpPr>
          <p:nvPr>
            <p:ph type="title"/>
          </p:nvPr>
        </p:nvSpPr>
        <p:spPr>
          <a:xfrm>
            <a:off x="1400783" y="953313"/>
            <a:ext cx="4824919" cy="664472"/>
          </a:xfrm>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מגבלות</a:t>
            </a:r>
            <a:endParaRPr lang="he-IL" dirty="0"/>
          </a:p>
        </p:txBody>
      </p:sp>
      <p:sp>
        <p:nvSpPr>
          <p:cNvPr id="5" name="מציין מיקום טקסט 4">
            <a:extLst>
              <a:ext uri="{FF2B5EF4-FFF2-40B4-BE49-F238E27FC236}">
                <a16:creationId xmlns:a16="http://schemas.microsoft.com/office/drawing/2014/main" id="{5F2D8F06-374F-F021-23B6-8DDE0388B62F}"/>
              </a:ext>
            </a:extLst>
          </p:cNvPr>
          <p:cNvSpPr>
            <a:spLocks noGrp="1"/>
          </p:cNvSpPr>
          <p:nvPr>
            <p:ph type="body" idx="1"/>
          </p:nvPr>
        </p:nvSpPr>
        <p:spPr>
          <a:xfrm>
            <a:off x="1400783" y="2110903"/>
            <a:ext cx="4824919" cy="4430574"/>
          </a:xfrm>
        </p:spPr>
        <p:txBody>
          <a:bodyPr>
            <a:normAutofit/>
          </a:bodyPr>
          <a:lstStyle/>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 איכות השידור והתקשורת תמיד תהיה פחות טובה מנוכחות פיזית</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 צורך בתשתית תקשורת מתקדמת ואמינה</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 עיכובים אפשריים בתקשורת (</a:t>
            </a:r>
            <a:r>
              <a:rPr lang="en-US" sz="2800" b="0" i="0" u="none" strike="noStrike" dirty="0">
                <a:solidFill>
                  <a:srgbClr val="545454"/>
                </a:solidFill>
                <a:effectLst/>
                <a:latin typeface="Calibri" panose="020F0502020204030204" pitchFamily="34" charset="0"/>
              </a:rPr>
              <a:t>latency</a:t>
            </a:r>
            <a:r>
              <a:rPr lang="he-IL" sz="28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צורך במציאת פתרונות יעילים מבחינה כלכלית</a:t>
            </a:r>
          </a:p>
          <a:p>
            <a:pPr marL="342900" indent="-342900">
              <a:buFont typeface="Arial" panose="020B0604020202020204" pitchFamily="34" charset="0"/>
              <a:buChar char="•"/>
            </a:pPr>
            <a:endParaRPr lang="he-IL" sz="2800" dirty="0">
              <a:latin typeface="Calibri" panose="020F0502020204030204" pitchFamily="34" charset="0"/>
              <a:cs typeface="Calibri" panose="020F0502020204030204" pitchFamily="34" charset="0"/>
            </a:endParaRPr>
          </a:p>
          <a:p>
            <a:endParaRPr lang="he-I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9223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E759-AF71-2DD1-BA9B-1FBFC3F58D7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91149200-2E5F-B84B-CD45-56D0AB2C74FF}"/>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רפואה מרחוק | </a:t>
            </a:r>
            <a:r>
              <a:rPr lang="he-IL" dirty="0">
                <a:solidFill>
                  <a:srgbClr val="D71563"/>
                </a:solidFill>
                <a:latin typeface="Calibri" panose="020F0502020204030204" pitchFamily="34" charset="0"/>
                <a:cs typeface="Calibri" panose="020F0502020204030204" pitchFamily="34" charset="0"/>
              </a:rPr>
              <a:t>בינה מלאכותית</a:t>
            </a:r>
          </a:p>
        </p:txBody>
      </p:sp>
      <p:sp>
        <p:nvSpPr>
          <p:cNvPr id="3" name="מציין מיקום טקסט 2">
            <a:extLst>
              <a:ext uri="{FF2B5EF4-FFF2-40B4-BE49-F238E27FC236}">
                <a16:creationId xmlns:a16="http://schemas.microsoft.com/office/drawing/2014/main" id="{EB437567-7068-0D72-2842-BC5C6338AE42}"/>
              </a:ext>
            </a:extLst>
          </p:cNvPr>
          <p:cNvSpPr>
            <a:spLocks noGrp="1"/>
          </p:cNvSpPr>
          <p:nvPr>
            <p:ph type="body" idx="1"/>
          </p:nvPr>
        </p:nvSpPr>
        <p:spPr>
          <a:xfrm>
            <a:off x="844063" y="2110903"/>
            <a:ext cx="5381640" cy="4129123"/>
          </a:xfrm>
        </p:spPr>
        <p:txBody>
          <a:bodyPr>
            <a:normAutofit/>
          </a:bodyPr>
          <a:lstStyle/>
          <a:p>
            <a:pPr marL="0" indent="0">
              <a:lnSpc>
                <a:spcPct val="150000"/>
              </a:lnSpc>
              <a:buNone/>
            </a:pPr>
            <a:r>
              <a:rPr lang="he-IL" sz="2800" dirty="0">
                <a:latin typeface="Calibri" panose="020F0502020204030204" pitchFamily="34" charset="0"/>
                <a:cs typeface="Calibri" panose="020F0502020204030204" pitchFamily="34" charset="0"/>
              </a:rPr>
              <a:t>יחסית לתחומים אחרים, רואים יחסית מעט התקדמות בתחום הרפואה בהיבט של שימוש ב</a:t>
            </a:r>
            <a:r>
              <a:rPr lang="he-IL" sz="2800" b="1" dirty="0">
                <a:latin typeface="Calibri" panose="020F0502020204030204" pitchFamily="34" charset="0"/>
                <a:cs typeface="Calibri" panose="020F0502020204030204" pitchFamily="34" charset="0"/>
              </a:rPr>
              <a:t>בינה מלאכותית</a:t>
            </a:r>
            <a:r>
              <a:rPr lang="he-IL" sz="2800" dirty="0">
                <a:latin typeface="Calibri" panose="020F0502020204030204" pitchFamily="34" charset="0"/>
                <a:cs typeface="Calibri" panose="020F0502020204030204" pitchFamily="34" charset="0"/>
              </a:rPr>
              <a:t>.</a:t>
            </a:r>
          </a:p>
          <a:p>
            <a:pPr marL="0" indent="0">
              <a:lnSpc>
                <a:spcPct val="150000"/>
              </a:lnSpc>
              <a:buNone/>
            </a:pPr>
            <a:endParaRPr lang="he-IL" sz="2800" dirty="0">
              <a:latin typeface="Calibri" panose="020F0502020204030204" pitchFamily="34" charset="0"/>
              <a:cs typeface="Calibri" panose="020F0502020204030204" pitchFamily="34" charset="0"/>
            </a:endParaRPr>
          </a:p>
          <a:p>
            <a:pPr marL="0" indent="0">
              <a:lnSpc>
                <a:spcPct val="150000"/>
              </a:lnSpc>
              <a:buNone/>
            </a:pPr>
            <a:r>
              <a:rPr lang="he-IL" sz="2800" dirty="0">
                <a:latin typeface="Calibri" panose="020F0502020204030204" pitchFamily="34" charset="0"/>
                <a:cs typeface="Calibri" panose="020F0502020204030204" pitchFamily="34" charset="0"/>
              </a:rPr>
              <a:t>למה לדעתכם זה המצב?</a:t>
            </a:r>
          </a:p>
          <a:p>
            <a:endParaRPr lang="he-IL" sz="2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E939F4B-163F-1BD9-D60B-9F7C67942A51}"/>
              </a:ext>
            </a:extLst>
          </p:cNvPr>
          <p:cNvPicPr>
            <a:picLocks noChangeAspect="1"/>
          </p:cNvPicPr>
          <p:nvPr/>
        </p:nvPicPr>
        <p:blipFill>
          <a:blip r:embed="rId3"/>
          <a:stretch>
            <a:fillRect/>
          </a:stretch>
        </p:blipFill>
        <p:spPr>
          <a:xfrm>
            <a:off x="6496867" y="449947"/>
            <a:ext cx="1399784" cy="1399784"/>
          </a:xfrm>
          <a:prstGeom prst="ellipse">
            <a:avLst/>
          </a:prstGeom>
        </p:spPr>
      </p:pic>
    </p:spTree>
    <p:extLst>
      <p:ext uri="{BB962C8B-B14F-4D97-AF65-F5344CB8AC3E}">
        <p14:creationId xmlns:p14="http://schemas.microsoft.com/office/powerpoint/2010/main" val="2267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D95D-CC97-180D-D675-235E6B021501}"/>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6118CA50-057F-0853-AB81-1993299EE3A7}"/>
              </a:ext>
            </a:extLst>
          </p:cNvPr>
          <p:cNvSpPr txBox="1">
            <a:spLocks/>
          </p:cNvSpPr>
          <p:nvPr/>
        </p:nvSpPr>
        <p:spPr>
          <a:xfrm>
            <a:off x="4963887" y="822684"/>
            <a:ext cx="6285992" cy="1157590"/>
          </a:xfrm>
          <a:prstGeom prst="rect">
            <a:avLst/>
          </a:prstGeom>
        </p:spPr>
        <p:txBody>
          <a:bodyPr/>
          <a:lstStyle>
            <a:lvl1pPr algn="r" defTabSz="914400" rtl="1" eaLnBrk="1" latinLnBrk="0" hangingPunct="1">
              <a:lnSpc>
                <a:spcPct val="90000"/>
              </a:lnSpc>
              <a:spcBef>
                <a:spcPct val="0"/>
              </a:spcBef>
              <a:buNone/>
              <a:defRPr sz="3600" b="1" kern="1200">
                <a:solidFill>
                  <a:schemeClr val="tx1"/>
                </a:solidFill>
                <a:latin typeface="+mj-lt"/>
                <a:ea typeface="+mj-ea"/>
                <a:cs typeface="+mj-cs"/>
              </a:defRPr>
            </a:lvl1pPr>
          </a:lstStyle>
          <a:p>
            <a:r>
              <a:rPr lang="he-IL">
                <a:latin typeface="Calibri" panose="020F0502020204030204" pitchFamily="34" charset="0"/>
                <a:cs typeface="Calibri" panose="020F0502020204030204" pitchFamily="34" charset="0"/>
              </a:rPr>
              <a:t>רפואה מרחוק | </a:t>
            </a:r>
            <a:r>
              <a:rPr lang="he-IL">
                <a:solidFill>
                  <a:srgbClr val="D71563"/>
                </a:solidFill>
                <a:latin typeface="Calibri" panose="020F0502020204030204" pitchFamily="34" charset="0"/>
                <a:cs typeface="Calibri" panose="020F0502020204030204" pitchFamily="34" charset="0"/>
              </a:rPr>
              <a:t>בינה מלאכותית</a:t>
            </a:r>
            <a:endParaRPr lang="he-IL" dirty="0">
              <a:solidFill>
                <a:srgbClr val="D71563"/>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C4BFCCA1-9767-348F-6DD4-D243A91B3D73}"/>
              </a:ext>
            </a:extLst>
          </p:cNvPr>
          <p:cNvGrpSpPr/>
          <p:nvPr/>
        </p:nvGrpSpPr>
        <p:grpSpPr>
          <a:xfrm>
            <a:off x="9120207" y="2137646"/>
            <a:ext cx="2223911" cy="2469694"/>
            <a:chOff x="7969384" y="2122158"/>
            <a:chExt cx="2223911" cy="2469694"/>
          </a:xfrm>
        </p:grpSpPr>
        <p:grpSp>
          <p:nvGrpSpPr>
            <p:cNvPr id="7" name="Group 6">
              <a:extLst>
                <a:ext uri="{FF2B5EF4-FFF2-40B4-BE49-F238E27FC236}">
                  <a16:creationId xmlns:a16="http://schemas.microsoft.com/office/drawing/2014/main" id="{C32C5411-02C6-4C83-436F-BEFB78C6D951}"/>
                </a:ext>
              </a:extLst>
            </p:cNvPr>
            <p:cNvGrpSpPr/>
            <p:nvPr/>
          </p:nvGrpSpPr>
          <p:grpSpPr>
            <a:xfrm>
              <a:off x="8347084" y="2122158"/>
              <a:ext cx="1561171" cy="1561171"/>
              <a:chOff x="5315414" y="3933825"/>
              <a:chExt cx="1561171" cy="1561171"/>
            </a:xfrm>
          </p:grpSpPr>
          <p:sp>
            <p:nvSpPr>
              <p:cNvPr id="9" name="Oval 8">
                <a:extLst>
                  <a:ext uri="{FF2B5EF4-FFF2-40B4-BE49-F238E27FC236}">
                    <a16:creationId xmlns:a16="http://schemas.microsoft.com/office/drawing/2014/main" id="{4E9EAFFD-17FB-091F-30C9-2DC8898B3C41}"/>
                  </a:ext>
                </a:extLst>
              </p:cNvPr>
              <p:cNvSpPr/>
              <p:nvPr/>
            </p:nvSpPr>
            <p:spPr>
              <a:xfrm>
                <a:off x="5315414" y="3933825"/>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0" name="Graphic 9" descr="Document outline">
                <a:extLst>
                  <a:ext uri="{FF2B5EF4-FFF2-40B4-BE49-F238E27FC236}">
                    <a16:creationId xmlns:a16="http://schemas.microsoft.com/office/drawing/2014/main" id="{492EC8F0-AAF2-95FA-79EC-7FBE6BA53B5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26400" y="4138949"/>
                <a:ext cx="1139200" cy="1139200"/>
              </a:xfrm>
              <a:prstGeom prst="rect">
                <a:avLst/>
              </a:prstGeom>
            </p:spPr>
          </p:pic>
        </p:grpSp>
        <p:sp>
          <p:nvSpPr>
            <p:cNvPr id="8" name="TextBox 7">
              <a:extLst>
                <a:ext uri="{FF2B5EF4-FFF2-40B4-BE49-F238E27FC236}">
                  <a16:creationId xmlns:a16="http://schemas.microsoft.com/office/drawing/2014/main" id="{FA4F21B3-BA2A-1749-0BDC-13C42CC24BE9}"/>
                </a:ext>
              </a:extLst>
            </p:cNvPr>
            <p:cNvSpPr txBox="1"/>
            <p:nvPr/>
          </p:nvSpPr>
          <p:spPr>
            <a:xfrm>
              <a:off x="7969384" y="3883966"/>
              <a:ext cx="2223911" cy="707886"/>
            </a:xfrm>
            <a:prstGeom prst="rect">
              <a:avLst/>
            </a:prstGeom>
            <a:noFill/>
          </p:spPr>
          <p:txBody>
            <a:bodyPr wrap="square" rtlCol="1">
              <a:spAutoFit/>
            </a:bodyPr>
            <a:lstStyle/>
            <a:p>
              <a:pPr algn="ctr"/>
              <a:r>
                <a:rPr lang="he-IL" sz="2000" b="1" dirty="0">
                  <a:latin typeface="Calibri" panose="020F0502020204030204" pitchFamily="34" charset="0"/>
                  <a:cs typeface="Calibri" panose="020F0502020204030204" pitchFamily="34" charset="0"/>
                </a:rPr>
                <a:t>רגולציה</a:t>
              </a:r>
              <a:r>
                <a:rPr lang="he-IL" sz="2000" dirty="0">
                  <a:latin typeface="Calibri" panose="020F0502020204030204" pitchFamily="34" charset="0"/>
                  <a:cs typeface="Calibri" panose="020F0502020204030204" pitchFamily="34" charset="0"/>
                </a:rPr>
                <a:t> – צורך לעמוד בתקנות מחמירות</a:t>
              </a:r>
            </a:p>
          </p:txBody>
        </p:sp>
      </p:grpSp>
      <p:grpSp>
        <p:nvGrpSpPr>
          <p:cNvPr id="11" name="Group 10">
            <a:extLst>
              <a:ext uri="{FF2B5EF4-FFF2-40B4-BE49-F238E27FC236}">
                <a16:creationId xmlns:a16="http://schemas.microsoft.com/office/drawing/2014/main" id="{6F7613B0-E0A5-5636-6E7D-273C6195C29A}"/>
              </a:ext>
            </a:extLst>
          </p:cNvPr>
          <p:cNvGrpSpPr/>
          <p:nvPr/>
        </p:nvGrpSpPr>
        <p:grpSpPr>
          <a:xfrm>
            <a:off x="6517921" y="2137646"/>
            <a:ext cx="2223911" cy="2777471"/>
            <a:chOff x="7969383" y="2122158"/>
            <a:chExt cx="2223911" cy="2777471"/>
          </a:xfrm>
        </p:grpSpPr>
        <p:grpSp>
          <p:nvGrpSpPr>
            <p:cNvPr id="12" name="Group 11">
              <a:extLst>
                <a:ext uri="{FF2B5EF4-FFF2-40B4-BE49-F238E27FC236}">
                  <a16:creationId xmlns:a16="http://schemas.microsoft.com/office/drawing/2014/main" id="{BDF38549-3123-2017-9B1F-EEDD6A70604B}"/>
                </a:ext>
              </a:extLst>
            </p:cNvPr>
            <p:cNvGrpSpPr/>
            <p:nvPr/>
          </p:nvGrpSpPr>
          <p:grpSpPr>
            <a:xfrm>
              <a:off x="8347084" y="2122158"/>
              <a:ext cx="1561171" cy="1561171"/>
              <a:chOff x="5315414" y="3933825"/>
              <a:chExt cx="1561171" cy="1561171"/>
            </a:xfrm>
          </p:grpSpPr>
          <p:sp>
            <p:nvSpPr>
              <p:cNvPr id="14" name="Oval 13">
                <a:extLst>
                  <a:ext uri="{FF2B5EF4-FFF2-40B4-BE49-F238E27FC236}">
                    <a16:creationId xmlns:a16="http://schemas.microsoft.com/office/drawing/2014/main" id="{68EC80E5-421C-FA73-B05F-9308F6A03076}"/>
                  </a:ext>
                </a:extLst>
              </p:cNvPr>
              <p:cNvSpPr/>
              <p:nvPr/>
            </p:nvSpPr>
            <p:spPr>
              <a:xfrm>
                <a:off x="5315414" y="3933825"/>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5" name="Graphic 14" descr="Shield Tick outline">
                <a:extLst>
                  <a:ext uri="{FF2B5EF4-FFF2-40B4-BE49-F238E27FC236}">
                    <a16:creationId xmlns:a16="http://schemas.microsoft.com/office/drawing/2014/main" id="{E99D68CB-EE8B-A024-8B1A-36886CADE8E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26400" y="4138949"/>
                <a:ext cx="1139200" cy="1139200"/>
              </a:xfrm>
              <a:prstGeom prst="rect">
                <a:avLst/>
              </a:prstGeom>
            </p:spPr>
          </p:pic>
        </p:grpSp>
        <p:sp>
          <p:nvSpPr>
            <p:cNvPr id="13" name="TextBox 12">
              <a:extLst>
                <a:ext uri="{FF2B5EF4-FFF2-40B4-BE49-F238E27FC236}">
                  <a16:creationId xmlns:a16="http://schemas.microsoft.com/office/drawing/2014/main" id="{EDAB1E4F-83EA-BC54-297C-682A4C6806B3}"/>
                </a:ext>
              </a:extLst>
            </p:cNvPr>
            <p:cNvSpPr txBox="1"/>
            <p:nvPr/>
          </p:nvSpPr>
          <p:spPr>
            <a:xfrm>
              <a:off x="7969383" y="3883966"/>
              <a:ext cx="2223911" cy="1015663"/>
            </a:xfrm>
            <a:prstGeom prst="rect">
              <a:avLst/>
            </a:prstGeom>
            <a:noFill/>
          </p:spPr>
          <p:txBody>
            <a:bodyPr wrap="square" rtlCol="1">
              <a:spAutoFit/>
            </a:bodyPr>
            <a:lstStyle/>
            <a:p>
              <a:pPr algn="ctr"/>
              <a:r>
                <a:rPr lang="he-IL" sz="2000" b="1" dirty="0">
                  <a:latin typeface="Calibri" panose="020F0502020204030204" pitchFamily="34" charset="0"/>
                  <a:cs typeface="Calibri" panose="020F0502020204030204" pitchFamily="34" charset="0"/>
                </a:rPr>
                <a:t>בטיחות</a:t>
              </a:r>
              <a:r>
                <a:rPr lang="he-IL" sz="2000" dirty="0">
                  <a:latin typeface="Calibri" panose="020F0502020204030204" pitchFamily="34" charset="0"/>
                  <a:cs typeface="Calibri" panose="020F0502020204030204" pitchFamily="34" charset="0"/>
                </a:rPr>
                <a:t> – רף בטיחות גבוה כדי לא לפגוע במטופלים</a:t>
              </a:r>
            </a:p>
          </p:txBody>
        </p:sp>
      </p:grpSp>
      <p:grpSp>
        <p:nvGrpSpPr>
          <p:cNvPr id="16" name="Group 15">
            <a:extLst>
              <a:ext uri="{FF2B5EF4-FFF2-40B4-BE49-F238E27FC236}">
                <a16:creationId xmlns:a16="http://schemas.microsoft.com/office/drawing/2014/main" id="{723B11B7-D310-5C58-F211-D07F615D26D4}"/>
              </a:ext>
            </a:extLst>
          </p:cNvPr>
          <p:cNvGrpSpPr/>
          <p:nvPr/>
        </p:nvGrpSpPr>
        <p:grpSpPr>
          <a:xfrm>
            <a:off x="3283456" y="2137646"/>
            <a:ext cx="2856089" cy="2766199"/>
            <a:chOff x="7699624" y="2122158"/>
            <a:chExt cx="2856089" cy="2766199"/>
          </a:xfrm>
        </p:grpSpPr>
        <p:grpSp>
          <p:nvGrpSpPr>
            <p:cNvPr id="17" name="Group 16">
              <a:extLst>
                <a:ext uri="{FF2B5EF4-FFF2-40B4-BE49-F238E27FC236}">
                  <a16:creationId xmlns:a16="http://schemas.microsoft.com/office/drawing/2014/main" id="{A8BB6B2A-EA90-434A-E959-A0A248AE4FD2}"/>
                </a:ext>
              </a:extLst>
            </p:cNvPr>
            <p:cNvGrpSpPr/>
            <p:nvPr/>
          </p:nvGrpSpPr>
          <p:grpSpPr>
            <a:xfrm>
              <a:off x="8347084" y="2122158"/>
              <a:ext cx="1561171" cy="1561171"/>
              <a:chOff x="5315414" y="3933825"/>
              <a:chExt cx="1561171" cy="1561171"/>
            </a:xfrm>
          </p:grpSpPr>
          <p:sp>
            <p:nvSpPr>
              <p:cNvPr id="19" name="Oval 18">
                <a:extLst>
                  <a:ext uri="{FF2B5EF4-FFF2-40B4-BE49-F238E27FC236}">
                    <a16:creationId xmlns:a16="http://schemas.microsoft.com/office/drawing/2014/main" id="{1987DDD3-4AEF-3D1D-D951-48DD5A762777}"/>
                  </a:ext>
                </a:extLst>
              </p:cNvPr>
              <p:cNvSpPr/>
              <p:nvPr/>
            </p:nvSpPr>
            <p:spPr>
              <a:xfrm>
                <a:off x="5315414" y="3933825"/>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20" name="Graphic 19" descr="Lock outline">
                <a:extLst>
                  <a:ext uri="{FF2B5EF4-FFF2-40B4-BE49-F238E27FC236}">
                    <a16:creationId xmlns:a16="http://schemas.microsoft.com/office/drawing/2014/main" id="{C009C2EC-130F-7BDE-80CE-66903FF6BD3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26400" y="4138949"/>
                <a:ext cx="1139200" cy="1139200"/>
              </a:xfrm>
              <a:prstGeom prst="rect">
                <a:avLst/>
              </a:prstGeom>
            </p:spPr>
          </p:pic>
        </p:grpSp>
        <p:sp>
          <p:nvSpPr>
            <p:cNvPr id="18" name="TextBox 17">
              <a:extLst>
                <a:ext uri="{FF2B5EF4-FFF2-40B4-BE49-F238E27FC236}">
                  <a16:creationId xmlns:a16="http://schemas.microsoft.com/office/drawing/2014/main" id="{DEC48BAE-C028-A4E6-7442-912B43253CE3}"/>
                </a:ext>
              </a:extLst>
            </p:cNvPr>
            <p:cNvSpPr txBox="1"/>
            <p:nvPr/>
          </p:nvSpPr>
          <p:spPr>
            <a:xfrm>
              <a:off x="7699624" y="3872694"/>
              <a:ext cx="2856089" cy="1015663"/>
            </a:xfrm>
            <a:prstGeom prst="rect">
              <a:avLst/>
            </a:prstGeom>
            <a:noFill/>
          </p:spPr>
          <p:txBody>
            <a:bodyPr wrap="square" rtlCol="1">
              <a:spAutoFit/>
            </a:bodyPr>
            <a:lstStyle/>
            <a:p>
              <a:pPr algn="ctr"/>
              <a:r>
                <a:rPr lang="he-IL" sz="2000" b="1" dirty="0">
                  <a:latin typeface="Calibri" panose="020F0502020204030204" pitchFamily="34" charset="0"/>
                  <a:cs typeface="Calibri" panose="020F0502020204030204" pitchFamily="34" charset="0"/>
                </a:rPr>
                <a:t>פרטיות</a:t>
              </a:r>
              <a:r>
                <a:rPr lang="he-IL" sz="2000" dirty="0">
                  <a:latin typeface="Calibri" panose="020F0502020204030204" pitchFamily="34" charset="0"/>
                  <a:cs typeface="Calibri" panose="020F0502020204030204" pitchFamily="34" charset="0"/>
                </a:rPr>
                <a:t> – קושי לאפשר לבינה המלאכותית גישה חופשית לנתונים רפואיים פרטיים</a:t>
              </a:r>
            </a:p>
          </p:txBody>
        </p:sp>
      </p:grpSp>
      <p:grpSp>
        <p:nvGrpSpPr>
          <p:cNvPr id="21" name="Group 20">
            <a:extLst>
              <a:ext uri="{FF2B5EF4-FFF2-40B4-BE49-F238E27FC236}">
                <a16:creationId xmlns:a16="http://schemas.microsoft.com/office/drawing/2014/main" id="{2FE6595B-E328-4CFE-59DD-B5BEA8A54486}"/>
              </a:ext>
            </a:extLst>
          </p:cNvPr>
          <p:cNvGrpSpPr/>
          <p:nvPr/>
        </p:nvGrpSpPr>
        <p:grpSpPr>
          <a:xfrm>
            <a:off x="636633" y="2137646"/>
            <a:ext cx="2268447" cy="2784554"/>
            <a:chOff x="7866205" y="2122158"/>
            <a:chExt cx="2268447" cy="2784554"/>
          </a:xfrm>
        </p:grpSpPr>
        <p:grpSp>
          <p:nvGrpSpPr>
            <p:cNvPr id="22" name="Group 21">
              <a:extLst>
                <a:ext uri="{FF2B5EF4-FFF2-40B4-BE49-F238E27FC236}">
                  <a16:creationId xmlns:a16="http://schemas.microsoft.com/office/drawing/2014/main" id="{E6613D9E-D28E-4A31-ED3F-03E675D410E5}"/>
                </a:ext>
              </a:extLst>
            </p:cNvPr>
            <p:cNvGrpSpPr/>
            <p:nvPr/>
          </p:nvGrpSpPr>
          <p:grpSpPr>
            <a:xfrm>
              <a:off x="8347084" y="2122158"/>
              <a:ext cx="1561171" cy="1561171"/>
              <a:chOff x="5315414" y="3933825"/>
              <a:chExt cx="1561171" cy="1561171"/>
            </a:xfrm>
          </p:grpSpPr>
          <p:sp>
            <p:nvSpPr>
              <p:cNvPr id="24" name="Oval 23">
                <a:extLst>
                  <a:ext uri="{FF2B5EF4-FFF2-40B4-BE49-F238E27FC236}">
                    <a16:creationId xmlns:a16="http://schemas.microsoft.com/office/drawing/2014/main" id="{B503FF98-AABA-E1D5-FFDB-979E96096459}"/>
                  </a:ext>
                </a:extLst>
              </p:cNvPr>
              <p:cNvSpPr/>
              <p:nvPr/>
            </p:nvSpPr>
            <p:spPr>
              <a:xfrm>
                <a:off x="5315414" y="3933825"/>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25" name="Graphic 24" descr="Judge female outline">
                <a:extLst>
                  <a:ext uri="{FF2B5EF4-FFF2-40B4-BE49-F238E27FC236}">
                    <a16:creationId xmlns:a16="http://schemas.microsoft.com/office/drawing/2014/main" id="{54AD026A-5D72-C697-BCCC-22CEB8E1D83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26400" y="4138949"/>
                <a:ext cx="1139200" cy="1139200"/>
              </a:xfrm>
              <a:prstGeom prst="rect">
                <a:avLst/>
              </a:prstGeom>
            </p:spPr>
          </p:pic>
        </p:grpSp>
        <p:sp>
          <p:nvSpPr>
            <p:cNvPr id="23" name="TextBox 22">
              <a:extLst>
                <a:ext uri="{FF2B5EF4-FFF2-40B4-BE49-F238E27FC236}">
                  <a16:creationId xmlns:a16="http://schemas.microsoft.com/office/drawing/2014/main" id="{4543F2B2-FAD3-591C-2E37-0A3AC21BC1F1}"/>
                </a:ext>
              </a:extLst>
            </p:cNvPr>
            <p:cNvSpPr txBox="1"/>
            <p:nvPr/>
          </p:nvSpPr>
          <p:spPr>
            <a:xfrm>
              <a:off x="7866205" y="3891049"/>
              <a:ext cx="2268447" cy="1015663"/>
            </a:xfrm>
            <a:prstGeom prst="rect">
              <a:avLst/>
            </a:prstGeom>
            <a:noFill/>
          </p:spPr>
          <p:txBody>
            <a:bodyPr wrap="square" rtlCol="1">
              <a:spAutoFit/>
            </a:bodyPr>
            <a:lstStyle/>
            <a:p>
              <a:pPr algn="ctr"/>
              <a:r>
                <a:rPr lang="he-IL" sz="2000" dirty="0">
                  <a:latin typeface="Calibri" panose="020F0502020204030204" pitchFamily="34" charset="0"/>
                  <a:cs typeface="Calibri" panose="020F0502020204030204" pitchFamily="34" charset="0"/>
                </a:rPr>
                <a:t>אחריות – קושי במענה על </a:t>
              </a:r>
              <a:r>
                <a:rPr lang="he-IL" sz="2000" dirty="0" err="1">
                  <a:latin typeface="Calibri" panose="020F0502020204030204" pitchFamily="34" charset="0"/>
                  <a:cs typeface="Calibri" panose="020F0502020204030204" pitchFamily="34" charset="0"/>
                </a:rPr>
                <a:t>הסוגיה</a:t>
              </a:r>
              <a:r>
                <a:rPr lang="he-IL" sz="2000" dirty="0">
                  <a:latin typeface="Calibri" panose="020F0502020204030204" pitchFamily="34" charset="0"/>
                  <a:cs typeface="Calibri" panose="020F0502020204030204" pitchFamily="34" charset="0"/>
                </a:rPr>
                <a:t> – מי אחראי במקרה של שגיאה?</a:t>
              </a:r>
            </a:p>
          </p:txBody>
        </p:sp>
      </p:grpSp>
      <p:sp>
        <p:nvSpPr>
          <p:cNvPr id="27" name="TextBox 26">
            <a:extLst>
              <a:ext uri="{FF2B5EF4-FFF2-40B4-BE49-F238E27FC236}">
                <a16:creationId xmlns:a16="http://schemas.microsoft.com/office/drawing/2014/main" id="{C6D218F1-3013-2C85-F0B2-22AF970F6EED}"/>
              </a:ext>
            </a:extLst>
          </p:cNvPr>
          <p:cNvSpPr txBox="1"/>
          <p:nvPr/>
        </p:nvSpPr>
        <p:spPr>
          <a:xfrm>
            <a:off x="1701226" y="5122803"/>
            <a:ext cx="9144578" cy="1384995"/>
          </a:xfrm>
          <a:prstGeom prst="rect">
            <a:avLst/>
          </a:prstGeom>
          <a:noFill/>
        </p:spPr>
        <p:txBody>
          <a:bodyPr wrap="square">
            <a:spAutoFit/>
          </a:bodyPr>
          <a:lstStyle/>
          <a:p>
            <a:r>
              <a:rPr lang="he-IL" sz="2800" b="0" i="0" u="none" strike="noStrike" dirty="0">
                <a:solidFill>
                  <a:srgbClr val="000000"/>
                </a:solidFill>
                <a:effectLst/>
                <a:latin typeface="Calibri" panose="020F0502020204030204" pitchFamily="34" charset="0"/>
                <a:cs typeface="Calibri" panose="020F0502020204030204" pitchFamily="34" charset="0"/>
              </a:rPr>
              <a:t>למערכות בינה מלאכותית אוטונומיות יש פוטנציאל גדול לשיפור תוצאות הטיפול ויעילות העבודה, אך נדרשת עבודה רבה להתמודדות עם האתגרים הללו. </a:t>
            </a:r>
            <a:endParaRPr lang="he-IL"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3845AC8-1EDB-BE8A-5DC2-9949946F491D}"/>
              </a:ext>
            </a:extLst>
          </p:cNvPr>
          <p:cNvSpPr txBox="1"/>
          <p:nvPr/>
        </p:nvSpPr>
        <p:spPr>
          <a:xfrm>
            <a:off x="5151733" y="1375152"/>
            <a:ext cx="6098146" cy="523220"/>
          </a:xfrm>
          <a:prstGeom prst="rect">
            <a:avLst/>
          </a:prstGeom>
          <a:noFill/>
        </p:spPr>
        <p:txBody>
          <a:bodyPr wrap="square">
            <a:spAutoFit/>
          </a:bodyPr>
          <a:lstStyle/>
          <a:p>
            <a:r>
              <a:rPr lang="he-IL" sz="2800" dirty="0">
                <a:latin typeface="Calibri" panose="020F0502020204030204" pitchFamily="34" charset="0"/>
                <a:cs typeface="Calibri" panose="020F0502020204030204" pitchFamily="34" charset="0"/>
              </a:rPr>
              <a:t>חסמים לשימוש בבינה מלאכותית:</a:t>
            </a:r>
            <a:endParaRPr lang="he-IL" sz="2800" dirty="0"/>
          </a:p>
        </p:txBody>
      </p:sp>
    </p:spTree>
    <p:extLst>
      <p:ext uri="{BB962C8B-B14F-4D97-AF65-F5344CB8AC3E}">
        <p14:creationId xmlns:p14="http://schemas.microsoft.com/office/powerpoint/2010/main" val="271358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F4FD7-CE27-B508-2A1C-03390C212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10027-0C12-E641-59F9-176A1C7FBE77}"/>
              </a:ext>
            </a:extLst>
          </p:cNvPr>
          <p:cNvSpPr>
            <a:spLocks noGrp="1"/>
          </p:cNvSpPr>
          <p:nvPr>
            <p:ph type="title"/>
          </p:nvPr>
        </p:nvSpPr>
        <p:spPr>
          <a:xfrm>
            <a:off x="1400783" y="953313"/>
            <a:ext cx="4824919" cy="740020"/>
          </a:xfrm>
        </p:spPr>
        <p:txBody>
          <a:bodyPr/>
          <a:lstStyle/>
          <a:p>
            <a:r>
              <a:rPr lang="he-IL" dirty="0">
                <a:latin typeface="Calibri" panose="020F0502020204030204" pitchFamily="34" charset="0"/>
                <a:cs typeface="Calibri" panose="020F0502020204030204" pitchFamily="34" charset="0"/>
              </a:rPr>
              <a:t>סיכום ביניים</a:t>
            </a:r>
          </a:p>
        </p:txBody>
      </p:sp>
      <p:sp>
        <p:nvSpPr>
          <p:cNvPr id="3" name="Text Placeholder 2">
            <a:extLst>
              <a:ext uri="{FF2B5EF4-FFF2-40B4-BE49-F238E27FC236}">
                <a16:creationId xmlns:a16="http://schemas.microsoft.com/office/drawing/2014/main" id="{58417249-F23D-200A-5D01-C43E23E79062}"/>
              </a:ext>
            </a:extLst>
          </p:cNvPr>
          <p:cNvSpPr>
            <a:spLocks noGrp="1"/>
          </p:cNvSpPr>
          <p:nvPr>
            <p:ph type="body" idx="1"/>
          </p:nvPr>
        </p:nvSpPr>
        <p:spPr>
          <a:xfrm>
            <a:off x="838200" y="1817511"/>
            <a:ext cx="6714067" cy="4312356"/>
          </a:xfrm>
        </p:spPr>
        <p:txBody>
          <a:bodyPr>
            <a:normAutofit/>
          </a:bodyPr>
          <a:lstStyle/>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דיברנו על ניתוחים לפרוסקופיים ועל אפשרויות לניתוח מרחוק. </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חשבנו על המגבלות של רפואה מרחוק, כולל פער הזמנים ה- </a:t>
            </a:r>
            <a:r>
              <a:rPr lang="en-US" sz="2800" dirty="0">
                <a:latin typeface="Calibri" panose="020F0502020204030204" pitchFamily="34" charset="0"/>
                <a:cs typeface="Calibri" panose="020F0502020204030204" pitchFamily="34" charset="0"/>
              </a:rPr>
              <a:t>latency</a:t>
            </a:r>
            <a:r>
              <a:rPr lang="he-IL" sz="2800" dirty="0">
                <a:latin typeface="Calibri" panose="020F0502020204030204" pitchFamily="34" charset="0"/>
                <a:cs typeface="Calibri" panose="020F0502020204030204" pitchFamily="34" charset="0"/>
              </a:rPr>
              <a:t> שיכול להיות בעל השפעה קריטית. </a:t>
            </a:r>
          </a:p>
          <a:p>
            <a:pPr marL="342900" indent="-342900">
              <a:buFont typeface="Arial" panose="020B0604020202020204" pitchFamily="34" charset="0"/>
              <a:buChar char="•"/>
            </a:pPr>
            <a:r>
              <a:rPr lang="he-IL" sz="2800" dirty="0">
                <a:latin typeface="Calibri" panose="020F0502020204030204" pitchFamily="34" charset="0"/>
                <a:cs typeface="Calibri" panose="020F0502020204030204" pitchFamily="34" charset="0"/>
              </a:rPr>
              <a:t>זיהינו את הפוטנציאל של בינה מלאכותית ואת האתגרים העומדים בדרכה. </a:t>
            </a:r>
          </a:p>
        </p:txBody>
      </p:sp>
      <p:sp>
        <p:nvSpPr>
          <p:cNvPr id="4" name="Slide Number Placeholder 3">
            <a:extLst>
              <a:ext uri="{FF2B5EF4-FFF2-40B4-BE49-F238E27FC236}">
                <a16:creationId xmlns:a16="http://schemas.microsoft.com/office/drawing/2014/main" id="{636D1871-0FA7-124A-2972-4923AA742298}"/>
              </a:ext>
            </a:extLst>
          </p:cNvPr>
          <p:cNvSpPr>
            <a:spLocks noGrp="1"/>
          </p:cNvSpPr>
          <p:nvPr>
            <p:ph type="sldNum" sz="quarter" idx="12"/>
          </p:nvPr>
        </p:nvSpPr>
        <p:spPr/>
        <p:txBody>
          <a:bodyPr/>
          <a:lstStyle/>
          <a:p>
            <a:fld id="{FC3B26EE-4201-4D8F-B5AA-32B2D32692EC}" type="slidenum">
              <a:rPr lang="he-IL" smtClean="0"/>
              <a:t>46</a:t>
            </a:fld>
            <a:endParaRPr lang="he-IL"/>
          </a:p>
        </p:txBody>
      </p:sp>
    </p:spTree>
    <p:extLst>
      <p:ext uri="{BB962C8B-B14F-4D97-AF65-F5344CB8AC3E}">
        <p14:creationId xmlns:p14="http://schemas.microsoft.com/office/powerpoint/2010/main" val="3187928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EEF0-4121-9C5B-402F-5788DC03FF71}"/>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9B463A17-FAEB-94C7-19E6-B939BE02BF7D}"/>
              </a:ext>
            </a:extLst>
          </p:cNvPr>
          <p:cNvSpPr>
            <a:spLocks noGrp="1"/>
          </p:cNvSpPr>
          <p:nvPr>
            <p:ph type="title"/>
          </p:nvPr>
        </p:nvSpPr>
        <p:spPr/>
        <p:txBody>
          <a:bodyPr/>
          <a:lstStyle/>
          <a:p>
            <a:r>
              <a:rPr kumimoji="0" lang="he-IL" sz="3600" b="1" i="0" u="none" strike="noStrike" kern="1200" cap="none" spc="0" normalizeH="0" baseline="0" noProof="0" dirty="0">
                <a:ln>
                  <a:noFill/>
                </a:ln>
                <a:solidFill>
                  <a:prstClr val="black"/>
                </a:solidFill>
                <a:effectLst/>
                <a:uLnTx/>
                <a:uFillTx/>
                <a:latin typeface="Calibri Light"/>
                <a:ea typeface="+mj-ea"/>
                <a:cs typeface="Calibri"/>
              </a:rPr>
              <a:t>רפואה מרחוק | </a:t>
            </a:r>
            <a:r>
              <a:rPr kumimoji="0" lang="he-IL" sz="3600" b="1" i="0" u="none" strike="noStrike" kern="1200" cap="none" spc="0" normalizeH="0" baseline="0" noProof="0" dirty="0">
                <a:ln>
                  <a:noFill/>
                </a:ln>
                <a:solidFill>
                  <a:srgbClr val="D71563"/>
                </a:solidFill>
                <a:effectLst/>
                <a:uLnTx/>
                <a:uFillTx/>
                <a:latin typeface="Calibri Light"/>
                <a:ea typeface="+mj-ea"/>
                <a:cs typeface="Calibri"/>
              </a:rPr>
              <a:t>עכשיו תורכם</a:t>
            </a:r>
            <a:endParaRPr lang="he-IL" dirty="0"/>
          </a:p>
        </p:txBody>
      </p:sp>
      <p:sp>
        <p:nvSpPr>
          <p:cNvPr id="3" name="מציין מיקום טקסט 2">
            <a:extLst>
              <a:ext uri="{FF2B5EF4-FFF2-40B4-BE49-F238E27FC236}">
                <a16:creationId xmlns:a16="http://schemas.microsoft.com/office/drawing/2014/main" id="{1FD45710-66C8-C9F1-57AC-679AC138F906}"/>
              </a:ext>
            </a:extLst>
          </p:cNvPr>
          <p:cNvSpPr>
            <a:spLocks noGrp="1"/>
          </p:cNvSpPr>
          <p:nvPr>
            <p:ph type="body" idx="1"/>
          </p:nvPr>
        </p:nvSpPr>
        <p:spPr>
          <a:xfrm>
            <a:off x="2548648" y="2451371"/>
            <a:ext cx="7529208" cy="3161489"/>
          </a:xfrm>
        </p:spPr>
        <p:txBody>
          <a:bodyPr>
            <a:normAutofit fontScale="70000" lnSpcReduction="20000"/>
          </a:bodyPr>
          <a:lstStyle/>
          <a:p>
            <a:pPr marL="514350" indent="-514350">
              <a:lnSpc>
                <a:spcPct val="150000"/>
              </a:lnSpc>
              <a:buAutoNum type="arabicPeriod"/>
            </a:pPr>
            <a:r>
              <a:rPr lang="he-IL" sz="2800" dirty="0">
                <a:latin typeface="Calibri" panose="020F0502020204030204" pitchFamily="34" charset="0"/>
                <a:cs typeface="Calibri" panose="020F0502020204030204" pitchFamily="34" charset="0"/>
              </a:rPr>
              <a:t>נניח שיש לכם בעיה שמצריכה מומחה, ואין מומחה בסביבה. האם הייתם מעוניינים להתייעץ עם רופא מומחה מרחוק?</a:t>
            </a:r>
          </a:p>
          <a:p>
            <a:pPr marL="514350" indent="-514350">
              <a:lnSpc>
                <a:spcPct val="150000"/>
              </a:lnSpc>
              <a:buFont typeface="Arial" panose="020B0604020202020204" pitchFamily="34" charset="0"/>
              <a:buAutoNum type="arabicPeriod"/>
            </a:pPr>
            <a:r>
              <a:rPr lang="he-IL" sz="2800" dirty="0">
                <a:latin typeface="Calibri" panose="020F0502020204030204" pitchFamily="34" charset="0"/>
                <a:cs typeface="Calibri" panose="020F0502020204030204" pitchFamily="34" charset="0"/>
              </a:rPr>
              <a:t>נניח שיש לכם בעיה שמצריכה מומחה, ואין מומחה בסביבה. האם הייתם מעוניינים להתייעץ עם בינה מלאכותית?</a:t>
            </a:r>
          </a:p>
          <a:p>
            <a:pPr marL="514350" indent="-514350">
              <a:lnSpc>
                <a:spcPct val="150000"/>
              </a:lnSpc>
              <a:buFont typeface="Courier New" panose="02070309020205020404" pitchFamily="49" charset="0"/>
              <a:buAutoNum type="arabicPeriod"/>
            </a:pPr>
            <a:r>
              <a:rPr lang="he-IL" sz="2800" dirty="0">
                <a:latin typeface="Calibri" panose="020F0502020204030204" pitchFamily="34" charset="0"/>
                <a:cs typeface="Calibri" panose="020F0502020204030204" pitchFamily="34" charset="0"/>
              </a:rPr>
              <a:t>נניח שיש לכם בעיה שמצריכה ניתוח על ידי מומחה, ואין מומחה בסביבה. האם הייתם מעוניינים שמומחה יבצע בכם ניתוח מרחוק? (יהיה נוכח רופא שמשגיח בחדר) </a:t>
            </a:r>
          </a:p>
        </p:txBody>
      </p:sp>
      <p:grpSp>
        <p:nvGrpSpPr>
          <p:cNvPr id="4" name="קבוצה 126">
            <a:extLst>
              <a:ext uri="{FF2B5EF4-FFF2-40B4-BE49-F238E27FC236}">
                <a16:creationId xmlns:a16="http://schemas.microsoft.com/office/drawing/2014/main" id="{C080A17D-116B-CFBD-118E-2C4A80170397}"/>
              </a:ext>
            </a:extLst>
          </p:cNvPr>
          <p:cNvGrpSpPr/>
          <p:nvPr/>
        </p:nvGrpSpPr>
        <p:grpSpPr>
          <a:xfrm>
            <a:off x="2782008" y="1251558"/>
            <a:ext cx="976075" cy="1242035"/>
            <a:chOff x="9561558" y="3584774"/>
            <a:chExt cx="1113394" cy="1416771"/>
          </a:xfrm>
        </p:grpSpPr>
        <p:sp>
          <p:nvSpPr>
            <p:cNvPr id="5" name="צורה חופשית: צורה 118">
              <a:extLst>
                <a:ext uri="{FF2B5EF4-FFF2-40B4-BE49-F238E27FC236}">
                  <a16:creationId xmlns:a16="http://schemas.microsoft.com/office/drawing/2014/main" id="{F2AA392C-8F4D-DEE4-7336-E86A1517A735}"/>
                </a:ext>
              </a:extLst>
            </p:cNvPr>
            <p:cNvSpPr/>
            <p:nvPr/>
          </p:nvSpPr>
          <p:spPr>
            <a:xfrm>
              <a:off x="9561558" y="3887860"/>
              <a:ext cx="1113394" cy="1113685"/>
            </a:xfrm>
            <a:custGeom>
              <a:avLst/>
              <a:gdLst>
                <a:gd name="connsiteX0" fmla="*/ 1938 w 1514065"/>
                <a:gd name="connsiteY0" fmla="*/ 812237 h 1514461"/>
                <a:gd name="connsiteX1" fmla="*/ 261018 w 1514065"/>
                <a:gd name="connsiteY1" fmla="*/ 1330112 h 1514461"/>
                <a:gd name="connsiteX2" fmla="*/ 810706 w 1514065"/>
                <a:gd name="connsiteY2" fmla="*/ 1512420 h 1514461"/>
                <a:gd name="connsiteX3" fmla="*/ 1328866 w 1514065"/>
                <a:gd name="connsiteY3" fmla="*/ 1252292 h 1514461"/>
                <a:gd name="connsiteX4" fmla="*/ 1512127 w 1514065"/>
                <a:gd name="connsiteY4" fmla="*/ 702224 h 1514461"/>
                <a:gd name="connsiteX5" fmla="*/ 1253047 w 1514065"/>
                <a:gd name="connsiteY5" fmla="*/ 184349 h 1514461"/>
                <a:gd name="connsiteX6" fmla="*/ 703359 w 1514065"/>
                <a:gd name="connsiteY6" fmla="*/ 2041 h 1514461"/>
                <a:gd name="connsiteX7" fmla="*/ 185199 w 1514065"/>
                <a:gd name="connsiteY7" fmla="*/ 262169 h 1514461"/>
                <a:gd name="connsiteX8" fmla="*/ 1938 w 1514065"/>
                <a:gd name="connsiteY8" fmla="*/ 812237 h 1514461"/>
                <a:gd name="connsiteX9" fmla="*/ 1129413 w 1514065"/>
                <a:gd name="connsiteY9" fmla="*/ 327129 h 1514461"/>
                <a:gd name="connsiteX10" fmla="*/ 1186277 w 1514065"/>
                <a:gd name="connsiteY10" fmla="*/ 1128944 h 1514461"/>
                <a:gd name="connsiteX11" fmla="*/ 384558 w 1514065"/>
                <a:gd name="connsiteY11" fmla="*/ 1187332 h 1514461"/>
                <a:gd name="connsiteX12" fmla="*/ 327693 w 1514065"/>
                <a:gd name="connsiteY12" fmla="*/ 385518 h 1514461"/>
                <a:gd name="connsiteX13" fmla="*/ 1129413 w 1514065"/>
                <a:gd name="connsiteY13" fmla="*/ 327129 h 151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065" h="1514461">
                  <a:moveTo>
                    <a:pt x="1938" y="812237"/>
                  </a:moveTo>
                  <a:cubicBezTo>
                    <a:pt x="16226" y="1013977"/>
                    <a:pt x="108237" y="1197905"/>
                    <a:pt x="261018" y="1330112"/>
                  </a:cubicBezTo>
                  <a:cubicBezTo>
                    <a:pt x="413799" y="1462319"/>
                    <a:pt x="608967" y="1527089"/>
                    <a:pt x="810706" y="1512420"/>
                  </a:cubicBezTo>
                  <a:cubicBezTo>
                    <a:pt x="1012350" y="1497752"/>
                    <a:pt x="1196373" y="1405359"/>
                    <a:pt x="1328866" y="1252292"/>
                  </a:cubicBezTo>
                  <a:cubicBezTo>
                    <a:pt x="1461359" y="1099321"/>
                    <a:pt x="1526415" y="903963"/>
                    <a:pt x="1512127" y="702224"/>
                  </a:cubicBezTo>
                  <a:cubicBezTo>
                    <a:pt x="1497840" y="500484"/>
                    <a:pt x="1405828" y="316556"/>
                    <a:pt x="1253047" y="184349"/>
                  </a:cubicBezTo>
                  <a:cubicBezTo>
                    <a:pt x="1100266" y="52142"/>
                    <a:pt x="905099" y="-12628"/>
                    <a:pt x="703359" y="2041"/>
                  </a:cubicBezTo>
                  <a:cubicBezTo>
                    <a:pt x="501715" y="16709"/>
                    <a:pt x="317692" y="109102"/>
                    <a:pt x="185199" y="262169"/>
                  </a:cubicBezTo>
                  <a:cubicBezTo>
                    <a:pt x="52706" y="415140"/>
                    <a:pt x="-12349" y="610498"/>
                    <a:pt x="1938" y="812237"/>
                  </a:cubicBezTo>
                  <a:close/>
                  <a:moveTo>
                    <a:pt x="1129413" y="327129"/>
                  </a:moveTo>
                  <a:cubicBezTo>
                    <a:pt x="1366109" y="532107"/>
                    <a:pt x="1391636" y="891771"/>
                    <a:pt x="1186277" y="1128944"/>
                  </a:cubicBezTo>
                  <a:cubicBezTo>
                    <a:pt x="980918" y="1366116"/>
                    <a:pt x="621254" y="1392310"/>
                    <a:pt x="384558" y="1187332"/>
                  </a:cubicBezTo>
                  <a:cubicBezTo>
                    <a:pt x="147861" y="982354"/>
                    <a:pt x="122335" y="622690"/>
                    <a:pt x="327693" y="385518"/>
                  </a:cubicBezTo>
                  <a:cubicBezTo>
                    <a:pt x="533052" y="148345"/>
                    <a:pt x="892716" y="122151"/>
                    <a:pt x="1129413" y="327129"/>
                  </a:cubicBezTo>
                  <a:close/>
                </a:path>
              </a:pathLst>
            </a:custGeom>
            <a:solidFill>
              <a:srgbClr val="1EC9D9"/>
            </a:solidFill>
            <a:ln w="0" cap="flat">
              <a:noFill/>
              <a:prstDash val="solid"/>
              <a:miter/>
            </a:ln>
          </p:spPr>
          <p:txBody>
            <a:bodyPr rtlCol="1" anchor="ctr"/>
            <a:lstStyle/>
            <a:p>
              <a:endParaRPr lang="he-IL"/>
            </a:p>
          </p:txBody>
        </p:sp>
        <p:sp>
          <p:nvSpPr>
            <p:cNvPr id="7" name="תיבת טקסט 123">
              <a:extLst>
                <a:ext uri="{FF2B5EF4-FFF2-40B4-BE49-F238E27FC236}">
                  <a16:creationId xmlns:a16="http://schemas.microsoft.com/office/drawing/2014/main" id="{D5389FD5-42F7-8E0C-0B30-DB05BEE09622}"/>
                </a:ext>
              </a:extLst>
            </p:cNvPr>
            <p:cNvSpPr txBox="1"/>
            <p:nvPr/>
          </p:nvSpPr>
          <p:spPr>
            <a:xfrm>
              <a:off x="9953537" y="4230735"/>
              <a:ext cx="466794" cy="646331"/>
            </a:xfrm>
            <a:prstGeom prst="rect">
              <a:avLst/>
            </a:prstGeom>
            <a:noFill/>
          </p:spPr>
          <p:txBody>
            <a:bodyPr wrap="none" rtlCol="1">
              <a:spAutoFit/>
            </a:bodyPr>
            <a:lstStyle/>
            <a:p>
              <a:r>
                <a:rPr lang="he-IL" sz="3600" b="1" dirty="0">
                  <a:solidFill>
                    <a:srgbClr val="D8EBFD"/>
                  </a:solidFill>
                </a:rPr>
                <a:t>?</a:t>
              </a:r>
            </a:p>
          </p:txBody>
        </p:sp>
        <p:sp>
          <p:nvSpPr>
            <p:cNvPr id="8" name="תיבת טקסט 124">
              <a:extLst>
                <a:ext uri="{FF2B5EF4-FFF2-40B4-BE49-F238E27FC236}">
                  <a16:creationId xmlns:a16="http://schemas.microsoft.com/office/drawing/2014/main" id="{CE9C7A89-3056-54CD-6034-5760CC8EFC2C}"/>
                </a:ext>
              </a:extLst>
            </p:cNvPr>
            <p:cNvSpPr txBox="1"/>
            <p:nvPr/>
          </p:nvSpPr>
          <p:spPr>
            <a:xfrm rot="20675976">
              <a:off x="9655949" y="3840051"/>
              <a:ext cx="529312" cy="769441"/>
            </a:xfrm>
            <a:prstGeom prst="rect">
              <a:avLst/>
            </a:prstGeom>
            <a:noFill/>
          </p:spPr>
          <p:txBody>
            <a:bodyPr wrap="none" rtlCol="1">
              <a:spAutoFit/>
            </a:bodyPr>
            <a:lstStyle/>
            <a:p>
              <a:r>
                <a:rPr lang="he-IL" sz="4400" b="1" dirty="0">
                  <a:solidFill>
                    <a:srgbClr val="D71563"/>
                  </a:solidFill>
                </a:rPr>
                <a:t>?</a:t>
              </a:r>
            </a:p>
          </p:txBody>
        </p:sp>
        <p:sp>
          <p:nvSpPr>
            <p:cNvPr id="9" name="תיבת טקסט 125">
              <a:extLst>
                <a:ext uri="{FF2B5EF4-FFF2-40B4-BE49-F238E27FC236}">
                  <a16:creationId xmlns:a16="http://schemas.microsoft.com/office/drawing/2014/main" id="{E8DEC3B8-5D72-3FA1-71E1-67D19444BEAF}"/>
                </a:ext>
              </a:extLst>
            </p:cNvPr>
            <p:cNvSpPr txBox="1"/>
            <p:nvPr/>
          </p:nvSpPr>
          <p:spPr>
            <a:xfrm rot="185349">
              <a:off x="9957061" y="3584774"/>
              <a:ext cx="607860" cy="923330"/>
            </a:xfrm>
            <a:prstGeom prst="rect">
              <a:avLst/>
            </a:prstGeom>
            <a:noFill/>
          </p:spPr>
          <p:txBody>
            <a:bodyPr wrap="none" rtlCol="1">
              <a:spAutoFit/>
            </a:bodyPr>
            <a:lstStyle/>
            <a:p>
              <a:r>
                <a:rPr lang="he-IL" sz="5400" b="1" dirty="0">
                  <a:solidFill>
                    <a:srgbClr val="FFC902"/>
                  </a:solidFill>
                </a:rPr>
                <a:t>?</a:t>
              </a:r>
            </a:p>
          </p:txBody>
        </p:sp>
      </p:grpSp>
    </p:spTree>
    <p:extLst>
      <p:ext uri="{BB962C8B-B14F-4D97-AF65-F5344CB8AC3E}">
        <p14:creationId xmlns:p14="http://schemas.microsoft.com/office/powerpoint/2010/main" val="29984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FC0F3-7F92-26AE-86B6-80949CE788AA}"/>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C960CB32-95E3-702D-73BB-B003846DAAE7}"/>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רפואה מרחוק | </a:t>
            </a:r>
            <a:r>
              <a:rPr lang="he-IL" dirty="0">
                <a:solidFill>
                  <a:srgbClr val="D71563"/>
                </a:solidFill>
                <a:latin typeface="Calibri" panose="020F0502020204030204" pitchFamily="34" charset="0"/>
                <a:cs typeface="Calibri" panose="020F0502020204030204" pitchFamily="34" charset="0"/>
              </a:rPr>
              <a:t>סיכום</a:t>
            </a:r>
          </a:p>
        </p:txBody>
      </p:sp>
      <p:sp>
        <p:nvSpPr>
          <p:cNvPr id="5" name="מציין מיקום טקסט 4">
            <a:extLst>
              <a:ext uri="{FF2B5EF4-FFF2-40B4-BE49-F238E27FC236}">
                <a16:creationId xmlns:a16="http://schemas.microsoft.com/office/drawing/2014/main" id="{44875C91-0685-CA4C-A5F6-C9CFC999C3D0}"/>
              </a:ext>
            </a:extLst>
          </p:cNvPr>
          <p:cNvSpPr>
            <a:spLocks noGrp="1"/>
          </p:cNvSpPr>
          <p:nvPr>
            <p:ph type="body" idx="1"/>
          </p:nvPr>
        </p:nvSpPr>
        <p:spPr>
          <a:xfrm>
            <a:off x="1420238" y="1426866"/>
            <a:ext cx="5330757" cy="2600385"/>
          </a:xfrm>
        </p:spPr>
        <p:txBody>
          <a:bodyPr>
            <a:normAutofit/>
          </a:bodyPr>
          <a:lstStyle/>
          <a:p>
            <a:pPr marL="0" indent="0" algn="ctr">
              <a:lnSpc>
                <a:spcPct val="150000"/>
              </a:lnSpc>
              <a:buNone/>
            </a:pPr>
            <a:r>
              <a:rPr lang="he-IL" sz="2400" dirty="0">
                <a:latin typeface="Calibri" panose="020F0502020204030204" pitchFamily="34" charset="0"/>
                <a:cs typeface="Calibri" panose="020F0502020204030204" pitchFamily="34" charset="0"/>
              </a:rPr>
              <a:t>בחזרה לסיפור על הרופא מאנטרקטיקה, </a:t>
            </a:r>
          </a:p>
          <a:p>
            <a:pPr marL="0" indent="0" algn="ctr">
              <a:lnSpc>
                <a:spcPct val="150000"/>
              </a:lnSpc>
              <a:buNone/>
            </a:pPr>
            <a:r>
              <a:rPr lang="he-IL" sz="2400" dirty="0">
                <a:latin typeface="Calibri" panose="020F0502020204030204" pitchFamily="34" charset="0"/>
                <a:cs typeface="Calibri" panose="020F0502020204030204" pitchFamily="34" charset="0"/>
              </a:rPr>
              <a:t>איך הייתם מציעים להתמודד עם הבעיה </a:t>
            </a:r>
            <a:br>
              <a:rPr lang="en-US"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שלו כיום? </a:t>
            </a:r>
          </a:p>
          <a:p>
            <a:pPr algn="ctr"/>
            <a:endParaRPr lang="he-I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5523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863F-36A4-0583-F0B9-17E44144035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114DF1F4-C3ED-4E57-ED99-EA64ADC10BE2}"/>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רפואה מרחוק | </a:t>
            </a:r>
            <a:r>
              <a:rPr lang="he-IL" dirty="0">
                <a:solidFill>
                  <a:srgbClr val="D71563"/>
                </a:solidFill>
                <a:latin typeface="Calibri" panose="020F0502020204030204" pitchFamily="34" charset="0"/>
                <a:cs typeface="Calibri" panose="020F0502020204030204" pitchFamily="34" charset="0"/>
              </a:rPr>
              <a:t>סיכום</a:t>
            </a:r>
            <a:endParaRPr lang="he-IL" dirty="0"/>
          </a:p>
        </p:txBody>
      </p:sp>
      <p:sp>
        <p:nvSpPr>
          <p:cNvPr id="3" name="מציין מיקום תוכן 2">
            <a:extLst>
              <a:ext uri="{FF2B5EF4-FFF2-40B4-BE49-F238E27FC236}">
                <a16:creationId xmlns:a16="http://schemas.microsoft.com/office/drawing/2014/main" id="{27E4719A-58AD-89D1-0DF0-7416B6B2A588}"/>
              </a:ext>
            </a:extLst>
          </p:cNvPr>
          <p:cNvSpPr>
            <a:spLocks noGrp="1"/>
          </p:cNvSpPr>
          <p:nvPr>
            <p:ph idx="1"/>
          </p:nvPr>
        </p:nvSpPr>
        <p:spPr>
          <a:xfrm>
            <a:off x="5426110" y="2538918"/>
            <a:ext cx="3265714" cy="3161491"/>
          </a:xfrm>
        </p:spPr>
        <p:txBody>
          <a:bodyPr>
            <a:normAutofit/>
          </a:bodyPr>
          <a:lstStyle/>
          <a:p>
            <a:pPr marL="0" indent="0">
              <a:buNone/>
            </a:pPr>
            <a:r>
              <a:rPr lang="he-IL" sz="2000" b="1" dirty="0">
                <a:latin typeface="Calibri" panose="020F0502020204030204" pitchFamily="34" charset="0"/>
                <a:cs typeface="Calibri" panose="020F0502020204030204" pitchFamily="34" charset="0"/>
              </a:rPr>
              <a:t>איך ייראה העתיד של התחום?</a:t>
            </a:r>
          </a:p>
          <a:p>
            <a:pPr fontAlgn="base"/>
            <a:r>
              <a:rPr lang="he-IL" sz="2000" dirty="0">
                <a:latin typeface="Calibri" panose="020F0502020204030204" pitchFamily="34" charset="0"/>
                <a:cs typeface="Calibri" panose="020F0502020204030204" pitchFamily="34" charset="0"/>
              </a:rPr>
              <a:t>שילוב הולך וגובר של בינה מלאכותית</a:t>
            </a:r>
          </a:p>
          <a:p>
            <a:pPr fontAlgn="base"/>
            <a:r>
              <a:rPr lang="he-IL" sz="2000" dirty="0">
                <a:latin typeface="Calibri" panose="020F0502020204030204" pitchFamily="34" charset="0"/>
                <a:cs typeface="Calibri" panose="020F0502020204030204" pitchFamily="34" charset="0"/>
              </a:rPr>
              <a:t>דגש על אבטחת מידע ופרטיות</a:t>
            </a:r>
          </a:p>
          <a:p>
            <a:pPr fontAlgn="base"/>
            <a:r>
              <a:rPr lang="he-IL" sz="2000" dirty="0">
                <a:latin typeface="Calibri" panose="020F0502020204030204" pitchFamily="34" charset="0"/>
                <a:cs typeface="Calibri" panose="020F0502020204030204" pitchFamily="34" charset="0"/>
              </a:rPr>
              <a:t>אינטגרציה עם מכשירים חכמים ביתיים</a:t>
            </a:r>
          </a:p>
          <a:p>
            <a:pPr fontAlgn="base"/>
            <a:r>
              <a:rPr lang="he-IL" sz="2000" dirty="0">
                <a:latin typeface="Calibri" panose="020F0502020204030204" pitchFamily="34" charset="0"/>
                <a:cs typeface="Calibri" panose="020F0502020204030204" pitchFamily="34" charset="0"/>
              </a:rPr>
              <a:t>שיפור מתמיד באיכות התקשורת והווידאו</a:t>
            </a:r>
          </a:p>
          <a:p>
            <a:endParaRPr lang="he-I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11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AD78-C34E-3822-3501-229DA0974C9B}"/>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9864AC6C-2CD6-8BBB-9553-0CCFCB495FDB}"/>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המנתח של עצמו: </a:t>
            </a:r>
            <a:br>
              <a:rPr lang="he-IL" dirty="0">
                <a:latin typeface="Calibri" panose="020F0502020204030204" pitchFamily="34" charset="0"/>
                <a:cs typeface="Calibri" panose="020F0502020204030204" pitchFamily="34" charset="0"/>
              </a:rPr>
            </a:br>
            <a:r>
              <a:rPr lang="he-IL" dirty="0">
                <a:solidFill>
                  <a:srgbClr val="D71563"/>
                </a:solidFill>
                <a:latin typeface="Calibri" panose="020F0502020204030204" pitchFamily="34" charset="0"/>
                <a:cs typeface="Calibri" panose="020F0502020204030204" pitchFamily="34" charset="0"/>
              </a:rPr>
              <a:t>סיפורו המדהים של אנטון </a:t>
            </a:r>
            <a:r>
              <a:rPr lang="he-IL" dirty="0" err="1">
                <a:solidFill>
                  <a:srgbClr val="D71563"/>
                </a:solidFill>
                <a:latin typeface="Calibri" panose="020F0502020204030204" pitchFamily="34" charset="0"/>
                <a:cs typeface="Calibri" panose="020F0502020204030204" pitchFamily="34" charset="0"/>
              </a:rPr>
              <a:t>רוגוזוב</a:t>
            </a:r>
            <a:endParaRPr lang="he-IL" dirty="0">
              <a:solidFill>
                <a:srgbClr val="D71563"/>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16FA610-A6AC-3FF7-1BE1-711272293425}"/>
              </a:ext>
            </a:extLst>
          </p:cNvPr>
          <p:cNvSpPr txBox="1"/>
          <p:nvPr/>
        </p:nvSpPr>
        <p:spPr>
          <a:xfrm>
            <a:off x="2928630" y="4882619"/>
            <a:ext cx="3110695" cy="523220"/>
          </a:xfrm>
          <a:prstGeom prst="rect">
            <a:avLst/>
          </a:prstGeom>
          <a:noFill/>
        </p:spPr>
        <p:txBody>
          <a:bodyPr wrap="square">
            <a:spAutoFit/>
          </a:bodyPr>
          <a:lstStyle/>
          <a:p>
            <a:pPr algn="ctr"/>
            <a:r>
              <a:rPr lang="he-IL" sz="2800">
                <a:latin typeface="Calibri" panose="020F0502020204030204" pitchFamily="34" charset="0"/>
                <a:cs typeface="Calibri" panose="020F0502020204030204" pitchFamily="34" charset="0"/>
              </a:rPr>
              <a:t>מתחילים!</a:t>
            </a:r>
            <a:endParaRPr lang="he-IL" sz="2800" dirty="0">
              <a:latin typeface="Calibri" panose="020F0502020204030204" pitchFamily="34" charset="0"/>
              <a:cs typeface="Calibri" panose="020F0502020204030204" pitchFamily="34" charset="0"/>
            </a:endParaRPr>
          </a:p>
        </p:txBody>
      </p:sp>
      <p:pic>
        <p:nvPicPr>
          <p:cNvPr id="3" name="Picture 2" descr="an appendix, Pixar style, white background, professional">
            <a:extLst>
              <a:ext uri="{FF2B5EF4-FFF2-40B4-BE49-F238E27FC236}">
                <a16:creationId xmlns:a16="http://schemas.microsoft.com/office/drawing/2014/main" id="{88E3A7A2-0FCA-68A9-9B81-07F278F0B1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355" y="2532387"/>
            <a:ext cx="2991683" cy="2991683"/>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3D male medical figure holding stomach in pain">
            <a:extLst>
              <a:ext uri="{FF2B5EF4-FFF2-40B4-BE49-F238E27FC236}">
                <a16:creationId xmlns:a16="http://schemas.microsoft.com/office/drawing/2014/main" id="{D219A5A8-2D6E-DE06-031D-A7FFB6595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355" y="2532387"/>
            <a:ext cx="2991683" cy="2991683"/>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32666BC-EADB-47DC-07E6-B06504CA5074}"/>
              </a:ext>
            </a:extLst>
          </p:cNvPr>
          <p:cNvGrpSpPr/>
          <p:nvPr/>
        </p:nvGrpSpPr>
        <p:grpSpPr>
          <a:xfrm>
            <a:off x="5886355" y="2532387"/>
            <a:ext cx="2991683" cy="2991683"/>
            <a:chOff x="5886355" y="2532387"/>
            <a:chExt cx="2991683" cy="2991683"/>
          </a:xfrm>
        </p:grpSpPr>
        <p:pic>
          <p:nvPicPr>
            <p:cNvPr id="1028" name="Picture 4" descr="3D render of a male medical figure with colon highlighted">
              <a:extLst>
                <a:ext uri="{FF2B5EF4-FFF2-40B4-BE49-F238E27FC236}">
                  <a16:creationId xmlns:a16="http://schemas.microsoft.com/office/drawing/2014/main" id="{764D91C0-2D63-FD61-35DC-D30477B4AE81}"/>
                </a:ext>
              </a:extLst>
            </p:cNvPr>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12798" t="13880" r="13880" b="12798"/>
            <a:stretch/>
          </p:blipFill>
          <p:spPr bwMode="auto">
            <a:xfrm>
              <a:off x="5886355" y="2532387"/>
              <a:ext cx="2991683" cy="299168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DEBB10F-0D2E-485C-7A94-3A5A4B768B68}"/>
                </a:ext>
              </a:extLst>
            </p:cNvPr>
            <p:cNvSpPr/>
            <p:nvPr/>
          </p:nvSpPr>
          <p:spPr>
            <a:xfrm>
              <a:off x="6923963" y="4639791"/>
              <a:ext cx="417921" cy="417921"/>
            </a:xfrm>
            <a:prstGeom prst="ellipse">
              <a:avLst/>
            </a:prstGeom>
            <a:solidFill>
              <a:srgbClr val="F069A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234213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6EE6-DBA2-510C-010C-4BBD499DF6EA}"/>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D0D0F028-6587-B32D-7836-EEA11DBD3D9D}"/>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המנתח של עצמו: </a:t>
            </a:r>
            <a:br>
              <a:rPr lang="he-IL" dirty="0">
                <a:latin typeface="Calibri" panose="020F0502020204030204" pitchFamily="34" charset="0"/>
                <a:cs typeface="Calibri" panose="020F0502020204030204" pitchFamily="34" charset="0"/>
              </a:rPr>
            </a:br>
            <a:r>
              <a:rPr lang="he-IL" dirty="0">
                <a:solidFill>
                  <a:srgbClr val="D71563"/>
                </a:solidFill>
                <a:latin typeface="Calibri" panose="020F0502020204030204" pitchFamily="34" charset="0"/>
                <a:cs typeface="Calibri" panose="020F0502020204030204" pitchFamily="34" charset="0"/>
              </a:rPr>
              <a:t>סיפורו המדהים של אנטון </a:t>
            </a:r>
            <a:r>
              <a:rPr lang="he-IL" dirty="0" err="1">
                <a:solidFill>
                  <a:srgbClr val="D71563"/>
                </a:solidFill>
                <a:latin typeface="Calibri" panose="020F0502020204030204" pitchFamily="34" charset="0"/>
                <a:cs typeface="Calibri" panose="020F0502020204030204" pitchFamily="34" charset="0"/>
              </a:rPr>
              <a:t>רוגוזוב</a:t>
            </a:r>
            <a:endParaRPr lang="he-IL" dirty="0">
              <a:solidFill>
                <a:srgbClr val="D71563"/>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CC757EB-7FF8-AC58-A2E8-44F62ED07F94}"/>
              </a:ext>
            </a:extLst>
          </p:cNvPr>
          <p:cNvSpPr txBox="1"/>
          <p:nvPr/>
        </p:nvSpPr>
        <p:spPr>
          <a:xfrm>
            <a:off x="2928630" y="4882619"/>
            <a:ext cx="3110695" cy="523220"/>
          </a:xfrm>
          <a:prstGeom prst="rect">
            <a:avLst/>
          </a:prstGeom>
          <a:noFill/>
        </p:spPr>
        <p:txBody>
          <a:bodyPr wrap="square">
            <a:spAutoFit/>
          </a:bodyPr>
          <a:lstStyle/>
          <a:p>
            <a:pPr algn="ctr"/>
            <a:r>
              <a:rPr lang="he-IL" sz="2800" dirty="0">
                <a:latin typeface="Calibri" panose="020F0502020204030204" pitchFamily="34" charset="0"/>
                <a:cs typeface="Calibri" panose="020F0502020204030204" pitchFamily="34" charset="0"/>
              </a:rPr>
              <a:t>סוף הסיפור</a:t>
            </a:r>
          </a:p>
        </p:txBody>
      </p:sp>
      <p:pic>
        <p:nvPicPr>
          <p:cNvPr id="5" name="Picture 2" descr="a 50 years old walking around in a research facility, outside there is snow but the sun shines, pixar style">
            <a:extLst>
              <a:ext uri="{FF2B5EF4-FFF2-40B4-BE49-F238E27FC236}">
                <a16:creationId xmlns:a16="http://schemas.microsoft.com/office/drawing/2014/main" id="{0EAE3E38-E3BD-85F8-B3B2-A48493758F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980" y="2532387"/>
            <a:ext cx="2991683" cy="29916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39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D5620-F2FA-944D-49BD-62A46903F932}"/>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1E4E6AF-2D51-70A8-0584-04E50773EEA9}"/>
              </a:ext>
            </a:extLst>
          </p:cNvPr>
          <p:cNvSpPr>
            <a:spLocks noGrp="1"/>
          </p:cNvSpPr>
          <p:nvPr>
            <p:ph type="title"/>
          </p:nvPr>
        </p:nvSpPr>
        <p:spPr/>
        <p:txBody>
          <a:bodyPr/>
          <a:lstStyle/>
          <a:p>
            <a:r>
              <a:rPr lang="he-IL" dirty="0">
                <a:latin typeface="Calibri" panose="020F0502020204030204" pitchFamily="34" charset="0"/>
                <a:cs typeface="Calibri" panose="020F0502020204030204" pitchFamily="34" charset="0"/>
              </a:rPr>
              <a:t>דיון</a:t>
            </a:r>
          </a:p>
        </p:txBody>
      </p:sp>
      <p:sp>
        <p:nvSpPr>
          <p:cNvPr id="3" name="מציין מיקום טקסט 2">
            <a:extLst>
              <a:ext uri="{FF2B5EF4-FFF2-40B4-BE49-F238E27FC236}">
                <a16:creationId xmlns:a16="http://schemas.microsoft.com/office/drawing/2014/main" id="{660ED01F-3F32-7F8E-E0B9-76C2293DE6DC}"/>
              </a:ext>
            </a:extLst>
          </p:cNvPr>
          <p:cNvSpPr>
            <a:spLocks noGrp="1"/>
          </p:cNvSpPr>
          <p:nvPr>
            <p:ph type="body" idx="1"/>
          </p:nvPr>
        </p:nvSpPr>
        <p:spPr>
          <a:xfrm>
            <a:off x="763675" y="2110903"/>
            <a:ext cx="6590436" cy="3161489"/>
          </a:xfrm>
        </p:spPr>
        <p:txBody>
          <a:bodyPr>
            <a:normAutofit/>
          </a:bodyPr>
          <a:lstStyle/>
          <a:p>
            <a:pPr marL="342900" indent="-342900">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 אילו מכשירים או רעיונות היו יכולים לעזור בסיטואציה הזאת? </a:t>
            </a:r>
          </a:p>
          <a:p>
            <a:pPr marL="342900" indent="-342900">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האם היום דברים היו מתנהלים אחרת? איך? איזו טכנולוגיה הייתה יכולה לעזור?</a:t>
            </a:r>
          </a:p>
          <a:p>
            <a:pPr marL="342900" indent="-342900">
              <a:lnSpc>
                <a:spcPct val="150000"/>
              </a:lnSpc>
              <a:buFont typeface="Arial" panose="020B0604020202020204" pitchFamily="34" charset="0"/>
              <a:buChar char="•"/>
            </a:pPr>
            <a:endParaRPr lang="he-IL" sz="2800" dirty="0">
              <a:latin typeface="Calibri" panose="020F0502020204030204" pitchFamily="34" charset="0"/>
              <a:cs typeface="Calibri" panose="020F0502020204030204" pitchFamily="34" charset="0"/>
            </a:endParaRPr>
          </a:p>
          <a:p>
            <a:endParaRPr lang="he-IL" sz="2800" dirty="0"/>
          </a:p>
        </p:txBody>
      </p:sp>
    </p:spTree>
    <p:extLst>
      <p:ext uri="{BB962C8B-B14F-4D97-AF65-F5344CB8AC3E}">
        <p14:creationId xmlns:p14="http://schemas.microsoft.com/office/powerpoint/2010/main" val="230108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E3FAFC5A-3307-DC4D-F49A-1A94A7479ABC}"/>
              </a:ext>
            </a:extLst>
          </p:cNvPr>
          <p:cNvSpPr>
            <a:spLocks noGrp="1"/>
          </p:cNvSpPr>
          <p:nvPr>
            <p:ph type="title"/>
          </p:nvPr>
        </p:nvSpPr>
        <p:spPr>
          <a:xfrm>
            <a:off x="5526088" y="1692275"/>
            <a:ext cx="3084512" cy="657225"/>
          </a:xfrm>
        </p:spPr>
        <p:txBody>
          <a:bodyPr/>
          <a:lstStyle/>
          <a:p>
            <a:r>
              <a:rPr lang="he-IL" dirty="0">
                <a:latin typeface="Calibri" panose="020F0502020204030204" pitchFamily="34" charset="0"/>
                <a:cs typeface="Calibri" panose="020F0502020204030204" pitchFamily="34" charset="0"/>
              </a:rPr>
              <a:t>טכנולוגיה מרחוק</a:t>
            </a:r>
          </a:p>
        </p:txBody>
      </p:sp>
      <p:sp>
        <p:nvSpPr>
          <p:cNvPr id="11" name="מציין מיקום טקסט 2">
            <a:extLst>
              <a:ext uri="{FF2B5EF4-FFF2-40B4-BE49-F238E27FC236}">
                <a16:creationId xmlns:a16="http://schemas.microsoft.com/office/drawing/2014/main" id="{10214131-B805-ED67-9495-74C132DF8EF9}"/>
              </a:ext>
            </a:extLst>
          </p:cNvPr>
          <p:cNvSpPr>
            <a:spLocks noGrp="1"/>
          </p:cNvSpPr>
          <p:nvPr>
            <p:ph idx="1"/>
          </p:nvPr>
        </p:nvSpPr>
        <p:spPr>
          <a:xfrm>
            <a:off x="5526088" y="2538413"/>
            <a:ext cx="3084512" cy="3162300"/>
          </a:xfrm>
        </p:spPr>
        <p:txBody>
          <a:bodyPr>
            <a:normAutofit/>
          </a:bodyPr>
          <a:lstStyle/>
          <a:p>
            <a:pPr marL="0" indent="0" algn="ctr">
              <a:lnSpc>
                <a:spcPct val="150000"/>
              </a:lnSpc>
              <a:buNone/>
            </a:pPr>
            <a:r>
              <a:rPr lang="he-IL" sz="2800" dirty="0">
                <a:latin typeface="Calibri" panose="020F0502020204030204" pitchFamily="34" charset="0"/>
                <a:cs typeface="Calibri" panose="020F0502020204030204" pitchFamily="34" charset="0"/>
              </a:rPr>
              <a:t>אילו תחומים מאפשרים קבלת שירות מרחוק?</a:t>
            </a:r>
          </a:p>
          <a:p>
            <a:pPr marL="0" indent="0" algn="ctr">
              <a:lnSpc>
                <a:spcPct val="150000"/>
              </a:lnSpc>
              <a:buNone/>
            </a:pPr>
            <a:endParaRPr lang="he-IL" sz="2800" dirty="0">
              <a:latin typeface="Calibri" panose="020F0502020204030204" pitchFamily="34" charset="0"/>
              <a:cs typeface="Calibri" panose="020F0502020204030204" pitchFamily="34" charset="0"/>
            </a:endParaRPr>
          </a:p>
          <a:p>
            <a:pPr algn="ctr"/>
            <a:endParaRPr lang="he-I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8380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3ADE4-6FD7-F9E3-FE43-4937C6D9A75A}"/>
            </a:ext>
          </a:extLst>
        </p:cNvPr>
        <p:cNvGrpSpPr/>
        <p:nvPr/>
      </p:nvGrpSpPr>
      <p:grpSpPr>
        <a:xfrm>
          <a:off x="0" y="0"/>
          <a:ext cx="0" cy="0"/>
          <a:chOff x="0" y="0"/>
          <a:chExt cx="0" cy="0"/>
        </a:xfrm>
      </p:grpSpPr>
      <p:sp>
        <p:nvSpPr>
          <p:cNvPr id="5" name="כותרת 1">
            <a:extLst>
              <a:ext uri="{FF2B5EF4-FFF2-40B4-BE49-F238E27FC236}">
                <a16:creationId xmlns:a16="http://schemas.microsoft.com/office/drawing/2014/main" id="{DD8E121B-5284-DE8D-51D6-E13BB72EEC27}"/>
              </a:ext>
            </a:extLst>
          </p:cNvPr>
          <p:cNvSpPr>
            <a:spLocks noGrp="1"/>
          </p:cNvSpPr>
          <p:nvPr>
            <p:ph type="title"/>
          </p:nvPr>
        </p:nvSpPr>
        <p:spPr>
          <a:xfrm>
            <a:off x="5748338" y="992188"/>
            <a:ext cx="5934075" cy="635645"/>
          </a:xfrm>
        </p:spPr>
        <p:txBody>
          <a:bodyPr/>
          <a:lstStyle/>
          <a:p>
            <a:r>
              <a:rPr lang="he-IL" dirty="0">
                <a:latin typeface="Calibri" panose="020F0502020204030204" pitchFamily="34" charset="0"/>
                <a:cs typeface="Calibri" panose="020F0502020204030204" pitchFamily="34" charset="0"/>
              </a:rPr>
              <a:t>טכנולוגיה מרחוק</a:t>
            </a:r>
          </a:p>
        </p:txBody>
      </p:sp>
      <p:grpSp>
        <p:nvGrpSpPr>
          <p:cNvPr id="6" name="Group 5">
            <a:extLst>
              <a:ext uri="{FF2B5EF4-FFF2-40B4-BE49-F238E27FC236}">
                <a16:creationId xmlns:a16="http://schemas.microsoft.com/office/drawing/2014/main" id="{6866B6C1-5D3B-C4E9-04EC-7842826CB7F0}"/>
              </a:ext>
            </a:extLst>
          </p:cNvPr>
          <p:cNvGrpSpPr/>
          <p:nvPr/>
        </p:nvGrpSpPr>
        <p:grpSpPr>
          <a:xfrm>
            <a:off x="9918891" y="2515532"/>
            <a:ext cx="1561171" cy="2952852"/>
            <a:chOff x="8160214" y="2380707"/>
            <a:chExt cx="1561171" cy="2952852"/>
          </a:xfrm>
        </p:grpSpPr>
        <p:grpSp>
          <p:nvGrpSpPr>
            <p:cNvPr id="7" name="Group 6">
              <a:extLst>
                <a:ext uri="{FF2B5EF4-FFF2-40B4-BE49-F238E27FC236}">
                  <a16:creationId xmlns:a16="http://schemas.microsoft.com/office/drawing/2014/main" id="{E98B35DD-DD62-AEA8-6242-1E837F288B85}"/>
                </a:ext>
              </a:extLst>
            </p:cNvPr>
            <p:cNvGrpSpPr/>
            <p:nvPr/>
          </p:nvGrpSpPr>
          <p:grpSpPr>
            <a:xfrm>
              <a:off x="8160214" y="2380707"/>
              <a:ext cx="1561171" cy="1561171"/>
              <a:chOff x="8126348" y="2308471"/>
              <a:chExt cx="1561171" cy="1561171"/>
            </a:xfrm>
          </p:grpSpPr>
          <p:sp>
            <p:nvSpPr>
              <p:cNvPr id="9" name="Oval 8">
                <a:extLst>
                  <a:ext uri="{FF2B5EF4-FFF2-40B4-BE49-F238E27FC236}">
                    <a16:creationId xmlns:a16="http://schemas.microsoft.com/office/drawing/2014/main" id="{619CBB84-49AB-9785-3B6E-4818FA4DEC25}"/>
                  </a:ext>
                </a:extLst>
              </p:cNvPr>
              <p:cNvSpPr/>
              <p:nvPr/>
            </p:nvSpPr>
            <p:spPr>
              <a:xfrm>
                <a:off x="8126348" y="2308471"/>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0" name="Graphic 9" descr="Contract outline">
                <a:extLst>
                  <a:ext uri="{FF2B5EF4-FFF2-40B4-BE49-F238E27FC236}">
                    <a16:creationId xmlns:a16="http://schemas.microsoft.com/office/drawing/2014/main" id="{42168761-9A85-31D7-F5E8-A47512F281A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13218" y="2495341"/>
                <a:ext cx="1187429" cy="1187429"/>
              </a:xfrm>
              <a:prstGeom prst="rect">
                <a:avLst/>
              </a:prstGeom>
            </p:spPr>
          </p:pic>
        </p:grpSp>
        <p:sp>
          <p:nvSpPr>
            <p:cNvPr id="8" name="TextBox 7">
              <a:extLst>
                <a:ext uri="{FF2B5EF4-FFF2-40B4-BE49-F238E27FC236}">
                  <a16:creationId xmlns:a16="http://schemas.microsoft.com/office/drawing/2014/main" id="{7E791924-ED48-00FB-CA03-8A5903D134B4}"/>
                </a:ext>
              </a:extLst>
            </p:cNvPr>
            <p:cNvSpPr txBox="1"/>
            <p:nvPr/>
          </p:nvSpPr>
          <p:spPr>
            <a:xfrm>
              <a:off x="8160214" y="4133230"/>
              <a:ext cx="1561171" cy="1200329"/>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שירותים ממשלתיים ובירוקרטיה</a:t>
              </a:r>
            </a:p>
          </p:txBody>
        </p:sp>
      </p:grpSp>
      <p:grpSp>
        <p:nvGrpSpPr>
          <p:cNvPr id="11" name="Group 10">
            <a:extLst>
              <a:ext uri="{FF2B5EF4-FFF2-40B4-BE49-F238E27FC236}">
                <a16:creationId xmlns:a16="http://schemas.microsoft.com/office/drawing/2014/main" id="{911AC227-9C0D-D4BA-A91F-58413F700D45}"/>
              </a:ext>
            </a:extLst>
          </p:cNvPr>
          <p:cNvGrpSpPr/>
          <p:nvPr/>
        </p:nvGrpSpPr>
        <p:grpSpPr>
          <a:xfrm>
            <a:off x="7934789" y="2515532"/>
            <a:ext cx="1561171" cy="2948370"/>
            <a:chOff x="5444718" y="2380707"/>
            <a:chExt cx="1561171" cy="2948370"/>
          </a:xfrm>
        </p:grpSpPr>
        <p:grpSp>
          <p:nvGrpSpPr>
            <p:cNvPr id="12" name="Group 11">
              <a:extLst>
                <a:ext uri="{FF2B5EF4-FFF2-40B4-BE49-F238E27FC236}">
                  <a16:creationId xmlns:a16="http://schemas.microsoft.com/office/drawing/2014/main" id="{31FC53C2-D8F1-AF08-D4DA-2A2C9ACA216D}"/>
                </a:ext>
              </a:extLst>
            </p:cNvPr>
            <p:cNvGrpSpPr/>
            <p:nvPr/>
          </p:nvGrpSpPr>
          <p:grpSpPr>
            <a:xfrm>
              <a:off x="5444718" y="2380707"/>
              <a:ext cx="1561171" cy="1561171"/>
              <a:chOff x="8126348" y="2308471"/>
              <a:chExt cx="1561171" cy="1561171"/>
            </a:xfrm>
          </p:grpSpPr>
          <p:sp>
            <p:nvSpPr>
              <p:cNvPr id="14" name="Oval 13">
                <a:extLst>
                  <a:ext uri="{FF2B5EF4-FFF2-40B4-BE49-F238E27FC236}">
                    <a16:creationId xmlns:a16="http://schemas.microsoft.com/office/drawing/2014/main" id="{81E438B0-F9A7-5BD2-A1E6-3C9569C5F39E}"/>
                  </a:ext>
                </a:extLst>
              </p:cNvPr>
              <p:cNvSpPr/>
              <p:nvPr/>
            </p:nvSpPr>
            <p:spPr>
              <a:xfrm>
                <a:off x="8126348" y="2308471"/>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15" name="Graphic 14" descr="Graduation cap outline">
                <a:extLst>
                  <a:ext uri="{FF2B5EF4-FFF2-40B4-BE49-F238E27FC236}">
                    <a16:creationId xmlns:a16="http://schemas.microsoft.com/office/drawing/2014/main" id="{9D168DEB-C23D-D6EF-DD12-FA449C69AF4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13218" y="2495341"/>
                <a:ext cx="1187429" cy="1187429"/>
              </a:xfrm>
              <a:prstGeom prst="rect">
                <a:avLst/>
              </a:prstGeom>
            </p:spPr>
          </p:pic>
        </p:grpSp>
        <p:sp>
          <p:nvSpPr>
            <p:cNvPr id="13" name="TextBox 12">
              <a:extLst>
                <a:ext uri="{FF2B5EF4-FFF2-40B4-BE49-F238E27FC236}">
                  <a16:creationId xmlns:a16="http://schemas.microsoft.com/office/drawing/2014/main" id="{E7BFEADB-3A17-045D-05A7-2C5E85E423E6}"/>
                </a:ext>
              </a:extLst>
            </p:cNvPr>
            <p:cNvSpPr txBox="1"/>
            <p:nvPr/>
          </p:nvSpPr>
          <p:spPr>
            <a:xfrm>
              <a:off x="5444718" y="4128748"/>
              <a:ext cx="1561171" cy="1200329"/>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חינוך והכשרה מקצועית</a:t>
              </a:r>
            </a:p>
          </p:txBody>
        </p:sp>
      </p:grpSp>
      <p:grpSp>
        <p:nvGrpSpPr>
          <p:cNvPr id="16" name="Group 15">
            <a:extLst>
              <a:ext uri="{FF2B5EF4-FFF2-40B4-BE49-F238E27FC236}">
                <a16:creationId xmlns:a16="http://schemas.microsoft.com/office/drawing/2014/main" id="{9220E480-CB5B-1CE1-28B8-C467FB80BF53}"/>
              </a:ext>
            </a:extLst>
          </p:cNvPr>
          <p:cNvGrpSpPr/>
          <p:nvPr/>
        </p:nvGrpSpPr>
        <p:grpSpPr>
          <a:xfrm>
            <a:off x="5950686" y="2515532"/>
            <a:ext cx="1561172" cy="2579038"/>
            <a:chOff x="2470613" y="2380707"/>
            <a:chExt cx="1561172" cy="2579038"/>
          </a:xfrm>
        </p:grpSpPr>
        <p:grpSp>
          <p:nvGrpSpPr>
            <p:cNvPr id="17" name="Group 16">
              <a:extLst>
                <a:ext uri="{FF2B5EF4-FFF2-40B4-BE49-F238E27FC236}">
                  <a16:creationId xmlns:a16="http://schemas.microsoft.com/office/drawing/2014/main" id="{E4190F66-D8CC-7718-4868-0EA6B0C439F5}"/>
                </a:ext>
              </a:extLst>
            </p:cNvPr>
            <p:cNvGrpSpPr/>
            <p:nvPr/>
          </p:nvGrpSpPr>
          <p:grpSpPr>
            <a:xfrm>
              <a:off x="2470614" y="2380707"/>
              <a:ext cx="1561171" cy="1561171"/>
              <a:chOff x="8126346" y="2171578"/>
              <a:chExt cx="1561171" cy="1561171"/>
            </a:xfrm>
          </p:grpSpPr>
          <p:sp>
            <p:nvSpPr>
              <p:cNvPr id="31" name="Oval 30">
                <a:extLst>
                  <a:ext uri="{FF2B5EF4-FFF2-40B4-BE49-F238E27FC236}">
                    <a16:creationId xmlns:a16="http://schemas.microsoft.com/office/drawing/2014/main" id="{96C66065-FD84-88E9-5456-D021C9C3098B}"/>
                  </a:ext>
                </a:extLst>
              </p:cNvPr>
              <p:cNvSpPr/>
              <p:nvPr/>
            </p:nvSpPr>
            <p:spPr>
              <a:xfrm>
                <a:off x="8126346" y="2171578"/>
                <a:ext cx="1561171" cy="15611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32" name="Graphic 31" descr="Shopping bag outline">
                <a:extLst>
                  <a:ext uri="{FF2B5EF4-FFF2-40B4-BE49-F238E27FC236}">
                    <a16:creationId xmlns:a16="http://schemas.microsoft.com/office/drawing/2014/main" id="{39F4F66E-4B99-B43A-E5FC-E82488E8CBB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304709" y="2358448"/>
                <a:ext cx="1187429" cy="1187429"/>
              </a:xfrm>
              <a:prstGeom prst="rect">
                <a:avLst/>
              </a:prstGeom>
            </p:spPr>
          </p:pic>
        </p:grpSp>
        <p:sp>
          <p:nvSpPr>
            <p:cNvPr id="30" name="TextBox 29">
              <a:extLst>
                <a:ext uri="{FF2B5EF4-FFF2-40B4-BE49-F238E27FC236}">
                  <a16:creationId xmlns:a16="http://schemas.microsoft.com/office/drawing/2014/main" id="{DBF2EEE1-180D-69F4-9A80-8AB740023AF2}"/>
                </a:ext>
              </a:extLst>
            </p:cNvPr>
            <p:cNvSpPr txBox="1"/>
            <p:nvPr/>
          </p:nvSpPr>
          <p:spPr>
            <a:xfrm>
              <a:off x="2470613" y="4128748"/>
              <a:ext cx="1561171" cy="830997"/>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קניות ומסחר</a:t>
              </a:r>
            </a:p>
          </p:txBody>
        </p:sp>
      </p:grpSp>
      <p:sp>
        <p:nvSpPr>
          <p:cNvPr id="33" name="Oval 32">
            <a:extLst>
              <a:ext uri="{FF2B5EF4-FFF2-40B4-BE49-F238E27FC236}">
                <a16:creationId xmlns:a16="http://schemas.microsoft.com/office/drawing/2014/main" id="{DFEABB04-D9C0-5EE6-5327-B66A92C5CEE8}"/>
              </a:ext>
            </a:extLst>
          </p:cNvPr>
          <p:cNvSpPr/>
          <p:nvPr/>
        </p:nvSpPr>
        <p:spPr>
          <a:xfrm>
            <a:off x="5163910" y="4495298"/>
            <a:ext cx="363844" cy="3638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Oval 33">
            <a:extLst>
              <a:ext uri="{FF2B5EF4-FFF2-40B4-BE49-F238E27FC236}">
                <a16:creationId xmlns:a16="http://schemas.microsoft.com/office/drawing/2014/main" id="{972A4146-FE40-00F5-5D44-AA1575907636}"/>
              </a:ext>
            </a:extLst>
          </p:cNvPr>
          <p:cNvSpPr/>
          <p:nvPr/>
        </p:nvSpPr>
        <p:spPr>
          <a:xfrm>
            <a:off x="4626077" y="4495298"/>
            <a:ext cx="363844" cy="3638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Oval 34">
            <a:extLst>
              <a:ext uri="{FF2B5EF4-FFF2-40B4-BE49-F238E27FC236}">
                <a16:creationId xmlns:a16="http://schemas.microsoft.com/office/drawing/2014/main" id="{AAE67F82-DF1F-6746-0F8B-AACFB5B38AEB}"/>
              </a:ext>
            </a:extLst>
          </p:cNvPr>
          <p:cNvSpPr/>
          <p:nvPr/>
        </p:nvSpPr>
        <p:spPr>
          <a:xfrm>
            <a:off x="4088244" y="4495298"/>
            <a:ext cx="363844" cy="3638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0417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theme/theme1.xml><?xml version="1.0" encoding="utf-8"?>
<a:theme xmlns:a="http://schemas.openxmlformats.org/drawingml/2006/main" name="ערכת נושא Office">
  <a:themeElements>
    <a:clrScheme name="מדעי הרפואה">
      <a:dk1>
        <a:sysClr val="windowText" lastClr="000000"/>
      </a:dk1>
      <a:lt1>
        <a:srgbClr val="FFFFFF"/>
      </a:lt1>
      <a:dk2>
        <a:srgbClr val="44546A"/>
      </a:dk2>
      <a:lt2>
        <a:srgbClr val="E7E6E6"/>
      </a:lt2>
      <a:accent1>
        <a:srgbClr val="22CCDB"/>
      </a:accent1>
      <a:accent2>
        <a:srgbClr val="D71563"/>
      </a:accent2>
      <a:accent3>
        <a:srgbClr val="A5A5A5"/>
      </a:accent3>
      <a:accent4>
        <a:srgbClr val="FFCA02"/>
      </a:accent4>
      <a:accent5>
        <a:srgbClr val="CEE6FD"/>
      </a:accent5>
      <a:accent6>
        <a:srgbClr val="F2F2F2"/>
      </a:accent6>
      <a:hlink>
        <a:srgbClr val="0080A6"/>
      </a:hlink>
      <a:folHlink>
        <a:srgbClr val="B6125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962BF8D020C15245B0260AD2F9CC5E42" ma:contentTypeVersion="7" ma:contentTypeDescription="צור מסמך חדש." ma:contentTypeScope="" ma:versionID="fff2078ae3bed4c48d801d1317f9632f">
  <xsd:schema xmlns:xsd="http://www.w3.org/2001/XMLSchema" xmlns:xs="http://www.w3.org/2001/XMLSchema" xmlns:p="http://schemas.microsoft.com/office/2006/metadata/properties" xmlns:ns3="8490ceb7-c6ae-43e4-9383-3b85ae7e34c4" xmlns:ns4="fc14ac25-546e-4917-b6f3-e6393fd0712a" targetNamespace="http://schemas.microsoft.com/office/2006/metadata/properties" ma:root="true" ma:fieldsID="b2e179c1d061392394ce026a6c202b7c" ns3:_="" ns4:_="">
    <xsd:import namespace="8490ceb7-c6ae-43e4-9383-3b85ae7e34c4"/>
    <xsd:import namespace="fc14ac25-546e-4917-b6f3-e6393fd0712a"/>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0ceb7-c6ae-43e4-9383-3b85ae7e3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14ac25-546e-4917-b6f3-e6393fd0712a" elementFormDefault="qualified">
    <xsd:import namespace="http://schemas.microsoft.com/office/2006/documentManagement/types"/>
    <xsd:import namespace="http://schemas.microsoft.com/office/infopath/2007/PartnerControls"/>
    <xsd:element name="SharedWithUsers" ma:index="12"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משותף עם פרטים" ma:internalName="SharedWithDetails" ma:readOnly="true">
      <xsd:simpleType>
        <xsd:restriction base="dms:Note">
          <xsd:maxLength value="255"/>
        </xsd:restriction>
      </xsd:simpleType>
    </xsd:element>
    <xsd:element name="SharingHintHash" ma:index="14" nillable="true" ma:displayName="Hash של רמז לשיתוף"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490ceb7-c6ae-43e4-9383-3b85ae7e34c4" xsi:nil="true"/>
  </documentManagement>
</p:properties>
</file>

<file path=customXml/itemProps1.xml><?xml version="1.0" encoding="utf-8"?>
<ds:datastoreItem xmlns:ds="http://schemas.openxmlformats.org/officeDocument/2006/customXml" ds:itemID="{002BD6CE-91CA-41B2-AD31-37A7AC49C3E7}">
  <ds:schemaRefs>
    <ds:schemaRef ds:uri="http://schemas.microsoft.com/sharepoint/v3/contenttype/forms"/>
  </ds:schemaRefs>
</ds:datastoreItem>
</file>

<file path=customXml/itemProps2.xml><?xml version="1.0" encoding="utf-8"?>
<ds:datastoreItem xmlns:ds="http://schemas.openxmlformats.org/officeDocument/2006/customXml" ds:itemID="{7F7DE714-D3A8-40F9-8219-7F55CB3E61E8}">
  <ds:schemaRefs>
    <ds:schemaRef ds:uri="8490ceb7-c6ae-43e4-9383-3b85ae7e34c4"/>
    <ds:schemaRef ds:uri="fc14ac25-546e-4917-b6f3-e6393fd071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4DD6A3-2069-4B88-ACEE-2A9758F020A1}">
  <ds:schemaRefs>
    <ds:schemaRef ds:uri="http://schemas.microsoft.com/office/2006/documentManagement/types"/>
    <ds:schemaRef ds:uri="http://schemas.microsoft.com/office/infopath/2007/PartnerControls"/>
    <ds:schemaRef ds:uri="8490ceb7-c6ae-43e4-9383-3b85ae7e34c4"/>
    <ds:schemaRef ds:uri="http://purl.org/dc/elements/1.1/"/>
    <ds:schemaRef ds:uri="http://schemas.microsoft.com/office/2006/metadata/properties"/>
    <ds:schemaRef ds:uri="http://purl.org/dc/terms/"/>
    <ds:schemaRef ds:uri="http://schemas.openxmlformats.org/package/2006/metadata/core-properties"/>
    <ds:schemaRef ds:uri="fc14ac25-546e-4917-b6f3-e6393fd0712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2329</TotalTime>
  <Words>4535</Words>
  <Application>Microsoft Office PowerPoint</Application>
  <PresentationFormat>Widescreen</PresentationFormat>
  <Paragraphs>394</Paragraphs>
  <Slides>49</Slides>
  <Notes>43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Courier New</vt:lpstr>
      <vt:lpstr>Times New Roman</vt:lpstr>
      <vt:lpstr>ערכת נושא Office</vt:lpstr>
      <vt:lpstr>רפואה מרחוק</vt:lpstr>
      <vt:lpstr>המנתח של עצמו:  סיפורו המדהים של אנטון רוגוזוב</vt:lpstr>
      <vt:lpstr>המנתח של עצמו:  סיפורו המדהים של אנטון רוגוזוב</vt:lpstr>
      <vt:lpstr>המנתח של עצמו:  סיפורו המדהים של אנטון רוגוזוב</vt:lpstr>
      <vt:lpstr>המנתח של עצמו:  סיפורו המדהים של אנטון רוגוזוב</vt:lpstr>
      <vt:lpstr>המנתח של עצמו:  סיפורו המדהים של אנטון רוגוזוב</vt:lpstr>
      <vt:lpstr>דיון</vt:lpstr>
      <vt:lpstr>טכנולוגיה מרחוק</vt:lpstr>
      <vt:lpstr>טכנולוגיה מרחוק</vt:lpstr>
      <vt:lpstr>רפואה מרחוק</vt:lpstr>
      <vt:lpstr>רפואה מרחוק | השפעות הקורונה</vt:lpstr>
      <vt:lpstr>רפואה מרחוק | למה צריך את זה?</vt:lpstr>
      <vt:lpstr>רפואה מרחוק | למה צריך את זה?</vt:lpstr>
      <vt:lpstr>רפואה מרחוק | למה צריך את זה?</vt:lpstr>
      <vt:lpstr>רפואה מרחוק | למה צריך את זה?</vt:lpstr>
      <vt:lpstr>רפואה מרחוק | עכשיו תורכם</vt:lpstr>
      <vt:lpstr>סיכום ביניים</vt:lpstr>
      <vt:lpstr>טלה-רפואה – Telehealth</vt:lpstr>
      <vt:lpstr>טלה-רפואה – Telehealth</vt:lpstr>
      <vt:lpstr>טלה-רפואה – Telehealth</vt:lpstr>
      <vt:lpstr>רפואה מרחוק | עכשיו תורכם</vt:lpstr>
      <vt:lpstr>הבעיה – חוסר נגישות בפריפריה</vt:lpstr>
      <vt:lpstr>הבעיה – אנשים עם קשיי ניידות</vt:lpstr>
      <vt:lpstr>הבעיה – צורך בתגובה מהירה במקרי חירום</vt:lpstr>
      <vt:lpstr>הבעיה – סכנת הדבקה לצוותים הרפואיים</vt:lpstr>
      <vt:lpstr>PowerPoint Presentation</vt:lpstr>
      <vt:lpstr>סכרת</vt:lpstr>
      <vt:lpstr>DreaMed Diabetes</vt:lpstr>
      <vt:lpstr>איך הם עושים את זה?</vt:lpstr>
      <vt:lpstr>רפואה מרחוק | פתרונות אפשריים</vt:lpstr>
      <vt:lpstr>סיכום ביניים</vt:lpstr>
      <vt:lpstr>רפואה מרחוק | פתרונות אפשריים</vt:lpstr>
      <vt:lpstr>רפואה מרחוק | פתרונות אפשריים</vt:lpstr>
      <vt:lpstr>ניתוחים לפרוסקופיים</vt:lpstr>
      <vt:lpstr>ניתוחים לפרוסקופיים</vt:lpstr>
      <vt:lpstr>ניתוחים לפרוסקופיים</vt:lpstr>
      <vt:lpstr>ניתוח מרחוק – Telesurgery</vt:lpstr>
      <vt:lpstr>PowerPoint Presentation</vt:lpstr>
      <vt:lpstr>PowerPoint Presentation</vt:lpstr>
      <vt:lpstr>ניתוח מרחוק – Telesurgery</vt:lpstr>
      <vt:lpstr>רפואה מרחוק | עכשיו תורכם</vt:lpstr>
      <vt:lpstr>רפואה מרחוק | מגבלות</vt:lpstr>
      <vt:lpstr>רפואה מרחוק | מגבלות</vt:lpstr>
      <vt:lpstr>רפואה מרחוק | בינה מלאכותית</vt:lpstr>
      <vt:lpstr>PowerPoint Presentation</vt:lpstr>
      <vt:lpstr>סיכום ביניים</vt:lpstr>
      <vt:lpstr>רפואה מרחוק | עכשיו תורכם</vt:lpstr>
      <vt:lpstr>רפואה מרחוק | סיכום</vt:lpstr>
      <vt:lpstr>רפואה מרחוק | סיכום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Hagit Matok</dc:creator>
  <cp:lastModifiedBy>מאיה אנקוה</cp:lastModifiedBy>
  <cp:revision>105</cp:revision>
  <dcterms:created xsi:type="dcterms:W3CDTF">2023-08-27T11:13:21Z</dcterms:created>
  <dcterms:modified xsi:type="dcterms:W3CDTF">2025-04-30T06:27:52Z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0x010100962BF8D020C15245B0260AD2F9CC5E42</vt:lpwstr>
  </property>
  <property fmtid="{D5CDD505-2E9C-101B-9397-08002B2CF9AE}" pid="3" name="MSIP_Label_defa4170-0d19-0005-0004-bc88714345d2_Enabled">
    <vt:lpwstr>true</vt:lpwstr>
  </property>
  <property fmtid="{D5CDD505-2E9C-101B-9397-08002B2CF9AE}" pid="4" name="MSIP_Label_defa4170-0d19-0005-0004-bc88714345d2_SetDate">
    <vt:lpwstr>2023-09-04T05:53:46Z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02567295-b83b-4c17-b8b6-955c7be510b6</vt:lpwstr>
  </property>
  <property fmtid="{D5CDD505-2E9C-101B-9397-08002B2CF9AE}" pid="8" name="MSIP_Label_defa4170-0d19-0005-0004-bc88714345d2_ActionId">
    <vt:lpwstr>9c1d42cf-aad1-4bfd-99dd-2840668b7c07</vt:lpwstr>
  </property>
  <property fmtid="{D5CDD505-2E9C-101B-9397-08002B2CF9AE}" pid="9" name="MSIP_Label_defa4170-0d19-0005-0004-bc88714345d2_ContentBits">
    <vt:lpwstr>0</vt:lpwstr>
  </property>
</Properties>
</file>