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337" r:id="rId3"/>
    <p:sldId id="341" r:id="rId4"/>
    <p:sldId id="339" r:id="rId5"/>
    <p:sldId id="338" r:id="rId6"/>
    <p:sldId id="342" r:id="rId7"/>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B7C"/>
    <a:srgbClr val="5D3DA0"/>
    <a:srgbClr val="06BAB9"/>
    <a:srgbClr val="1CADE4"/>
    <a:srgbClr val="B5577F"/>
    <a:srgbClr val="E84024"/>
    <a:srgbClr val="F8DD14"/>
    <a:srgbClr val="E09A17"/>
    <a:srgbClr val="F7F7F9"/>
    <a:srgbClr val="47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2387" autoAdjust="0"/>
  </p:normalViewPr>
  <p:slideViewPr>
    <p:cSldViewPr snapToGrid="0">
      <p:cViewPr varScale="1">
        <p:scale>
          <a:sx n="79" d="100"/>
          <a:sy n="79" d="100"/>
        </p:scale>
        <p:origin x="710" y="82"/>
      </p:cViewPr>
      <p:guideLst>
        <p:guide orient="horz" pos="2160"/>
        <p:guide pos="5178"/>
      </p:guideLst>
    </p:cSldViewPr>
  </p:slideViewPr>
  <p:notesTextViewPr>
    <p:cViewPr>
      <p:scale>
        <a:sx n="1" d="1"/>
        <a:sy n="1" d="1"/>
      </p:scale>
      <p:origin x="0" y="0"/>
    </p:cViewPr>
  </p:notesTextViewPr>
  <p:sorterViewPr>
    <p:cViewPr>
      <p:scale>
        <a:sx n="100" d="100"/>
        <a:sy n="100" d="100"/>
      </p:scale>
      <p:origin x="0" y="-50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מציין מיקום של תאריך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5BBCA04A-4E48-4A7B-8392-7933355FFA4B}" type="datetimeFigureOut">
              <a:rPr lang="en-GB" smtClean="0"/>
              <a:t>06/06/2020</a:t>
            </a:fld>
            <a:endParaRPr lang="en-GB"/>
          </a:p>
        </p:txBody>
      </p:sp>
      <p:sp>
        <p:nvSpPr>
          <p:cNvPr id="4" name="מציין מיקום של תמונת שקופית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מציין מיקום של הערות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GB"/>
          </a:p>
        </p:txBody>
      </p:sp>
      <p:sp>
        <p:nvSpPr>
          <p:cNvPr id="6" name="מציין מיקום של כותרת תחתונה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מציין מיקום של מספר שקופית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63FB2C8-BFB5-48F4-955F-5FCC776746F7}" type="slidenum">
              <a:rPr lang="en-GB" smtClean="0"/>
              <a:t>‹#›</a:t>
            </a:fld>
            <a:endParaRPr lang="en-GB"/>
          </a:p>
        </p:txBody>
      </p:sp>
    </p:spTree>
    <p:extLst>
      <p:ext uri="{BB962C8B-B14F-4D97-AF65-F5344CB8AC3E}">
        <p14:creationId xmlns:p14="http://schemas.microsoft.com/office/powerpoint/2010/main" val="350851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D63FB2C8-BFB5-48F4-955F-5FCC776746F7}" type="slidenum">
              <a:rPr lang="en-GB" smtClean="0"/>
              <a:t>1</a:t>
            </a:fld>
            <a:endParaRPr lang="en-GB"/>
          </a:p>
        </p:txBody>
      </p:sp>
    </p:spTree>
    <p:extLst>
      <p:ext uri="{BB962C8B-B14F-4D97-AF65-F5344CB8AC3E}">
        <p14:creationId xmlns:p14="http://schemas.microsoft.com/office/powerpoint/2010/main" val="3329242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userDrawn="1"/>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he-IL" dirty="0"/>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14AB9F9-EAAF-40E0-9618-A5ECEDDB88A0}"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790179549"/>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14AB9F9-EAAF-40E0-9618-A5ECEDDB88A0}"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304858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14AB9F9-EAAF-40E0-9618-A5ECEDDB88A0}"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111436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89992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userDrawn="1"/>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a:t>לחץ כדי לערוך סגנונות טקסט של תבנית בסיס</a:t>
            </a:r>
          </a:p>
        </p:txBody>
      </p:sp>
      <p:sp>
        <p:nvSpPr>
          <p:cNvPr id="4" name="Date Placeholder 3"/>
          <p:cNvSpPr>
            <a:spLocks noGrp="1"/>
          </p:cNvSpPr>
          <p:nvPr>
            <p:ph type="dt" sz="half" idx="10"/>
          </p:nvPr>
        </p:nvSpPr>
        <p:spPr/>
        <p:txBody>
          <a:bodyPr/>
          <a:lstStyle/>
          <a:p>
            <a:fld id="{E14AB9F9-EAAF-40E0-9618-A5ECEDDB88A0}" type="datetimeFigureOut">
              <a:rPr lang="en-GB" smtClean="0"/>
              <a:t>06/06/2020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6847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14AB9F9-EAAF-40E0-9618-A5ECEDDB88A0}" type="datetimeFigureOut">
              <a:rPr lang="en-GB" smtClean="0"/>
              <a:pPr/>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449DAD-8524-42D4-B56F-817470E6FE5C}" type="slidenum">
              <a:rPr lang="en-GB" smtClean="0"/>
              <a:pPr/>
              <a:t>‹#›</a:t>
            </a:fld>
            <a:endParaRPr lang="en-GB"/>
          </a:p>
        </p:txBody>
      </p:sp>
    </p:spTree>
    <p:extLst>
      <p:ext uri="{BB962C8B-B14F-4D97-AF65-F5344CB8AC3E}">
        <p14:creationId xmlns:p14="http://schemas.microsoft.com/office/powerpoint/2010/main" val="50226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4" name="Content Placeholder 3"/>
          <p:cNvSpPr>
            <a:spLocks noGrp="1"/>
          </p:cNvSpPr>
          <p:nvPr>
            <p:ph sz="half" idx="2"/>
          </p:nvPr>
        </p:nvSpPr>
        <p:spPr>
          <a:xfrm>
            <a:off x="1097280" y="2582335"/>
            <a:ext cx="4937760" cy="32867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Content Placeholder 5"/>
          <p:cNvSpPr>
            <a:spLocks noGrp="1"/>
          </p:cNvSpPr>
          <p:nvPr>
            <p:ph sz="quarter" idx="4"/>
          </p:nvPr>
        </p:nvSpPr>
        <p:spPr>
          <a:xfrm>
            <a:off x="6217920" y="2582334"/>
            <a:ext cx="4937760" cy="3286760"/>
          </a:xfrm>
        </p:spPr>
        <p:txBody>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7" name="Date Placeholder 6"/>
          <p:cNvSpPr>
            <a:spLocks noGrp="1"/>
          </p:cNvSpPr>
          <p:nvPr>
            <p:ph type="dt" sz="half" idx="10"/>
          </p:nvPr>
        </p:nvSpPr>
        <p:spPr/>
        <p:txBody>
          <a:bodyPr/>
          <a:lstStyle/>
          <a:p>
            <a:fld id="{E14AB9F9-EAAF-40E0-9618-A5ECEDDB88A0}" type="datetimeFigureOut">
              <a:rPr lang="en-GB" smtClean="0"/>
              <a:pPr/>
              <a:t>06/06/2020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449DAD-8524-42D4-B56F-817470E6FE5C}" type="slidenum">
              <a:rPr lang="en-GB" smtClean="0"/>
              <a:pPr/>
              <a:t>‹#›</a:t>
            </a:fld>
            <a:endParaRPr lang="en-GB"/>
          </a:p>
        </p:txBody>
      </p:sp>
    </p:spTree>
    <p:extLst>
      <p:ext uri="{BB962C8B-B14F-4D97-AF65-F5344CB8AC3E}">
        <p14:creationId xmlns:p14="http://schemas.microsoft.com/office/powerpoint/2010/main" val="11098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he-IL" dirty="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14AB9F9-EAAF-40E0-9618-A5ECEDDB88A0}" type="datetimeFigureOut">
              <a:rPr lang="en-GB" smtClean="0"/>
              <a:t>06/06/2020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120028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4AB9F9-EAAF-40E0-9618-A5ECEDDB88A0}" type="datetimeFigureOut">
              <a:rPr lang="en-GB" smtClean="0"/>
              <a:t>06/06/2020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F449DAD-8524-42D4-B56F-817470E6FE5C}" type="slidenum">
              <a:rPr lang="en-GB" smtClean="0"/>
              <a:t>‹#›</a:t>
            </a:fld>
            <a:endParaRPr lang="en-GB"/>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userDrawn="1"/>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userDrawn="1"/>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704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4AB9F9-EAAF-40E0-9618-A5ECEDDB88A0}" type="datetimeFigureOut">
              <a:rPr lang="en-GB" smtClean="0"/>
              <a:t>06/06/2020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449DAD-8524-42D4-B56F-817470E6FE5C}" type="slidenum">
              <a:rPr lang="en-GB" smtClean="0"/>
              <a:t>‹#›</a:t>
            </a:fld>
            <a:endParaRPr lang="en-GB"/>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37228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4AB9F9-EAAF-40E0-9618-A5ECEDDB88A0}" type="datetimeFigureOut">
              <a:rPr lang="en-GB" smtClean="0"/>
              <a:t>06/06/2020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348141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userDrawn="1"/>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userDrawn="1"/>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userDrawn="1"/>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9502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JaQE1nfuX18"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rive.google.com/file/d/10M0gB3mEdqGbDXfTwTnvhoVg437RFpoF/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19456" y="2373544"/>
            <a:ext cx="11972544" cy="1782388"/>
          </a:xfrm>
          <a:noFill/>
        </p:spPr>
        <p:txBody>
          <a:bodyPr anchor="ctr">
            <a:normAutofit/>
          </a:bodyPr>
          <a:lstStyle/>
          <a:p>
            <a:pPr rtl="0"/>
            <a:r>
              <a:rPr lang="he-IL" sz="4000" b="1" dirty="0"/>
              <a:t>תיאוריות פסיכולוגיות לעבריינות</a:t>
            </a:r>
            <a:br>
              <a:rPr lang="en-US" sz="4000" b="1" dirty="0"/>
            </a:br>
            <a:endParaRPr lang="en-GB" sz="4000" b="1" dirty="0"/>
          </a:p>
        </p:txBody>
      </p:sp>
      <p:sp>
        <p:nvSpPr>
          <p:cNvPr id="3" name="כותרת משנה 2"/>
          <p:cNvSpPr>
            <a:spLocks noGrp="1"/>
          </p:cNvSpPr>
          <p:nvPr>
            <p:ph type="subTitle" idx="1"/>
          </p:nvPr>
        </p:nvSpPr>
        <p:spPr>
          <a:xfrm>
            <a:off x="1523999" y="4238781"/>
            <a:ext cx="9144001" cy="787941"/>
          </a:xfrm>
          <a:noFill/>
        </p:spPr>
        <p:txBody>
          <a:bodyPr anchor="ctr">
            <a:noAutofit/>
          </a:bodyPr>
          <a:lstStyle/>
          <a:p>
            <a:r>
              <a:rPr lang="he-IL" b="1" dirty="0">
                <a:solidFill>
                  <a:srgbClr val="5D3DA0"/>
                </a:solidFill>
              </a:rPr>
              <a:t>שמרית כהן ברבי</a:t>
            </a:r>
            <a:endParaRPr lang="en-GB" sz="1800" b="1" dirty="0">
              <a:solidFill>
                <a:srgbClr val="5D3DA0"/>
              </a:solidFill>
            </a:endParaRPr>
          </a:p>
        </p:txBody>
      </p:sp>
      <p:sp>
        <p:nvSpPr>
          <p:cNvPr id="4" name="מלבן 3"/>
          <p:cNvSpPr/>
          <p:nvPr/>
        </p:nvSpPr>
        <p:spPr>
          <a:xfrm>
            <a:off x="5977217" y="3244334"/>
            <a:ext cx="237566" cy="369332"/>
          </a:xfrm>
          <a:prstGeom prst="rect">
            <a:avLst/>
          </a:prstGeom>
        </p:spPr>
        <p:txBody>
          <a:bodyPr wrap="none">
            <a:spAutoFit/>
          </a:bodyPr>
          <a:lstStyle/>
          <a:p>
            <a:r>
              <a:rPr lang="en-GB" dirty="0"/>
              <a:t> </a:t>
            </a:r>
          </a:p>
        </p:txBody>
      </p:sp>
      <p:sp>
        <p:nvSpPr>
          <p:cNvPr id="5" name="מלבן 4"/>
          <p:cNvSpPr/>
          <p:nvPr/>
        </p:nvSpPr>
        <p:spPr>
          <a:xfrm>
            <a:off x="5977217" y="3244334"/>
            <a:ext cx="237566" cy="369332"/>
          </a:xfrm>
          <a:prstGeom prst="rect">
            <a:avLst/>
          </a:prstGeom>
        </p:spPr>
        <p:txBody>
          <a:bodyPr wrap="none">
            <a:spAutoFit/>
          </a:bodyPr>
          <a:lstStyle/>
          <a:p>
            <a:r>
              <a:rPr lang="en-GB" dirty="0"/>
              <a:t> </a:t>
            </a:r>
          </a:p>
        </p:txBody>
      </p:sp>
      <p:sp>
        <p:nvSpPr>
          <p:cNvPr id="6" name="מלבן 5"/>
          <p:cNvSpPr/>
          <p:nvPr/>
        </p:nvSpPr>
        <p:spPr>
          <a:xfrm>
            <a:off x="5977217" y="3244334"/>
            <a:ext cx="237566" cy="369332"/>
          </a:xfrm>
          <a:prstGeom prst="rect">
            <a:avLst/>
          </a:prstGeom>
        </p:spPr>
        <p:txBody>
          <a:bodyPr wrap="none">
            <a:spAutoFit/>
          </a:bodyPr>
          <a:lstStyle/>
          <a:p>
            <a:r>
              <a:rPr lang="en-GB" dirty="0"/>
              <a:t> </a:t>
            </a:r>
          </a:p>
        </p:txBody>
      </p:sp>
      <p:sp>
        <p:nvSpPr>
          <p:cNvPr id="8" name="TextBox 7"/>
          <p:cNvSpPr txBox="1"/>
          <p:nvPr/>
        </p:nvSpPr>
        <p:spPr>
          <a:xfrm>
            <a:off x="0" y="6488668"/>
            <a:ext cx="3704220" cy="369332"/>
          </a:xfrm>
          <a:prstGeom prst="rect">
            <a:avLst/>
          </a:prstGeom>
          <a:noFill/>
        </p:spPr>
        <p:txBody>
          <a:bodyPr wrap="none" rtlCol="0">
            <a:spAutoFit/>
          </a:bodyPr>
          <a:lstStyle/>
          <a:p>
            <a:pPr algn="r" rtl="1"/>
            <a:r>
              <a:rPr lang="he-IL" b="1" dirty="0">
                <a:solidFill>
                  <a:srgbClr val="FFC000"/>
                </a:solidFill>
              </a:rPr>
              <a:t>המנהל למו"פ הכשרה </a:t>
            </a:r>
            <a:r>
              <a:rPr lang="en-GB" b="1" dirty="0">
                <a:solidFill>
                  <a:srgbClr val="FFC000"/>
                </a:solidFill>
              </a:rPr>
              <a:t>Start-up school</a:t>
            </a:r>
          </a:p>
        </p:txBody>
      </p:sp>
    </p:spTree>
    <p:extLst>
      <p:ext uri="{BB962C8B-B14F-4D97-AF65-F5344CB8AC3E}">
        <p14:creationId xmlns:p14="http://schemas.microsoft.com/office/powerpoint/2010/main" val="404738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a:solidFill>
                  <a:schemeClr val="bg1"/>
                </a:solidFill>
              </a:rPr>
              <a:t>גישתו של ויקטור פרנקל</a:t>
            </a:r>
          </a:p>
        </p:txBody>
      </p:sp>
      <p:sp>
        <p:nvSpPr>
          <p:cNvPr id="9" name="Content Placeholder 8"/>
          <p:cNvSpPr>
            <a:spLocks noGrp="1"/>
          </p:cNvSpPr>
          <p:nvPr>
            <p:ph idx="1"/>
          </p:nvPr>
        </p:nvSpPr>
        <p:spPr>
          <a:xfrm>
            <a:off x="1097280" y="2241586"/>
            <a:ext cx="10058400" cy="4065160"/>
          </a:xfrm>
        </p:spPr>
        <p:txBody>
          <a:bodyPr>
            <a:normAutofit/>
          </a:bodyPr>
          <a:lstStyle/>
          <a:p>
            <a:pPr lvl="0" algn="ctr">
              <a:spcBef>
                <a:spcPts val="0"/>
              </a:spcBef>
              <a:spcAft>
                <a:spcPts val="0"/>
              </a:spcAft>
              <a:buClr>
                <a:srgbClr val="4E74A3"/>
              </a:buClr>
              <a:buSzPts val="8800"/>
            </a:pPr>
            <a:r>
              <a:rPr lang="he-IL" sz="7200" dirty="0">
                <a:solidFill>
                  <a:srgbClr val="4E74A3"/>
                </a:solidFill>
                <a:latin typeface="Arial"/>
                <a:ea typeface="Arial"/>
                <a:cs typeface="Arial"/>
                <a:sym typeface="Arial"/>
              </a:rPr>
              <a:t>לוגותרפיה</a:t>
            </a:r>
          </a:p>
          <a:p>
            <a:pPr lvl="0" algn="ctr">
              <a:spcBef>
                <a:spcPts val="0"/>
              </a:spcBef>
              <a:spcAft>
                <a:spcPts val="0"/>
              </a:spcAft>
              <a:buClr>
                <a:srgbClr val="4E74A3"/>
              </a:buClr>
              <a:buSzPts val="8800"/>
            </a:pPr>
            <a:r>
              <a:rPr lang="he-IL" sz="4800" dirty="0">
                <a:solidFill>
                  <a:srgbClr val="4E74A3"/>
                </a:solidFill>
                <a:latin typeface="Arial"/>
                <a:ea typeface="Arial"/>
                <a:cs typeface="Arial"/>
                <a:sym typeface="Arial"/>
              </a:rPr>
              <a:t>הגישה האקזיסטנציאליסטית</a:t>
            </a:r>
            <a:endParaRPr lang="he-IL" sz="2400" dirty="0"/>
          </a:p>
        </p:txBody>
      </p:sp>
    </p:spTree>
    <p:extLst>
      <p:ext uri="{BB962C8B-B14F-4D97-AF65-F5344CB8AC3E}">
        <p14:creationId xmlns:p14="http://schemas.microsoft.com/office/powerpoint/2010/main" val="206936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C8B45B0-719E-43FD-9868-EDE599D802E2}"/>
              </a:ext>
            </a:extLst>
          </p:cNvPr>
          <p:cNvPicPr>
            <a:picLocks noChangeAspect="1"/>
          </p:cNvPicPr>
          <p:nvPr/>
        </p:nvPicPr>
        <p:blipFill>
          <a:blip r:embed="rId2"/>
          <a:stretch>
            <a:fillRect/>
          </a:stretch>
        </p:blipFill>
        <p:spPr>
          <a:xfrm>
            <a:off x="785249" y="2089071"/>
            <a:ext cx="2255716" cy="3944454"/>
          </a:xfrm>
          <a:prstGeom prst="rect">
            <a:avLst/>
          </a:prstGeom>
        </p:spPr>
      </p:pic>
      <p:pic>
        <p:nvPicPr>
          <p:cNvPr id="7" name="Google Shape;100;p17" descr="הפסיכיאטר הנודע, מחבר הספר &quot;האדם מחפש משמעות&quot;, בסיפור מרגש כיצד ויתר על האפשרות להימלט מאוסטריה הנאצית ולהינצל ממחנות הריכוז בעקבות רמז שמיימי שקיבל על הציווי &quot;כבד את אביך ואת אימך&quot;." title="ד&quot;ר ויקטור פרנקל מספר על עצמו">
            <a:hlinkClick r:id="rId3"/>
            <a:extLst>
              <a:ext uri="{FF2B5EF4-FFF2-40B4-BE49-F238E27FC236}">
                <a16:creationId xmlns:a16="http://schemas.microsoft.com/office/drawing/2014/main" id="{B1327828-2351-4D4E-8BF8-E36D165A4704}"/>
              </a:ext>
            </a:extLst>
          </p:cNvPr>
          <p:cNvPicPr preferRelativeResize="0"/>
          <p:nvPr/>
        </p:nvPicPr>
        <p:blipFill>
          <a:blip r:embed="rId4">
            <a:alphaModFix/>
          </a:blip>
          <a:stretch>
            <a:fillRect/>
          </a:stretch>
        </p:blipFill>
        <p:spPr>
          <a:xfrm>
            <a:off x="4413386" y="1906621"/>
            <a:ext cx="7199942" cy="4126904"/>
          </a:xfrm>
          <a:prstGeom prst="rect">
            <a:avLst/>
          </a:prstGeom>
          <a:noFill/>
          <a:ln>
            <a:noFill/>
          </a:ln>
        </p:spPr>
      </p:pic>
    </p:spTree>
    <p:extLst>
      <p:ext uri="{BB962C8B-B14F-4D97-AF65-F5344CB8AC3E}">
        <p14:creationId xmlns:p14="http://schemas.microsoft.com/office/powerpoint/2010/main" val="241089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92777"/>
            <a:ext cx="10058400" cy="678456"/>
          </a:xfrm>
        </p:spPr>
        <p:txBody>
          <a:bodyPr/>
          <a:lstStyle/>
          <a:p>
            <a:r>
              <a:rPr lang="he-IL" dirty="0"/>
              <a:t>כותרת</a:t>
            </a:r>
          </a:p>
        </p:txBody>
      </p:sp>
      <p:sp>
        <p:nvSpPr>
          <p:cNvPr id="3" name="Content Placeholder 2"/>
          <p:cNvSpPr>
            <a:spLocks noGrp="1"/>
          </p:cNvSpPr>
          <p:nvPr>
            <p:ph idx="1"/>
          </p:nvPr>
        </p:nvSpPr>
        <p:spPr>
          <a:xfrm>
            <a:off x="785996" y="2381163"/>
            <a:ext cx="10058400" cy="3857582"/>
          </a:xfrm>
        </p:spPr>
        <p:txBody>
          <a:bodyPr>
            <a:normAutofit fontScale="77500" lnSpcReduction="20000"/>
          </a:bodyPr>
          <a:lstStyle/>
          <a:p>
            <a:pPr lvl="0" algn="l" rtl="0">
              <a:lnSpc>
                <a:spcPct val="100000"/>
              </a:lnSpc>
              <a:spcBef>
                <a:spcPts val="0"/>
              </a:spcBef>
              <a:spcAft>
                <a:spcPts val="0"/>
              </a:spcAft>
            </a:pPr>
            <a:r>
              <a:rPr lang="en-US" sz="3600" dirty="0">
                <a:solidFill>
                  <a:srgbClr val="000000"/>
                </a:solidFill>
                <a:latin typeface="Arial"/>
                <a:ea typeface="Arial"/>
                <a:cs typeface="Arial"/>
                <a:sym typeface="Arial"/>
              </a:rPr>
              <a:t>"He who has a why to live for can bear with almost any how…" </a:t>
            </a:r>
            <a:r>
              <a:rPr lang="en-US" sz="3200" dirty="0">
                <a:solidFill>
                  <a:srgbClr val="000000"/>
                </a:solidFill>
                <a:latin typeface="Arial"/>
                <a:ea typeface="Arial"/>
                <a:cs typeface="Arial"/>
                <a:sym typeface="Arial"/>
              </a:rPr>
              <a:t>(Friedrich Nietzsche)</a:t>
            </a:r>
          </a:p>
          <a:p>
            <a:pPr lvl="0" algn="l" rtl="0">
              <a:lnSpc>
                <a:spcPct val="100000"/>
              </a:lnSpc>
              <a:spcBef>
                <a:spcPts val="0"/>
              </a:spcBef>
              <a:spcAft>
                <a:spcPts val="0"/>
              </a:spcAft>
            </a:pPr>
            <a:endParaRPr lang="en-US" sz="3200" dirty="0">
              <a:solidFill>
                <a:srgbClr val="000000"/>
              </a:solidFill>
              <a:latin typeface="Arial"/>
              <a:ea typeface="Arial"/>
              <a:cs typeface="Arial"/>
              <a:sym typeface="Arial"/>
            </a:endParaRPr>
          </a:p>
          <a:p>
            <a:pPr lvl="0">
              <a:lnSpc>
                <a:spcPct val="100000"/>
              </a:lnSpc>
              <a:spcBef>
                <a:spcPts val="560"/>
              </a:spcBef>
              <a:spcAft>
                <a:spcPts val="0"/>
              </a:spcAft>
            </a:pPr>
            <a:endParaRPr lang="en-US" sz="3200" dirty="0">
              <a:solidFill>
                <a:srgbClr val="000000"/>
              </a:solidFill>
              <a:latin typeface="Arial"/>
              <a:ea typeface="Arial"/>
              <a:cs typeface="Arial"/>
              <a:sym typeface="Arial"/>
            </a:endParaRPr>
          </a:p>
          <a:p>
            <a:pPr lvl="0">
              <a:lnSpc>
                <a:spcPct val="100000"/>
              </a:lnSpc>
              <a:spcBef>
                <a:spcPts val="560"/>
              </a:spcBef>
              <a:spcAft>
                <a:spcPts val="0"/>
              </a:spcAft>
            </a:pPr>
            <a:endParaRPr lang="en-US" sz="3200" dirty="0">
              <a:solidFill>
                <a:srgbClr val="000000"/>
              </a:solidFill>
              <a:latin typeface="Arial"/>
              <a:ea typeface="Arial"/>
              <a:cs typeface="Arial"/>
              <a:sym typeface="Arial"/>
            </a:endParaRPr>
          </a:p>
          <a:p>
            <a:pPr lvl="0">
              <a:lnSpc>
                <a:spcPct val="100000"/>
              </a:lnSpc>
              <a:spcBef>
                <a:spcPts val="560"/>
              </a:spcBef>
              <a:spcAft>
                <a:spcPts val="0"/>
              </a:spcAft>
            </a:pPr>
            <a:endParaRPr lang="en-US" sz="3200" dirty="0">
              <a:solidFill>
                <a:srgbClr val="000000"/>
              </a:solidFill>
              <a:latin typeface="Arial"/>
              <a:ea typeface="Arial"/>
              <a:cs typeface="Arial"/>
              <a:sym typeface="Arial"/>
            </a:endParaRPr>
          </a:p>
          <a:p>
            <a:pPr lvl="0">
              <a:lnSpc>
                <a:spcPct val="100000"/>
              </a:lnSpc>
              <a:spcBef>
                <a:spcPts val="560"/>
              </a:spcBef>
              <a:spcAft>
                <a:spcPts val="0"/>
              </a:spcAft>
            </a:pPr>
            <a:endParaRPr lang="en-US" sz="3200" dirty="0">
              <a:solidFill>
                <a:srgbClr val="000000"/>
              </a:solidFill>
              <a:latin typeface="Arial"/>
              <a:ea typeface="Arial"/>
              <a:cs typeface="Arial"/>
              <a:sym typeface="Arial"/>
            </a:endParaRPr>
          </a:p>
          <a:p>
            <a:pPr lvl="0">
              <a:lnSpc>
                <a:spcPct val="100000"/>
              </a:lnSpc>
              <a:spcBef>
                <a:spcPts val="560"/>
              </a:spcBef>
              <a:spcAft>
                <a:spcPts val="0"/>
              </a:spcAft>
            </a:pPr>
            <a:r>
              <a:rPr lang="he-IL" sz="3200" dirty="0">
                <a:solidFill>
                  <a:srgbClr val="000000"/>
                </a:solidFill>
                <a:latin typeface="Arial"/>
                <a:ea typeface="Arial"/>
                <a:cs typeface="Arial"/>
                <a:sym typeface="Arial"/>
              </a:rPr>
              <a:t>במחנות למד פרנקל כי מי ששמר על התקווה להתאחד עם אהוביו, שהיו לו משימות אותן רצה להשלים, או לחלופין שהייתה בו אמונה יוקדת, הוא גם היה בעל סיכויי ההישרדות טובים יותר.</a:t>
            </a:r>
            <a:endParaRPr lang="he-IL" sz="3600" dirty="0">
              <a:solidFill>
                <a:srgbClr val="000000"/>
              </a:solidFill>
              <a:ea typeface="Calibri"/>
              <a:cs typeface="Calibri"/>
              <a:sym typeface="Calibri"/>
            </a:endParaRPr>
          </a:p>
          <a:p>
            <a:endParaRPr lang="he-IL" sz="3200" dirty="0"/>
          </a:p>
        </p:txBody>
      </p:sp>
      <p:pic>
        <p:nvPicPr>
          <p:cNvPr id="1026" name="Picture 2" descr="Jogging, Run, Sport, Jog, Sporty, R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079" y="2850079"/>
            <a:ext cx="2683759" cy="201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41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e-IL" sz="3200" dirty="0"/>
              <a:t>עקרונות הגישה</a:t>
            </a:r>
          </a:p>
        </p:txBody>
      </p:sp>
      <p:sp>
        <p:nvSpPr>
          <p:cNvPr id="3" name="Content Placeholder 2"/>
          <p:cNvSpPr>
            <a:spLocks noGrp="1"/>
          </p:cNvSpPr>
          <p:nvPr>
            <p:ph idx="1"/>
          </p:nvPr>
        </p:nvSpPr>
        <p:spPr>
          <a:xfrm>
            <a:off x="1097279" y="1906621"/>
            <a:ext cx="10235443" cy="4368775"/>
          </a:xfrm>
        </p:spPr>
        <p:txBody>
          <a:bodyPr>
            <a:normAutofit fontScale="92500"/>
          </a:bodyPr>
          <a:lstStyle/>
          <a:p>
            <a:pPr lvl="0" algn="just">
              <a:lnSpc>
                <a:spcPct val="150000"/>
              </a:lnSpc>
              <a:spcBef>
                <a:spcPts val="0"/>
              </a:spcBef>
              <a:spcAft>
                <a:spcPts val="0"/>
              </a:spcAft>
            </a:pPr>
            <a:r>
              <a:rPr lang="he-IL" b="1" u="sng" dirty="0">
                <a:solidFill>
                  <a:srgbClr val="3F3F3F"/>
                </a:solidFill>
              </a:rPr>
              <a:t>קיום ומהות </a:t>
            </a:r>
          </a:p>
          <a:p>
            <a:pPr lvl="0" algn="just">
              <a:lnSpc>
                <a:spcPct val="150000"/>
              </a:lnSpc>
              <a:spcBef>
                <a:spcPts val="800"/>
              </a:spcBef>
              <a:spcAft>
                <a:spcPts val="0"/>
              </a:spcAft>
            </a:pPr>
            <a:r>
              <a:rPr lang="he-IL" b="1" dirty="0">
                <a:solidFill>
                  <a:srgbClr val="3F3F3F"/>
                </a:solidFill>
              </a:rPr>
              <a:t>הקיום </a:t>
            </a:r>
            <a:r>
              <a:rPr lang="he-IL" dirty="0">
                <a:solidFill>
                  <a:srgbClr val="3F3F3F"/>
                </a:solidFill>
              </a:rPr>
              <a:t>משמעותו מציאות חיצונית הנתונה, שנכפתה עלינו. </a:t>
            </a:r>
          </a:p>
          <a:p>
            <a:pPr lvl="0" algn="just">
              <a:lnSpc>
                <a:spcPct val="150000"/>
              </a:lnSpc>
              <a:spcBef>
                <a:spcPts val="800"/>
              </a:spcBef>
              <a:spcAft>
                <a:spcPts val="0"/>
              </a:spcAft>
            </a:pPr>
            <a:r>
              <a:rPr lang="he-IL" b="1" dirty="0">
                <a:solidFill>
                  <a:srgbClr val="3F3F3F"/>
                </a:solidFill>
              </a:rPr>
              <a:t>המהות </a:t>
            </a:r>
            <a:r>
              <a:rPr lang="he-IL" dirty="0">
                <a:solidFill>
                  <a:srgbClr val="3F3F3F"/>
                </a:solidFill>
              </a:rPr>
              <a:t>היא התוכן שאנו יוצקים לתוך המציאות שנכפתה עלינו</a:t>
            </a:r>
          </a:p>
          <a:p>
            <a:pPr lvl="0" algn="just">
              <a:lnSpc>
                <a:spcPct val="150000"/>
              </a:lnSpc>
              <a:spcBef>
                <a:spcPts val="800"/>
              </a:spcBef>
              <a:spcAft>
                <a:spcPts val="0"/>
              </a:spcAft>
            </a:pPr>
            <a:endParaRPr lang="he-IL" dirty="0">
              <a:solidFill>
                <a:srgbClr val="3F3F3F"/>
              </a:solidFill>
            </a:endParaRPr>
          </a:p>
          <a:p>
            <a:pPr lvl="0" algn="just">
              <a:lnSpc>
                <a:spcPct val="150000"/>
              </a:lnSpc>
              <a:spcBef>
                <a:spcPts val="0"/>
              </a:spcBef>
              <a:spcAft>
                <a:spcPts val="0"/>
              </a:spcAft>
            </a:pPr>
            <a:r>
              <a:rPr lang="he-IL" b="1" dirty="0">
                <a:solidFill>
                  <a:srgbClr val="3F3F3F"/>
                </a:solidFill>
              </a:rPr>
              <a:t>בחירה, </a:t>
            </a:r>
            <a:r>
              <a:rPr lang="he-IL" b="1" u="sng" dirty="0">
                <a:solidFill>
                  <a:srgbClr val="3F3F3F"/>
                </a:solidFill>
              </a:rPr>
              <a:t>חירות</a:t>
            </a:r>
            <a:r>
              <a:rPr lang="he-IL" b="1" dirty="0">
                <a:solidFill>
                  <a:srgbClr val="3F3F3F"/>
                </a:solidFill>
              </a:rPr>
              <a:t> ואומץ</a:t>
            </a:r>
          </a:p>
          <a:p>
            <a:pPr lvl="0" algn="just">
              <a:lnSpc>
                <a:spcPct val="150000"/>
              </a:lnSpc>
              <a:spcBef>
                <a:spcPts val="800"/>
              </a:spcBef>
              <a:spcAft>
                <a:spcPts val="0"/>
              </a:spcAft>
            </a:pPr>
            <a:r>
              <a:rPr lang="he-IL" dirty="0">
                <a:solidFill>
                  <a:srgbClr val="3F3F3F"/>
                </a:solidFill>
              </a:rPr>
              <a:t>המהות שלנו נוצרת על ידי הבחירות שאנו עושים, משום שהבחירות שלנו משקפות את הערכים שעליהם אנו מבססים ומארגנים את חיינו. בבחירתנו אילו בני אדם נהיה, נתונה לנו </a:t>
            </a:r>
            <a:r>
              <a:rPr lang="he-IL" b="1" dirty="0">
                <a:solidFill>
                  <a:srgbClr val="3F3F3F"/>
                </a:solidFill>
              </a:rPr>
              <a:t>חירות מוחלטת</a:t>
            </a:r>
            <a:r>
              <a:rPr lang="he-IL" dirty="0">
                <a:solidFill>
                  <a:srgbClr val="3F3F3F"/>
                </a:solidFill>
              </a:rPr>
              <a:t>. </a:t>
            </a:r>
          </a:p>
          <a:p>
            <a:pPr lvl="0" algn="just">
              <a:lnSpc>
                <a:spcPct val="150000"/>
              </a:lnSpc>
              <a:spcBef>
                <a:spcPts val="800"/>
              </a:spcBef>
              <a:spcAft>
                <a:spcPts val="800"/>
              </a:spcAft>
            </a:pPr>
            <a:r>
              <a:rPr lang="he-IL" dirty="0">
                <a:solidFill>
                  <a:srgbClr val="3F3F3F"/>
                </a:solidFill>
              </a:rPr>
              <a:t>גם הסירוב לבחור הוא בחירה. מקום הערכים הוא אפוא בתוך כל אדם. אנו האדריכלים של חיינו ואין מנוס מזה. </a:t>
            </a:r>
            <a:endParaRPr lang="he-IL" b="1" dirty="0"/>
          </a:p>
          <a:p>
            <a:pPr lvl="0" algn="just">
              <a:lnSpc>
                <a:spcPct val="150000"/>
              </a:lnSpc>
              <a:spcBef>
                <a:spcPts val="800"/>
              </a:spcBef>
              <a:spcAft>
                <a:spcPts val="0"/>
              </a:spcAft>
            </a:pPr>
            <a:endParaRPr lang="he-IL" dirty="0"/>
          </a:p>
        </p:txBody>
      </p:sp>
    </p:spTree>
    <p:extLst>
      <p:ext uri="{BB962C8B-B14F-4D97-AF65-F5344CB8AC3E}">
        <p14:creationId xmlns:p14="http://schemas.microsoft.com/office/powerpoint/2010/main" val="378180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E27612-F0EE-49B9-A80A-91A14EEA397D}"/>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4231CA67-E87E-422A-AB98-B1D9BB186DB8}"/>
              </a:ext>
            </a:extLst>
          </p:cNvPr>
          <p:cNvSpPr>
            <a:spLocks noGrp="1"/>
          </p:cNvSpPr>
          <p:nvPr>
            <p:ph idx="1"/>
          </p:nvPr>
        </p:nvSpPr>
        <p:spPr/>
        <p:txBody>
          <a:bodyPr/>
          <a:lstStyle/>
          <a:p>
            <a:r>
              <a:rPr lang="he-IL" b="1" u="sng" dirty="0">
                <a:solidFill>
                  <a:srgbClr val="3F3F3F"/>
                </a:solidFill>
              </a:rPr>
              <a:t>משמעות</a:t>
            </a:r>
            <a:r>
              <a:rPr lang="he-IL" b="1" dirty="0">
                <a:solidFill>
                  <a:srgbClr val="3F3F3F"/>
                </a:solidFill>
              </a:rPr>
              <a:t>, ערך ומחויבות</a:t>
            </a:r>
            <a:r>
              <a:rPr lang="he-IL" dirty="0">
                <a:solidFill>
                  <a:srgbClr val="3F3F3F"/>
                </a:solidFill>
              </a:rPr>
              <a:t> - </a:t>
            </a:r>
            <a:r>
              <a:rPr lang="he-IL" b="1" dirty="0">
                <a:solidFill>
                  <a:srgbClr val="3F3F3F"/>
                </a:solidFill>
              </a:rPr>
              <a:t>"מי שיש לו איזה למה שלמענו יחיה - יוכל לשאת כמעט כל איך" </a:t>
            </a:r>
            <a:r>
              <a:rPr lang="he-IL" dirty="0">
                <a:solidFill>
                  <a:srgbClr val="3F3F3F"/>
                </a:solidFill>
              </a:rPr>
              <a:t>הצורך במשמעות הוא תכונה אנושית בסיסית מולדת והיא בראש ובראשונה שאיפה למצוא ערכים מספקים וכיוון החיים על פיהם. </a:t>
            </a:r>
          </a:p>
          <a:p>
            <a:endParaRPr lang="he-IL" dirty="0"/>
          </a:p>
        </p:txBody>
      </p:sp>
      <p:pic>
        <p:nvPicPr>
          <p:cNvPr id="4" name="Google Shape;297;p42" title="מפורסמים מיישמים את פרנקל.mp4">
            <a:hlinkClick r:id="rId2"/>
            <a:extLst>
              <a:ext uri="{FF2B5EF4-FFF2-40B4-BE49-F238E27FC236}">
                <a16:creationId xmlns:a16="http://schemas.microsoft.com/office/drawing/2014/main" id="{7CC37659-A692-435D-9087-81E6D281044E}"/>
              </a:ext>
            </a:extLst>
          </p:cNvPr>
          <p:cNvPicPr preferRelativeResize="0"/>
          <p:nvPr/>
        </p:nvPicPr>
        <p:blipFill>
          <a:blip r:embed="rId3">
            <a:alphaModFix/>
          </a:blip>
          <a:stretch>
            <a:fillRect/>
          </a:stretch>
        </p:blipFill>
        <p:spPr>
          <a:xfrm>
            <a:off x="2688228" y="2889115"/>
            <a:ext cx="6635326" cy="3215189"/>
          </a:xfrm>
          <a:prstGeom prst="rect">
            <a:avLst/>
          </a:prstGeom>
          <a:noFill/>
          <a:ln>
            <a:noFill/>
          </a:ln>
        </p:spPr>
      </p:pic>
    </p:spTree>
    <p:extLst>
      <p:ext uri="{BB962C8B-B14F-4D97-AF65-F5344CB8AC3E}">
        <p14:creationId xmlns:p14="http://schemas.microsoft.com/office/powerpoint/2010/main" val="3449937571"/>
      </p:ext>
    </p:extLst>
  </p:cSld>
  <p:clrMapOvr>
    <a:masterClrMapping/>
  </p:clrMapOvr>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3597</TotalTime>
  <Words>199</Words>
  <Application>Microsoft Office PowerPoint</Application>
  <PresentationFormat>מסך רחב</PresentationFormat>
  <Paragraphs>27</Paragraphs>
  <Slides>6</Slides>
  <Notes>1</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vt:i4>
      </vt:variant>
    </vt:vector>
  </HeadingPairs>
  <TitlesOfParts>
    <vt:vector size="10" baseType="lpstr">
      <vt:lpstr>Arial</vt:lpstr>
      <vt:lpstr>Calibri</vt:lpstr>
      <vt:lpstr>Calibri Light</vt:lpstr>
      <vt:lpstr>מבט לאחור</vt:lpstr>
      <vt:lpstr>תיאוריות פסיכולוגיות לעבריינות </vt:lpstr>
      <vt:lpstr>גישתו של ויקטור פרנקל</vt:lpstr>
      <vt:lpstr>מצגת של PowerPoint‏</vt:lpstr>
      <vt:lpstr>כותרת</vt:lpstr>
      <vt:lpstr>עקרונות הגישה</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Nili Bloch</dc:creator>
  <cp:lastModifiedBy>שמרית ברבי</cp:lastModifiedBy>
  <cp:revision>308</cp:revision>
  <cp:lastPrinted>2017-11-26T13:05:27Z</cp:lastPrinted>
  <dcterms:created xsi:type="dcterms:W3CDTF">2017-11-13T13:34:34Z</dcterms:created>
  <dcterms:modified xsi:type="dcterms:W3CDTF">2020-06-06T21:02:13Z</dcterms:modified>
</cp:coreProperties>
</file>